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56"/>
  </p:notesMasterIdLst>
  <p:sldIdLst>
    <p:sldId id="344" r:id="rId4"/>
    <p:sldId id="345" r:id="rId5"/>
    <p:sldId id="391" r:id="rId6"/>
    <p:sldId id="393" r:id="rId7"/>
    <p:sldId id="352" r:id="rId8"/>
    <p:sldId id="382" r:id="rId9"/>
    <p:sldId id="390" r:id="rId10"/>
    <p:sldId id="365" r:id="rId11"/>
    <p:sldId id="384" r:id="rId12"/>
    <p:sldId id="375" r:id="rId13"/>
    <p:sldId id="362" r:id="rId14"/>
    <p:sldId id="363" r:id="rId15"/>
    <p:sldId id="364" r:id="rId16"/>
    <p:sldId id="366" r:id="rId17"/>
    <p:sldId id="389" r:id="rId18"/>
    <p:sldId id="368" r:id="rId19"/>
    <p:sldId id="369" r:id="rId20"/>
    <p:sldId id="380" r:id="rId21"/>
    <p:sldId id="388" r:id="rId22"/>
    <p:sldId id="379" r:id="rId23"/>
    <p:sldId id="378" r:id="rId24"/>
    <p:sldId id="383" r:id="rId25"/>
    <p:sldId id="385" r:id="rId26"/>
    <p:sldId id="386" r:id="rId27"/>
    <p:sldId id="387" r:id="rId28"/>
    <p:sldId id="346" r:id="rId29"/>
    <p:sldId id="349" r:id="rId30"/>
    <p:sldId id="350" r:id="rId31"/>
    <p:sldId id="335" r:id="rId32"/>
    <p:sldId id="392" r:id="rId33"/>
    <p:sldId id="296" r:id="rId34"/>
    <p:sldId id="330" r:id="rId35"/>
    <p:sldId id="303" r:id="rId36"/>
    <p:sldId id="300" r:id="rId37"/>
    <p:sldId id="301" r:id="rId38"/>
    <p:sldId id="299" r:id="rId39"/>
    <p:sldId id="298" r:id="rId40"/>
    <p:sldId id="297" r:id="rId41"/>
    <p:sldId id="302" r:id="rId42"/>
    <p:sldId id="328" r:id="rId43"/>
    <p:sldId id="329" r:id="rId44"/>
    <p:sldId id="332" r:id="rId45"/>
    <p:sldId id="333" r:id="rId46"/>
    <p:sldId id="334" r:id="rId47"/>
    <p:sldId id="331" r:id="rId48"/>
    <p:sldId id="336" r:id="rId49"/>
    <p:sldId id="337" r:id="rId50"/>
    <p:sldId id="338" r:id="rId51"/>
    <p:sldId id="339" r:id="rId52"/>
    <p:sldId id="340" r:id="rId53"/>
    <p:sldId id="341" r:id="rId54"/>
    <p:sldId id="342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9837E6B-8EB7-8948-926F-D2296BFEB3C3}">
          <p14:sldIdLst>
            <p14:sldId id="344"/>
            <p14:sldId id="345"/>
            <p14:sldId id="391"/>
            <p14:sldId id="393"/>
            <p14:sldId id="352"/>
            <p14:sldId id="382"/>
            <p14:sldId id="390"/>
            <p14:sldId id="365"/>
            <p14:sldId id="384"/>
            <p14:sldId id="375"/>
            <p14:sldId id="362"/>
            <p14:sldId id="363"/>
            <p14:sldId id="364"/>
            <p14:sldId id="366"/>
            <p14:sldId id="389"/>
            <p14:sldId id="368"/>
            <p14:sldId id="369"/>
            <p14:sldId id="380"/>
            <p14:sldId id="388"/>
            <p14:sldId id="379"/>
            <p14:sldId id="378"/>
            <p14:sldId id="383"/>
            <p14:sldId id="385"/>
            <p14:sldId id="386"/>
            <p14:sldId id="387"/>
            <p14:sldId id="346"/>
            <p14:sldId id="349"/>
            <p14:sldId id="350"/>
          </p14:sldIdLst>
        </p14:section>
        <p14:section name="Theoretical Background" id="{9D32B8BB-63B1-1E40-8D0E-EE48A9F36532}">
          <p14:sldIdLst>
            <p14:sldId id="335"/>
            <p14:sldId id="392"/>
            <p14:sldId id="296"/>
            <p14:sldId id="330"/>
            <p14:sldId id="303"/>
            <p14:sldId id="300"/>
            <p14:sldId id="301"/>
            <p14:sldId id="299"/>
            <p14:sldId id="298"/>
            <p14:sldId id="297"/>
            <p14:sldId id="302"/>
            <p14:sldId id="328"/>
            <p14:sldId id="329"/>
            <p14:sldId id="332"/>
            <p14:sldId id="333"/>
            <p14:sldId id="334"/>
            <p14:sldId id="331"/>
            <p14:sldId id="336"/>
            <p14:sldId id="337"/>
            <p14:sldId id="338"/>
            <p14:sldId id="339"/>
            <p14:sldId id="340"/>
            <p14:sldId id="341"/>
            <p14:sldId id="34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1FF1F"/>
    <a:srgbClr val="FFF2C0"/>
    <a:srgbClr val="FF8000"/>
    <a:srgbClr val="000000"/>
    <a:srgbClr val="CCFF66"/>
    <a:srgbClr val="800080"/>
    <a:srgbClr val="800000"/>
    <a:srgbClr val="FFF077"/>
    <a:srgbClr val="8DA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9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7A67CFEC-A894-3744-AB10-A7BAC93BF4D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64AB0-8397-F347-9B08-DDACBA1E02AA}" type="slidenum">
              <a:rPr lang="en-GB"/>
              <a:pPr/>
              <a:t>7</a:t>
            </a:fld>
            <a:endParaRPr lang="en-GB"/>
          </a:p>
        </p:txBody>
      </p:sp>
      <p:sp>
        <p:nvSpPr>
          <p:cNvPr id="6349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/>
              <a:t>Check; predict next; express general</a:t>
            </a:r>
          </a:p>
          <a:p>
            <a:r>
              <a:rPr lang="en-GB"/>
              <a:t>Are there any others not fitting this particular pattern?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9F050-6970-3446-B016-BFBABDB49937}" type="slidenum">
              <a:rPr lang="en-US"/>
              <a:pPr/>
              <a:t>19</a:t>
            </a:fld>
            <a:endParaRPr lang="en-US"/>
          </a:p>
        </p:txBody>
      </p:sp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What is varying in the phenomenon?</a:t>
            </a:r>
          </a:p>
          <a:p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Added element: attention to a particular point</a:t>
            </a:r>
          </a:p>
          <a:p>
            <a:endParaRPr lang="en-US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Lots of algebra, practice in using coordinates; denoting variables, parameters and constants; </a:t>
            </a:r>
          </a:p>
          <a:p>
            <a:r>
              <a:rPr lang="en-US">
                <a:latin typeface="Lucida Grande" charset="0"/>
                <a:cs typeface="Lucida Grande" charset="0"/>
                <a:sym typeface="Lucida Grande" charset="0"/>
              </a:rPr>
              <a:t>change of attention focus as parameter becomes variable and variable becomes constant.</a:t>
            </a:r>
          </a:p>
          <a:p>
            <a:endParaRPr lang="en-US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Does the diagram meet the constraints?</a:t>
            </a:r>
          </a:p>
          <a:p>
            <a:r>
              <a:rPr lang="en-GB"/>
              <a:t>What can be changed,</a:t>
            </a:r>
            <a:r>
              <a:rPr lang="en-GB" baseline="0"/>
              <a:t> what choices are there?</a:t>
            </a:r>
          </a:p>
          <a:p>
            <a:r>
              <a:rPr lang="en-GB" baseline="0"/>
              <a:t>What relationships (does it really matter how many times the horse is swapped?)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CBCA3E-D4D8-2A47-93EE-0085976C36B3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5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1AC81C-E83F-1744-8164-BD0C4B4C3A7E}" type="slidenum">
              <a:rPr lang="en-US"/>
              <a:pPr/>
              <a:t>23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649F3-F36A-9542-9403-76C6FA857541}" type="slidenum">
              <a:rPr lang="en-US"/>
              <a:pPr/>
              <a:t>24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ko-KR">
                <a:ea typeface="MS PGothic" charset="0"/>
              </a:rPr>
              <a:t>Role of reflection in achieving affordances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fld id="{7CEE9722-6839-7D43-B6B0-B4B5FEFB3B2B}" type="slidenum">
              <a:rPr lang="en-US" altLang="ko-KR" sz="1200" b="0">
                <a:latin typeface="Lucida Grande" charset="0"/>
              </a:rPr>
              <a:pPr/>
              <a:t>49</a:t>
            </a:fld>
            <a:endParaRPr lang="en-US" altLang="ko-KR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fld id="{2B97FF60-FDF4-C842-A926-0C3843F171D0}" type="slidenum">
              <a:rPr lang="en-US" altLang="ko-KR" sz="1200" b="0">
                <a:latin typeface="Lucida Grande" charset="0"/>
              </a:rPr>
              <a:pPr/>
              <a:t>51</a:t>
            </a:fld>
            <a:endParaRPr lang="en-US" altLang="ko-KR" sz="1200" b="0">
              <a:latin typeface="Lucida Grande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 altLang="ko-KR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3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873C-8276-E449-9733-905D3995D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7040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CEBE-BB09-FF47-976F-58E9EA93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22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853A-A83C-3A4B-B9BD-B0175DFF8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421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50" y="1016000"/>
            <a:ext cx="4210050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941A-E36A-9545-AB27-523028EFB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284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1067-1855-014B-96A8-DA7D05686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13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661D-C418-414D-A709-C47B1749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846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DA9F-FC11-0346-B46B-99C4D4AD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557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5D6CA-AA83-214C-8B87-02FEE1D52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5412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44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Chalkboard" pitchFamily="-11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7021-EC8E-6A47-AB51-F5F6BA5D7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430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C98BB-B838-7A4D-9242-708A09D6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428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5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8A354-DBA1-1A43-AFD3-900AA1A89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1015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C9C9-3A70-9C45-8395-5050EA22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1D25-E0D1-E74C-BB85-8721036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1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9001D-2FE4-5243-99A1-1B469F76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4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44C5-5C26-4241-8CDE-74AAD7DB0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DEB5-E6EF-8C42-A07C-852754A27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4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DF07-0A07-D94B-817B-336108ED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01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F7F89-9AB1-234F-B8D1-DB51C2E6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43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F962-821A-2E49-8A24-F01D3C78E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7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B277-0E2F-AC4C-8BC7-5C1A10E8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749F9-BB89-964D-9BB0-EB0C1764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7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0568-EE28-1144-BF90-979F2E93A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2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43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9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99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84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7279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76200" y="6338888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1FB3A04-3DDA-6D4B-B419-E64C2CC61434}" type="slidenum">
              <a:rPr lang="en-US" sz="24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2400" b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5">
              <a:lumMod val="25000"/>
            </a:schemeClr>
          </a:solidFill>
          <a:effectLst>
            <a:outerShdw blurRad="38100" dist="38100" dir="2700000" algn="tl">
              <a:schemeClr val="tx2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charset="2"/>
        <a:buChar char="v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>
            <a:lumMod val="50000"/>
          </a:schemeClr>
        </a:buClr>
        <a:buSzPct val="100000"/>
        <a:buFontTx/>
        <a:buChar char="–"/>
        <a:defRPr sz="2000">
          <a:solidFill>
            <a:schemeClr val="bg2">
              <a:lumMod val="10000"/>
            </a:schemeClr>
          </a:solidFill>
          <a:effectLst/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Wingdings" charset="2"/>
        <a:buChar char="Ø"/>
        <a:defRPr sz="2000">
          <a:solidFill>
            <a:srgbClr val="008000"/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280150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F9BEE6A6-C067-B541-8D44-9DCE80682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EDDDA3EC-EAA5-0E44-83EC-F204EA7B1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file://localhost/Users/jhm3/Documents/Files/%20%20%20%20Current%20Activities/%20%20%20%20%20Events%202013/07.05%20FMSP%20KS5/Applets/Quads%20on%20a%20Grid/Quads%20on%20a%20Grid.cdy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file://localhost/Users/jhm3/Documents/Files/%20%20%20%20Current%20Activities/%20%20%20%20%20Events%202013/07.05%20FMSP%20KS5/Applets/Cindy%20Tangent%20Power/Tangent%20%20Power.cdy" TargetMode="External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hyperlink" Target="file://localhost/Users/jhm3/Documents/Files/%20%20%20%20Current%20Activities/%20%20%20%20%20Events%202013/07.05%20FMSP%20KS5/Applets/Original%20Tangents/Original%20Tangents.cd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hyperlink" Target="file://localhost/Users/jhm3/Documents/Files/%20%20%20%20Current%20Activities/%20%20%20%20%20Events%202013/07.05%20FMSP%20KS5/Applets/Ride%20&amp;%20Tie/Ride%20&amp;%20Tie.cd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Users/jhm3/Documents/Files/%20%20%20%20Current%20Activities/%20%20%20%20%20Events%202013/07.05%20FMSP%20KS5/Applets/Perimeter%20Projections/Perimeter%20Projections.cdy" TargetMode="Externa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hyperlink" Target="file://localhost/Users/jhm3/Documents/Files/%20%20%20%20Current%20Activities/%20%20%20%20%20Events%202013/07.05%20FMSP%20KS5/Applets/Cobwebs/Double%20Cobwebs.cdy" TargetMode="External"/><Relationship Id="rId6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file://localhost/Users/jhm3/Documents/Files/%20%20%20%20Current%20Activities/%20%20%20%20%20Events%202013/07.05%20FMSP%20KS5/Applets/ZigZags/ZigZags.cdy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4" Type="http://schemas.openxmlformats.org/officeDocument/2006/relationships/slide" Target="slide36.xml"/><Relationship Id="rId5" Type="http://schemas.openxmlformats.org/officeDocument/2006/relationships/slide" Target="slide32.xml"/><Relationship Id="rId6" Type="http://schemas.openxmlformats.org/officeDocument/2006/relationships/slide" Target="slide45.xml"/><Relationship Id="rId7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2" Type="http://schemas.openxmlformats.org/officeDocument/2006/relationships/slide" Target="slide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4" Type="http://schemas.openxmlformats.org/officeDocument/2006/relationships/slide" Target="slide43.xml"/><Relationship Id="rId5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4" Type="http://schemas.openxmlformats.org/officeDocument/2006/relationships/slide" Target="slide44.xml"/><Relationship Id="rId5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2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340768"/>
            <a:ext cx="8137897" cy="2133600"/>
          </a:xfrm>
        </p:spPr>
        <p:txBody>
          <a:bodyPr anchor="t"/>
          <a:lstStyle/>
          <a:p>
            <a:pPr algn="ctr">
              <a:lnSpc>
                <a:spcPct val="90000"/>
              </a:lnSpc>
            </a:pP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/>
            </a:r>
            <a:br>
              <a:rPr lang="en-GB"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GB">
                <a:latin typeface="Chalkboard" charset="0"/>
                <a:ea typeface="ＭＳ Ｐゴシック" charset="0"/>
                <a:cs typeface="ＭＳ Ｐゴシック" charset="0"/>
              </a:rPr>
              <a:t>Who Knows How To Study Mathematics?</a:t>
            </a:r>
            <a:r>
              <a:rPr lang="en-GB" b="1">
                <a:effectLst/>
              </a:rPr>
              <a:t/>
            </a:r>
            <a:br>
              <a:rPr lang="en-GB" b="1">
                <a:effectLst/>
              </a:rPr>
            </a:br>
            <a:r>
              <a:rPr lang="en-GB">
                <a:effectLst/>
              </a:rPr>
              <a:t/>
            </a:r>
            <a:br>
              <a:rPr lang="en-GB">
                <a:effectLst/>
              </a:rPr>
            </a:br>
            <a:endParaRPr lang="en-US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180993" y="4076700"/>
            <a:ext cx="2667711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US" sz="3200" b="0">
                <a:solidFill>
                  <a:srgbClr val="008000"/>
                </a:solidFill>
              </a:rPr>
              <a:t>John Mason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GB" sz="3200" b="0">
                <a:solidFill>
                  <a:schemeClr val="accent3">
                    <a:lumMod val="75000"/>
                  </a:schemeClr>
                </a:solidFill>
              </a:rPr>
              <a:t>FM Workshop</a:t>
            </a:r>
            <a:br>
              <a:rPr lang="en-GB" sz="3200" b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GB" sz="3200" b="0">
                <a:solidFill>
                  <a:schemeClr val="accent3">
                    <a:lumMod val="75000"/>
                  </a:schemeClr>
                </a:solidFill>
              </a:rPr>
              <a:t>July 5 2013</a:t>
            </a:r>
            <a:endParaRPr lang="en-US" sz="3200" b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03225" y="4953000"/>
            <a:ext cx="8740775" cy="1708150"/>
            <a:chOff x="110" y="96"/>
            <a:chExt cx="5506" cy="1076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rgbClr val="732600"/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0" y="1219200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732600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9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Construct Another … Like This …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9822093"/>
              </p:ext>
            </p:extLst>
          </p:nvPr>
        </p:nvGraphicFramePr>
        <p:xfrm>
          <a:off x="755575" y="1268760"/>
          <a:ext cx="1952001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Equation" r:id="rId3" imgW="749300" imgH="469900" progId="Equation.DSMT4">
                  <p:embed/>
                </p:oleObj>
              </mc:Choice>
              <mc:Fallback>
                <p:oleObj name="Equation" r:id="rId3" imgW="7493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5" y="1268760"/>
                        <a:ext cx="1952001" cy="122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3131840" y="1196752"/>
            <a:ext cx="3744416" cy="136815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Make up another integral like this with the same answer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635896" y="2420888"/>
            <a:ext cx="3744416" cy="172819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Make up an integral like this with the same answer but different in some way to your first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4211960" y="4077072"/>
            <a:ext cx="3744416" cy="7200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And another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827584" y="2924944"/>
            <a:ext cx="1440160" cy="720080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Easy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1187624" y="3501008"/>
            <a:ext cx="1440160" cy="720080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Hard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1547664" y="4077072"/>
            <a:ext cx="1440160" cy="720080"/>
          </a:xfrm>
          <a:prstGeom prst="roundRect">
            <a:avLst/>
          </a:prstGeom>
          <a:solidFill>
            <a:schemeClr val="tx2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Peculiar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339752" y="5157192"/>
            <a:ext cx="5400600" cy="151216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rPr>
              <a:t>In what way(s) are your’s the same, and in what way are they different to this?</a:t>
            </a:r>
          </a:p>
        </p:txBody>
      </p:sp>
    </p:spTree>
    <p:extLst>
      <p:ext uri="{BB962C8B-B14F-4D97-AF65-F5344CB8AC3E}">
        <p14:creationId xmlns:p14="http://schemas.microsoft.com/office/powerpoint/2010/main" val="368230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Making Meaning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Make a collection of cards with technical terms and phrases (one per card) used in the topic on your table</a:t>
            </a:r>
          </a:p>
          <a:p>
            <a:r>
              <a:rPr lang="en-GB"/>
              <a:t>Pick three cards at random and make a mathematically meaningful sentence using them</a:t>
            </a:r>
          </a:p>
          <a:p>
            <a:r>
              <a:rPr lang="en-GB"/>
              <a:t>Exchange cards with another table</a:t>
            </a:r>
          </a:p>
          <a:p>
            <a:r>
              <a:rPr lang="en-GB"/>
              <a:t>Make a mathematically meaningful paragraph that uses all of the words on the cards you have received</a:t>
            </a:r>
          </a:p>
          <a:p>
            <a:r>
              <a:rPr lang="en-GB"/>
              <a:t>Connections across topics</a:t>
            </a:r>
          </a:p>
        </p:txBody>
      </p:sp>
    </p:spTree>
    <p:extLst>
      <p:ext uri="{BB962C8B-B14F-4D97-AF65-F5344CB8AC3E}">
        <p14:creationId xmlns:p14="http://schemas.microsoft.com/office/powerpoint/2010/main" val="113760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Constrained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Vocabulary:</a:t>
            </a:r>
            <a:r>
              <a:rPr lang="en-GB" i="1"/>
              <a:t/>
            </a:r>
            <a:br>
              <a:rPr lang="en-GB" i="1"/>
            </a:br>
            <a:r>
              <a:rPr lang="en-GB"/>
              <a:t>x</a:t>
            </a:r>
            <a:r>
              <a:rPr lang="en-GB" i="1"/>
              <a:t>-intercept; </a:t>
            </a:r>
            <a:r>
              <a:rPr lang="en-GB"/>
              <a:t>y</a:t>
            </a:r>
            <a:r>
              <a:rPr lang="en-GB" i="1"/>
              <a:t>-intercept; slope</a:t>
            </a:r>
            <a:r>
              <a:rPr lang="en-GB"/>
              <a:t>;</a:t>
            </a:r>
          </a:p>
          <a:p>
            <a:r>
              <a:rPr lang="en-GB"/>
              <a:t>Task:</a:t>
            </a:r>
            <a:br>
              <a:rPr lang="en-GB"/>
            </a:br>
            <a:r>
              <a:rPr lang="en-GB"/>
              <a:t>construct a pair of lines</a:t>
            </a:r>
          </a:p>
          <a:p>
            <a:pPr lvl="1"/>
            <a:r>
              <a:rPr lang="en-GB"/>
              <a:t>whose y-intercepts differ by 2 </a:t>
            </a:r>
          </a:p>
          <a:p>
            <a:pPr lvl="1"/>
            <a:r>
              <a:rPr lang="en-GB"/>
              <a:t>whose </a:t>
            </a:r>
            <a:r>
              <a:rPr lang="en-GB" i="1"/>
              <a:t>x</a:t>
            </a:r>
            <a:r>
              <a:rPr lang="en-GB"/>
              <a:t>-intercepts differ by 2</a:t>
            </a:r>
          </a:p>
          <a:p>
            <a:pPr lvl="1"/>
            <a:r>
              <a:rPr lang="en-GB"/>
              <a:t>whose slopes differ by 2</a:t>
            </a:r>
          </a:p>
          <a:p>
            <a:pPr lvl="1"/>
            <a:r>
              <a:rPr lang="en-GB"/>
              <a:t>All three of these</a:t>
            </a:r>
          </a:p>
        </p:txBody>
      </p:sp>
    </p:spTree>
    <p:extLst>
      <p:ext uri="{BB962C8B-B14F-4D97-AF65-F5344CB8AC3E}">
        <p14:creationId xmlns:p14="http://schemas.microsoft.com/office/powerpoint/2010/main" val="5507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Extending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Construct a function that requires three uses of integration by parts to find the integral.</a:t>
            </a:r>
          </a:p>
          <a:p>
            <a:pPr lvl="1"/>
            <a:r>
              <a:rPr lang="en-GB"/>
              <a:t>And another, different in some way</a:t>
            </a:r>
          </a:p>
          <a:p>
            <a:pPr lvl="1"/>
            <a:r>
              <a:rPr lang="en-GB"/>
              <a:t>And another, different in some other way</a:t>
            </a:r>
          </a:p>
          <a:p>
            <a:r>
              <a:rPr lang="en-GB"/>
              <a:t>Construct a function that uses integration by parts and substitution</a:t>
            </a:r>
          </a:p>
          <a:p>
            <a:pPr lvl="1"/>
            <a:r>
              <a:rPr lang="en-GB"/>
              <a:t>And another, different in some way</a:t>
            </a:r>
          </a:p>
          <a:p>
            <a:pPr lvl="1"/>
            <a:r>
              <a:rPr lang="en-GB"/>
              <a:t>And another, different in some other way</a:t>
            </a:r>
          </a:p>
        </p:txBody>
      </p:sp>
    </p:spTree>
    <p:extLst>
      <p:ext uri="{BB962C8B-B14F-4D97-AF65-F5344CB8AC3E}">
        <p14:creationId xmlns:p14="http://schemas.microsoft.com/office/powerpoint/2010/main" val="382844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Comparing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Methods of integration include</a:t>
            </a:r>
          </a:p>
          <a:p>
            <a:pPr lvl="1"/>
            <a:r>
              <a:rPr lang="en-GB"/>
              <a:t>guess &amp; check; substitution; parts; partial fractions</a:t>
            </a:r>
          </a:p>
          <a:p>
            <a:r>
              <a:rPr lang="en-GB"/>
              <a:t>Make up a function that requires both substitution and parts to integrate it</a:t>
            </a:r>
          </a:p>
          <a:p>
            <a:r>
              <a:rPr lang="en-GB"/>
              <a:t>Make up a function that reuires both substitution and partial fractions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5816" y="4365104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What makes it difficult to spot a …</a:t>
            </a:r>
          </a:p>
          <a:p>
            <a:r>
              <a:rPr lang="en-GB" sz="2400" b="0">
                <a:solidFill>
                  <a:srgbClr val="000000"/>
                </a:solidFill>
              </a:rPr>
              <a:t>  substitution?</a:t>
            </a:r>
          </a:p>
          <a:p>
            <a:r>
              <a:rPr lang="en-GB" sz="2400" b="0">
                <a:solidFill>
                  <a:srgbClr val="000000"/>
                </a:solidFill>
              </a:rPr>
              <a:t>  partial fraction?</a:t>
            </a:r>
          </a:p>
          <a:p>
            <a:r>
              <a:rPr lang="en-GB" sz="2400" b="0">
                <a:solidFill>
                  <a:srgbClr val="000000"/>
                </a:solidFill>
              </a:rPr>
              <a:t>  by parts?</a:t>
            </a:r>
          </a:p>
        </p:txBody>
      </p:sp>
    </p:spTree>
    <p:extLst>
      <p:ext uri="{BB962C8B-B14F-4D97-AF65-F5344CB8AC3E}">
        <p14:creationId xmlns:p14="http://schemas.microsoft.com/office/powerpoint/2010/main" val="146562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Graphical Reasoning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908720"/>
            <a:ext cx="5040560" cy="5654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988840"/>
            <a:ext cx="4064000" cy="281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105273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>
                <a:solidFill>
                  <a:schemeClr val="bg1"/>
                </a:solidFill>
              </a:rPr>
              <a:t>Say What You See</a:t>
            </a:r>
          </a:p>
        </p:txBody>
      </p:sp>
      <p:sp>
        <p:nvSpPr>
          <p:cNvPr id="4" name="Action Button: Custom 3">
            <a:hlinkClick r:id="rId4" action="ppaction://hlinkfile" highlightClick="1"/>
          </p:cNvPr>
          <p:cNvSpPr/>
          <p:nvPr/>
        </p:nvSpPr>
        <p:spPr bwMode="auto">
          <a:xfrm>
            <a:off x="827584" y="6021288"/>
            <a:ext cx="720080" cy="720080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844824"/>
            <a:ext cx="3168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What are the angles between the lines?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39552" y="2924944"/>
            <a:ext cx="2357264" cy="232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Lines are</a:t>
            </a:r>
          </a:p>
          <a:p>
            <a:pPr marL="457200" lvl="1" indent="0">
              <a:buFontTx/>
              <a:buNone/>
            </a:pPr>
            <a:r>
              <a:rPr lang="en-GB" b="0"/>
              <a:t> y = 3x - 1</a:t>
            </a:r>
          </a:p>
          <a:p>
            <a:pPr marL="457200" lvl="1" indent="0">
              <a:buFontTx/>
              <a:buNone/>
            </a:pPr>
            <a:r>
              <a:rPr lang="en-GB" b="0"/>
              <a:t>3y = -x + 7</a:t>
            </a:r>
          </a:p>
          <a:p>
            <a:pPr marL="457200" lvl="1" indent="0">
              <a:buFontTx/>
              <a:buNone/>
            </a:pPr>
            <a:r>
              <a:rPr lang="en-GB" b="0"/>
              <a:t>  y = 3x + 9</a:t>
            </a:r>
          </a:p>
          <a:p>
            <a:pPr marL="457200" lvl="1" indent="0">
              <a:buFontTx/>
              <a:buNone/>
            </a:pPr>
            <a:r>
              <a:rPr lang="en-GB" b="0"/>
              <a:t>3y = -x+ 17</a:t>
            </a:r>
          </a:p>
        </p:txBody>
      </p:sp>
    </p:spTree>
    <p:extLst>
      <p:ext uri="{BB962C8B-B14F-4D97-AF65-F5344CB8AC3E}">
        <p14:creationId xmlns:p14="http://schemas.microsoft.com/office/powerpoint/2010/main" val="245553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Odd One Out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0634" y="645789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RISP 29 Jonny Griffiths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6159500" cy="589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79512" y="1340768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79512" y="1916832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9512" y="2492896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79512" y="3068960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79512" y="3645024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79512" y="4221088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79512" y="4797152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79512" y="5373216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79512" y="5949280"/>
            <a:ext cx="6120680" cy="57606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588224" y="836712"/>
            <a:ext cx="2304256" cy="1800200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Chalkboard" pitchFamily="-111" charset="0"/>
              </a:rPr>
              <a:t>What feature makes</a:t>
            </a:r>
            <a:r>
              <a:rPr kumimoji="0" lang="en-GB" sz="2400" b="0" i="0" u="none" strike="noStrike" cap="none" normalizeH="0">
                <a:ln>
                  <a:noFill/>
                </a:ln>
                <a:solidFill>
                  <a:srgbClr val="800000"/>
                </a:solidFill>
                <a:effectLst/>
                <a:latin typeface="Chalkboard" pitchFamily="-111" charset="0"/>
              </a:rPr>
              <a:t> each one the odd one out</a:t>
            </a:r>
            <a:r>
              <a:rPr lang="en-GB" sz="2400" b="0">
                <a:solidFill>
                  <a:srgbClr val="800000"/>
                </a:solidFill>
                <a:latin typeface="Chalkboard" pitchFamily="-111" charset="0"/>
              </a:rPr>
              <a:t>?</a:t>
            </a:r>
            <a:endParaRPr kumimoji="0" lang="en-GB" sz="2400" b="0" i="0" u="none" strike="noStrike" cap="none" normalizeH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9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Undoing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7727950" cy="960512"/>
          </a:xfrm>
        </p:spPr>
        <p:txBody>
          <a:bodyPr/>
          <a:lstStyle/>
          <a:p>
            <a:r>
              <a:rPr lang="en-GB"/>
              <a:t>What different functions can you find so that the shaded region has area 1?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772816"/>
            <a:ext cx="3556000" cy="26797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83568" y="5013176"/>
            <a:ext cx="7727950" cy="960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The trapezium method shown over-estimates the true area by 1 square unit. Find the cubic.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719" y="1700808"/>
            <a:ext cx="55880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Tangent Power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25538"/>
            <a:ext cx="8280400" cy="1582737"/>
          </a:xfrm>
        </p:spPr>
        <p:txBody>
          <a:bodyPr/>
          <a:lstStyle/>
          <a:p>
            <a:pPr>
              <a:defRPr/>
            </a:pPr>
            <a:r>
              <a:rPr lang="en-GB"/>
              <a:t>The tangent power of a point relative to a function is the number of tangents to the function through the point.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20938"/>
            <a:ext cx="3457575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28988"/>
            <a:ext cx="44069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241" y="0"/>
            <a:ext cx="7254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61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1438" y="6502400"/>
            <a:ext cx="287337" cy="317500"/>
          </a:xfrm>
          <a:prstGeom prst="rect">
            <a:avLst/>
          </a:prstGeom>
        </p:spPr>
        <p:txBody>
          <a:bodyPr/>
          <a:lstStyle/>
          <a:p>
            <a:fld id="{A61023A2-C345-3C40-AA0D-0E59C880A5EA}" type="slidenum">
              <a:rPr lang="en-US"/>
              <a:pPr/>
              <a:t>19</a:t>
            </a:fld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Original Tangents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67544" y="1052736"/>
            <a:ext cx="8136904" cy="706760"/>
          </a:xfrm>
          <a:ln/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>
                <a:solidFill>
                  <a:srgbClr val="000080"/>
                </a:solidFill>
              </a:rPr>
              <a:t>Imagine the graphs of y=e</a:t>
            </a:r>
            <a:r>
              <a:rPr lang="en-US" baseline="30000">
                <a:solidFill>
                  <a:srgbClr val="000080"/>
                </a:solidFill>
              </a:rPr>
              <a:t>µx</a:t>
            </a:r>
            <a:r>
              <a:rPr lang="en-US">
                <a:solidFill>
                  <a:srgbClr val="000080"/>
                </a:solidFill>
              </a:rPr>
              <a:t> as µ changes from .5 to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2097360"/>
            <a:ext cx="5448300" cy="4572000"/>
          </a:xfrm>
          <a:prstGeom prst="rect">
            <a:avLst/>
          </a:prstGeom>
        </p:spPr>
      </p:pic>
      <p:sp>
        <p:nvSpPr>
          <p:cNvPr id="3" name="Rounded Rectangle 2">
            <a:hlinkClick r:id="rId4" action="ppaction://hlinkfile"/>
          </p:cNvPr>
          <p:cNvSpPr/>
          <p:nvPr/>
        </p:nvSpPr>
        <p:spPr bwMode="auto">
          <a:xfrm>
            <a:off x="8244408" y="260648"/>
            <a:ext cx="576064" cy="57606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6388" name="Rectangle 4"/>
          <p:cNvSpPr>
            <a:spLocks/>
          </p:cNvSpPr>
          <p:nvPr/>
        </p:nvSpPr>
        <p:spPr bwMode="auto">
          <a:xfrm>
            <a:off x="107504" y="1960984"/>
            <a:ext cx="3528392" cy="182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/>
          <a:p>
            <a:pPr algn="ctr">
              <a:spcBef>
                <a:spcPts val="1000"/>
              </a:spcBef>
              <a:buClr>
                <a:srgbClr val="800000"/>
              </a:buClr>
              <a:buSzPct val="116000"/>
            </a:pPr>
            <a:r>
              <a:rPr lang="en-US" sz="2400" b="0">
                <a:solidFill>
                  <a:srgbClr val="00008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What is the locus of points on the curve where the tangent goes through the origin?</a:t>
            </a:r>
          </a:p>
        </p:txBody>
      </p:sp>
    </p:spTree>
    <p:extLst>
      <p:ext uri="{BB962C8B-B14F-4D97-AF65-F5344CB8AC3E}">
        <p14:creationId xmlns:p14="http://schemas.microsoft.com/office/powerpoint/2010/main" val="226640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Throat Clearing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064896" cy="3456384"/>
          </a:xfrm>
        </p:spPr>
        <p:txBody>
          <a:bodyPr/>
          <a:lstStyle/>
          <a:p>
            <a:r>
              <a:rPr lang="en-GB"/>
              <a:t>Conjectures</a:t>
            </a:r>
          </a:p>
          <a:p>
            <a:pPr lvl="1"/>
            <a:r>
              <a:rPr lang="en-GB"/>
              <a:t>Everything said is a conjecture, uttered in order to externalise it, consider it, and modify it on the basis of people’s responses</a:t>
            </a:r>
          </a:p>
          <a:p>
            <a:r>
              <a:rPr lang="en-GB"/>
              <a:t>It’s not the task that is rich, but the way that the task is used</a:t>
            </a:r>
          </a:p>
          <a:p>
            <a:r>
              <a:rPr lang="en-GB"/>
              <a:t>It’s not practice that makes perfect, but how you practice that matters</a:t>
            </a:r>
          </a:p>
        </p:txBody>
      </p:sp>
    </p:spTree>
    <p:extLst>
      <p:ext uri="{BB962C8B-B14F-4D97-AF65-F5344CB8AC3E}">
        <p14:creationId xmlns:p14="http://schemas.microsoft.com/office/powerpoint/2010/main" val="260928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Ride &amp; 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7727950" cy="720080"/>
          </a:xfrm>
        </p:spPr>
        <p:txBody>
          <a:bodyPr/>
          <a:lstStyle/>
          <a:p>
            <a:r>
              <a:rPr lang="en-GB"/>
              <a:t>Imagine, then draw a diagram!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5661248"/>
            <a:ext cx="8496944" cy="720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charset="0"/>
              <a:buChar char="/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GB" sz="2400" b="0">
                <a:solidFill>
                  <a:srgbClr val="000000"/>
                </a:solidFill>
                <a:effectLst/>
              </a:rPr>
              <a:t>Does the diagram make sense </a:t>
            </a:r>
            <a:br>
              <a:rPr lang="en-GB" sz="2400" b="0">
                <a:solidFill>
                  <a:srgbClr val="000000"/>
                </a:solidFill>
                <a:effectLst/>
              </a:rPr>
            </a:br>
            <a:r>
              <a:rPr lang="en-GB" sz="2400" b="0">
                <a:solidFill>
                  <a:srgbClr val="000000"/>
                </a:solidFill>
                <a:effectLst/>
              </a:rPr>
              <a:t>(meet the constraints)?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1628800"/>
            <a:ext cx="6496201" cy="3528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628800"/>
            <a:ext cx="6496198" cy="3528392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 bwMode="auto">
          <a:xfrm>
            <a:off x="5148064" y="4077072"/>
            <a:ext cx="3563888" cy="1368152"/>
          </a:xfrm>
          <a:prstGeom prst="cloudCallout">
            <a:avLst>
              <a:gd name="adj1" fmla="val -54148"/>
              <a:gd name="adj2" fmla="val 102725"/>
            </a:avLst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>
                <a:ln>
                  <a:noFill/>
                </a:ln>
                <a:solidFill>
                  <a:srgbClr val="631908"/>
                </a:solidFill>
                <a:effectLst/>
                <a:latin typeface="Chalkboard" charset="0"/>
              </a:rPr>
              <a:t>Seeking Relationships</a:t>
            </a:r>
          </a:p>
        </p:txBody>
      </p:sp>
      <p:sp>
        <p:nvSpPr>
          <p:cNvPr id="10" name="Rounded Rectangle 9">
            <a:hlinkClick r:id="rId5" action="ppaction://hlinkfile"/>
          </p:cNvPr>
          <p:cNvSpPr/>
          <p:nvPr/>
        </p:nvSpPr>
        <p:spPr bwMode="auto">
          <a:xfrm>
            <a:off x="6228184" y="5661248"/>
            <a:ext cx="720080" cy="72008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631908"/>
              </a:solidFill>
              <a:effectLst/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8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Polygon Perimeter Projections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79512" y="1052736"/>
            <a:ext cx="7727950" cy="4114800"/>
          </a:xfrm>
        </p:spPr>
        <p:txBody>
          <a:bodyPr/>
          <a:lstStyle/>
          <a:p>
            <a:r>
              <a:rPr lang="en-GB"/>
              <a:t>Imagine a quadrilateral (irregular)</a:t>
            </a:r>
          </a:p>
          <a:p>
            <a:r>
              <a:rPr lang="en-GB"/>
              <a:t>Imagine a point P traversing the perimeter of the quadrilateral at uniform speed.</a:t>
            </a:r>
          </a:p>
          <a:p>
            <a:r>
              <a:rPr lang="en-GB"/>
              <a:t>Imagine the projections of P onto a horizontal and a vertical axis …</a:t>
            </a:r>
          </a:p>
        </p:txBody>
      </p:sp>
      <p:pic>
        <p:nvPicPr>
          <p:cNvPr id="17" name="Picture 1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973082"/>
            <a:ext cx="4608512" cy="37682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87624" y="1484784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b="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27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Quadratic Cobwebs</a:t>
            </a:r>
          </a:p>
        </p:txBody>
      </p:sp>
      <p:pic>
        <p:nvPicPr>
          <p:cNvPr id="4" name="Quadratic Cobweb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750912"/>
            <a:ext cx="7112000" cy="5486400"/>
          </a:xfrm>
          <a:prstGeom prst="rect">
            <a:avLst/>
          </a:prstGeom>
        </p:spPr>
      </p:pic>
      <p:pic>
        <p:nvPicPr>
          <p:cNvPr id="5" name="Picture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277" y="-3895"/>
            <a:ext cx="1079723" cy="142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52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ZigZag Functions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Sketch the graph of</a:t>
            </a:r>
          </a:p>
          <a:p>
            <a:pPr lvl="1"/>
            <a:r>
              <a:rPr lang="en-US"/>
              <a:t>|x-1|</a:t>
            </a:r>
          </a:p>
          <a:p>
            <a:pPr lvl="1"/>
            <a:r>
              <a:rPr lang="en-US"/>
              <a:t>| |x-1| - 2|</a:t>
            </a:r>
          </a:p>
          <a:p>
            <a:pPr lvl="1"/>
            <a:r>
              <a:rPr lang="en-US"/>
              <a:t>…</a:t>
            </a:r>
          </a:p>
          <a:p>
            <a:r>
              <a:rPr lang="en-US"/>
              <a:t>Relate number of zigs to number of absolute-value functions</a:t>
            </a:r>
          </a:p>
        </p:txBody>
      </p:sp>
      <p:sp>
        <p:nvSpPr>
          <p:cNvPr id="2" name="Rounded Rectangle 1">
            <a:hlinkClick r:id="rId3" action="ppaction://hlinkfile"/>
          </p:cNvPr>
          <p:cNvSpPr/>
          <p:nvPr/>
        </p:nvSpPr>
        <p:spPr bwMode="auto">
          <a:xfrm>
            <a:off x="7956376" y="216024"/>
            <a:ext cx="720080" cy="76470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7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What?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Of what is |</a:t>
            </a:r>
            <a:r>
              <a:rPr lang="en-US" b="0" i="1"/>
              <a:t>x</a:t>
            </a:r>
            <a:r>
              <a:rPr lang="en-US" b="0"/>
              <a:t>| an example?</a:t>
            </a:r>
          </a:p>
          <a:p>
            <a:r>
              <a:rPr lang="en-US" b="0"/>
              <a:t>Of what is </a:t>
            </a:r>
            <a:r>
              <a:rPr lang="en-US" b="0" i="1"/>
              <a:t>y</a:t>
            </a:r>
            <a:r>
              <a:rPr lang="en-US" b="0"/>
              <a:t> = </a:t>
            </a:r>
            <a:r>
              <a:rPr lang="en-US" b="0" i="1"/>
              <a:t>x</a:t>
            </a:r>
            <a:r>
              <a:rPr lang="en-US" b="0" baseline="30000"/>
              <a:t>2</a:t>
            </a:r>
            <a:r>
              <a:rPr lang="en-US" b="0"/>
              <a:t> and example?</a:t>
            </a:r>
          </a:p>
          <a:p>
            <a:pPr lvl="1"/>
            <a:r>
              <a:rPr lang="en-US" i="1"/>
              <a:t>y = b</a:t>
            </a:r>
            <a:r>
              <a:rPr lang="en-US"/>
              <a:t> + (</a:t>
            </a:r>
            <a:r>
              <a:rPr lang="en-US" i="1"/>
              <a:t>x</a:t>
            </a:r>
            <a:r>
              <a:rPr lang="en-US"/>
              <a:t> – </a:t>
            </a:r>
            <a:r>
              <a:rPr lang="en-US" i="1"/>
              <a:t>a</a:t>
            </a:r>
            <a:r>
              <a:rPr lang="en-US"/>
              <a:t>)</a:t>
            </a:r>
            <a:r>
              <a:rPr lang="en-US" baseline="30000"/>
              <a:t>2</a:t>
            </a:r>
            <a:r>
              <a:rPr lang="en-US" b="0"/>
              <a:t> 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4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Constructible Composites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What functions can you achieve by composing functions using only</a:t>
            </a:r>
            <a:br>
              <a:rPr lang="en-GB"/>
            </a:br>
            <a:r>
              <a:rPr lang="en-GB" i="1"/>
              <a:t>f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)= </a:t>
            </a:r>
            <a:r>
              <a:rPr lang="en-GB" i="1"/>
              <a:t>x </a:t>
            </a:r>
            <a:r>
              <a:rPr lang="en-GB"/>
              <a:t>+ 10 and </a:t>
            </a:r>
            <a:r>
              <a:rPr lang="en-GB" i="1"/>
              <a:t>g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 = </a:t>
            </a:r>
            <a:r>
              <a:rPr lang="en-GB" i="1"/>
              <a:t>x</a:t>
            </a:r>
            <a:r>
              <a:rPr lang="en-GB"/>
              <a:t> – 6 ?</a:t>
            </a:r>
          </a:p>
          <a:p>
            <a:r>
              <a:rPr lang="en-GB"/>
              <a:t>What functions can you achieve by composing</a:t>
            </a:r>
            <a:br>
              <a:rPr lang="en-GB"/>
            </a:br>
            <a:r>
              <a:rPr lang="en-GB" i="1"/>
              <a:t>h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 = 2</a:t>
            </a:r>
            <a:r>
              <a:rPr lang="en-GB" i="1"/>
              <a:t>x</a:t>
            </a:r>
            <a:r>
              <a:rPr lang="en-GB"/>
              <a:t> + 3 with itself in all possible ways?</a:t>
            </a:r>
          </a:p>
          <a:p>
            <a:r>
              <a:rPr lang="en-GB"/>
              <a:t>What about composing </a:t>
            </a:r>
            <a:r>
              <a:rPr lang="en-GB" i="1"/>
              <a:t>h</a:t>
            </a:r>
            <a:r>
              <a:rPr lang="en-GB"/>
              <a:t> with </a:t>
            </a:r>
            <a:r>
              <a:rPr lang="en-GB" i="1"/>
              <a:t>j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 = 3</a:t>
            </a:r>
            <a:r>
              <a:rPr lang="en-GB" i="1"/>
              <a:t>x</a:t>
            </a:r>
            <a:r>
              <a:rPr lang="en-GB"/>
              <a:t> + 2 in all possible ways?</a:t>
            </a:r>
          </a:p>
          <a:p>
            <a:r>
              <a:rPr lang="en-GB"/>
              <a:t>What about composing </a:t>
            </a:r>
            <a:r>
              <a:rPr lang="en-GB" i="1"/>
              <a:t>k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 = </a:t>
            </a:r>
            <a:r>
              <a:rPr lang="en-GB" i="1"/>
              <a:t>x</a:t>
            </a:r>
            <a:r>
              <a:rPr lang="en-GB" baseline="30000"/>
              <a:t>2</a:t>
            </a:r>
            <a:r>
              <a:rPr lang="en-GB"/>
              <a:t> with </a:t>
            </a:r>
            <a:r>
              <a:rPr lang="en-GB" i="1"/>
              <a:t>m</a:t>
            </a:r>
            <a:r>
              <a:rPr lang="en-GB"/>
              <a:t>(</a:t>
            </a:r>
            <a:r>
              <a:rPr lang="en-GB" i="1"/>
              <a:t>x</a:t>
            </a:r>
            <a:r>
              <a:rPr lang="en-GB"/>
              <a:t>) = </a:t>
            </a:r>
            <a:r>
              <a:rPr lang="en-GB" i="1"/>
              <a:t>x</a:t>
            </a:r>
            <a:r>
              <a:rPr lang="en-GB"/>
              <a:t> – 1 in all possible ways?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00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Probing Affordances &amp;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7727950" cy="5832648"/>
          </a:xfrm>
        </p:spPr>
        <p:txBody>
          <a:bodyPr/>
          <a:lstStyle/>
          <a:p>
            <a:r>
              <a:rPr lang="en-GB"/>
              <a:t>Cognitive</a:t>
            </a:r>
          </a:p>
          <a:p>
            <a:pPr lvl="1"/>
            <a:r>
              <a:rPr lang="en-GB"/>
              <a:t>What images, associations, alternative presentations?</a:t>
            </a:r>
          </a:p>
          <a:p>
            <a:pPr lvl="1"/>
            <a:r>
              <a:rPr lang="en-GB"/>
              <a:t>What is available to be learned (what is being varied, what is invariant)?</a:t>
            </a:r>
          </a:p>
          <a:p>
            <a:r>
              <a:rPr lang="en-GB"/>
              <a:t>Behavioural</a:t>
            </a:r>
          </a:p>
          <a:p>
            <a:pPr lvl="1"/>
            <a:r>
              <a:rPr lang="en-GB"/>
              <a:t>What technical terms used or useful</a:t>
            </a:r>
          </a:p>
          <a:p>
            <a:pPr lvl="1"/>
            <a:r>
              <a:rPr lang="en-GB"/>
              <a:t>What inner incantations helpful?</a:t>
            </a:r>
          </a:p>
          <a:p>
            <a:pPr lvl="1"/>
            <a:r>
              <a:rPr lang="en-GB"/>
              <a:t>What specific techniques called upon and developed?</a:t>
            </a:r>
          </a:p>
          <a:p>
            <a:r>
              <a:rPr lang="en-GB"/>
              <a:t>Affective (dispositions &amp; purpose/utility)</a:t>
            </a:r>
          </a:p>
          <a:p>
            <a:pPr lvl="1"/>
            <a:r>
              <a:rPr lang="en-GB"/>
              <a:t>Where are the techniques useful?</a:t>
            </a:r>
          </a:p>
          <a:p>
            <a:pPr lvl="1"/>
            <a:r>
              <a:rPr lang="en-GB"/>
              <a:t>How are exercises seen by learners (epistemic stances)</a:t>
            </a:r>
          </a:p>
          <a:p>
            <a:r>
              <a:rPr lang="en-GB"/>
              <a:t>Attention-Will</a:t>
            </a:r>
          </a:p>
          <a:p>
            <a:pPr lvl="1"/>
            <a:r>
              <a:rPr lang="en-GB"/>
              <a:t>What was worth stressing and what ignoring?</a:t>
            </a:r>
          </a:p>
          <a:p>
            <a:pPr lvl="1"/>
            <a:r>
              <a:rPr lang="en-GB"/>
              <a:t>What properties called upon</a:t>
            </a:r>
          </a:p>
          <a:p>
            <a:pPr lvl="1"/>
            <a:r>
              <a:rPr lang="en-GB"/>
              <a:t>What relationships recognised?</a:t>
            </a:r>
          </a:p>
        </p:txBody>
      </p:sp>
    </p:spTree>
    <p:extLst>
      <p:ext uri="{BB962C8B-B14F-4D97-AF65-F5344CB8AC3E}">
        <p14:creationId xmlns:p14="http://schemas.microsoft.com/office/powerpoint/2010/main" val="313842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Strategies for Use with 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80728"/>
            <a:ext cx="8208912" cy="5616624"/>
          </a:xfrm>
        </p:spPr>
        <p:txBody>
          <a:bodyPr/>
          <a:lstStyle/>
          <a:p>
            <a:r>
              <a:rPr lang="en-GB"/>
              <a:t>Sort collection of different contexts, different variants, different parameters</a:t>
            </a:r>
          </a:p>
          <a:p>
            <a:r>
              <a:rPr lang="en-GB"/>
              <a:t>Characterise odd one out from three instances</a:t>
            </a:r>
          </a:p>
          <a:p>
            <a:r>
              <a:rPr lang="en-GB"/>
              <a:t>Put in order of anticipated challenge</a:t>
            </a:r>
          </a:p>
          <a:p>
            <a:r>
              <a:rPr lang="en-GB"/>
              <a:t>Do as many as you need to in orer to be ble to do any question of this type</a:t>
            </a:r>
          </a:p>
          <a:p>
            <a:r>
              <a:rPr lang="en-GB"/>
              <a:t>Construct (and do) an Easy, Hard, Peculiar and where possible, General task of this type</a:t>
            </a:r>
          </a:p>
          <a:p>
            <a:r>
              <a:rPr lang="en-GB"/>
              <a:t>Decide between appropriate and flawed solutions</a:t>
            </a:r>
          </a:p>
          <a:p>
            <a:r>
              <a:rPr lang="en-GB"/>
              <a:t>Describe how to recognise a task ‘of this type’;</a:t>
            </a:r>
            <a:br>
              <a:rPr lang="en-GB"/>
            </a:br>
            <a:r>
              <a:rPr lang="en-GB"/>
              <a:t>Tell someone ‘how to do a task of this type’</a:t>
            </a:r>
          </a:p>
          <a:p>
            <a:r>
              <a:rPr lang="en-GB"/>
              <a:t>What are tasks like these accomplishing (narrative about place in mathematics)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03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Reflection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What technical terms involved?</a:t>
            </a:r>
          </a:p>
          <a:p>
            <a:r>
              <a:rPr lang="en-GB"/>
              <a:t>What concepts called upon?</a:t>
            </a:r>
          </a:p>
          <a:p>
            <a:r>
              <a:rPr lang="en-GB"/>
              <a:t>What mathematical themes encountered?</a:t>
            </a:r>
          </a:p>
          <a:p>
            <a:r>
              <a:rPr lang="en-GB"/>
              <a:t>What mathematical powers used (and developed)?</a:t>
            </a:r>
          </a:p>
          <a:p>
            <a:r>
              <a:rPr lang="en-GB"/>
              <a:t>What links or associations with other mathematical topics or techniques?</a:t>
            </a:r>
          </a:p>
          <a:p>
            <a:r>
              <a:rPr lang="en-GB"/>
              <a:t>What cosntruction techniques included in my ‘example space’?</a:t>
            </a:r>
          </a:p>
        </p:txBody>
      </p:sp>
    </p:spTree>
    <p:extLst>
      <p:ext uri="{BB962C8B-B14F-4D97-AF65-F5344CB8AC3E}">
        <p14:creationId xmlns:p14="http://schemas.microsoft.com/office/powerpoint/2010/main" val="368670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Theoretical Background</a:t>
            </a:r>
          </a:p>
        </p:txBody>
      </p:sp>
    </p:spTree>
    <p:extLst>
      <p:ext uri="{BB962C8B-B14F-4D97-AF65-F5344CB8AC3E}">
        <p14:creationId xmlns:p14="http://schemas.microsoft.com/office/powerpoint/2010/main" val="263194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Studying (for tests &amp; exams)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How did you study for exams?</a:t>
            </a:r>
          </a:p>
          <a:p>
            <a:r>
              <a:rPr lang="en-GB"/>
              <a:t>What would you like students to do when studying?</a:t>
            </a:r>
          </a:p>
        </p:txBody>
      </p:sp>
    </p:spTree>
    <p:extLst>
      <p:ext uri="{BB962C8B-B14F-4D97-AF65-F5344CB8AC3E}">
        <p14:creationId xmlns:p14="http://schemas.microsoft.com/office/powerpoint/2010/main" val="239478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Making Use of the Whole Psyche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7727950" cy="672480"/>
          </a:xfrm>
        </p:spPr>
        <p:txBody>
          <a:bodyPr/>
          <a:lstStyle/>
          <a:p>
            <a:r>
              <a:rPr lang="en-GB"/>
              <a:t>Assenting &amp; Asserting</a:t>
            </a:r>
          </a:p>
          <a:p>
            <a:endParaRPr lang="en-GB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997" y="2860872"/>
            <a:ext cx="37020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639096" y="2154435"/>
            <a:ext cx="3178175" cy="1327151"/>
            <a:chOff x="2912" y="540"/>
            <a:chExt cx="2002" cy="836"/>
          </a:xfrm>
        </p:grpSpPr>
        <p:sp>
          <p:nvSpPr>
            <p:cNvPr id="6" name="Rectangle 7"/>
            <p:cNvSpPr>
              <a:spLocks/>
            </p:cNvSpPr>
            <p:nvPr/>
          </p:nvSpPr>
          <p:spPr bwMode="auto">
            <a:xfrm>
              <a:off x="4050" y="540"/>
              <a:ext cx="8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Imagery</a:t>
              </a: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rot="10800000" flipH="1">
              <a:off x="2912" y="682"/>
              <a:ext cx="1066" cy="694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2470572" y="2178247"/>
            <a:ext cx="3463925" cy="1022349"/>
            <a:chOff x="1546" y="555"/>
            <a:chExt cx="2182" cy="644"/>
          </a:xfrm>
        </p:grpSpPr>
        <p:sp>
          <p:nvSpPr>
            <p:cNvPr id="9" name="Rectangle 5"/>
            <p:cNvSpPr>
              <a:spLocks/>
            </p:cNvSpPr>
            <p:nvPr/>
          </p:nvSpPr>
          <p:spPr bwMode="auto">
            <a:xfrm>
              <a:off x="1546" y="555"/>
              <a:ext cx="218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Awareness (cognition)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rot="10800000">
              <a:off x="2240" y="847"/>
              <a:ext cx="245" cy="352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1619672" y="2852936"/>
            <a:ext cx="1455738" cy="463551"/>
            <a:chOff x="1010" y="987"/>
            <a:chExt cx="917" cy="292"/>
          </a:xfrm>
        </p:grpSpPr>
        <p:sp>
          <p:nvSpPr>
            <p:cNvPr id="12" name="Rectangle 6"/>
            <p:cNvSpPr>
              <a:spLocks/>
            </p:cNvSpPr>
            <p:nvPr/>
          </p:nvSpPr>
          <p:spPr bwMode="auto">
            <a:xfrm>
              <a:off x="1010" y="987"/>
              <a:ext cx="41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Will</a:t>
              </a: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rot="10800000">
              <a:off x="1458" y="1162"/>
              <a:ext cx="469" cy="117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721147" y="4421385"/>
            <a:ext cx="2528888" cy="1292225"/>
            <a:chOff x="444" y="1968"/>
            <a:chExt cx="1593" cy="814"/>
          </a:xfrm>
        </p:grpSpPr>
        <p:sp>
          <p:nvSpPr>
            <p:cNvPr id="15" name="Rectangle 4"/>
            <p:cNvSpPr>
              <a:spLocks/>
            </p:cNvSpPr>
            <p:nvPr/>
          </p:nvSpPr>
          <p:spPr bwMode="auto">
            <a:xfrm>
              <a:off x="444" y="2511"/>
              <a:ext cx="154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Body (enaction)</a:t>
              </a: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H="1">
              <a:off x="802" y="1968"/>
              <a:ext cx="1235" cy="477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5858297" y="3540324"/>
            <a:ext cx="2743200" cy="862013"/>
            <a:chOff x="3680" y="1413"/>
            <a:chExt cx="1728" cy="543"/>
          </a:xfrm>
        </p:grpSpPr>
        <p:sp>
          <p:nvSpPr>
            <p:cNvPr id="18" name="Rectangle 3"/>
            <p:cNvSpPr>
              <a:spLocks/>
            </p:cNvSpPr>
            <p:nvPr/>
          </p:nvSpPr>
          <p:spPr bwMode="auto">
            <a:xfrm>
              <a:off x="4526" y="1413"/>
              <a:ext cx="88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Emotions 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(affect)</a:t>
              </a: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3680" y="1600"/>
              <a:ext cx="757" cy="63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315122" y="4497585"/>
            <a:ext cx="1449388" cy="2165350"/>
            <a:chOff x="2078" y="2016"/>
            <a:chExt cx="913" cy="1364"/>
          </a:xfrm>
        </p:grpSpPr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H="1">
              <a:off x="2544" y="2016"/>
              <a:ext cx="139" cy="771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  <p:sp>
          <p:nvSpPr>
            <p:cNvPr id="22" name="Rectangle 14"/>
            <p:cNvSpPr>
              <a:spLocks/>
            </p:cNvSpPr>
            <p:nvPr/>
          </p:nvSpPr>
          <p:spPr bwMode="auto">
            <a:xfrm>
              <a:off x="2078" y="2837"/>
              <a:ext cx="91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Habits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Practices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96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Task Design &amp; Use</a:t>
            </a:r>
          </a:p>
        </p:txBody>
      </p:sp>
      <p:sp>
        <p:nvSpPr>
          <p:cNvPr id="8" name="Rounded Rectangle 7">
            <a:hlinkClick r:id="rId2" action="ppaction://hlinksldjump"/>
          </p:cNvPr>
          <p:cNvSpPr/>
          <p:nvPr/>
        </p:nvSpPr>
        <p:spPr bwMode="auto">
          <a:xfrm>
            <a:off x="2483768" y="4509120"/>
            <a:ext cx="1368152" cy="504056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7 phases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latin typeface="Chalkboard" pitchFamily="-111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259632" y="1484784"/>
            <a:ext cx="1440160" cy="576064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Chalkboard" pitchFamily="-111" charset="0"/>
              </a:rPr>
              <a:t>Potential</a:t>
            </a:r>
          </a:p>
        </p:txBody>
      </p:sp>
      <p:sp>
        <p:nvSpPr>
          <p:cNvPr id="12" name="Rounded Rectangle 11">
            <a:hlinkClick r:id="rId3" action="ppaction://hlinksldjump"/>
          </p:cNvPr>
          <p:cNvSpPr/>
          <p:nvPr/>
        </p:nvSpPr>
        <p:spPr bwMode="auto">
          <a:xfrm>
            <a:off x="182317" y="2204864"/>
            <a:ext cx="1869403" cy="86409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Structure </a:t>
            </a:r>
            <a:b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</a:b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of a Topic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211960" y="3645024"/>
            <a:ext cx="1872208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Interaction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6948264" y="2420888"/>
            <a:ext cx="2160240" cy="100811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Effectiveness of actions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23" name="Rounded Rectangle 22">
            <a:hlinkClick r:id="rId4" action="ppaction://hlinksldjump"/>
          </p:cNvPr>
          <p:cNvSpPr/>
          <p:nvPr/>
        </p:nvSpPr>
        <p:spPr bwMode="auto">
          <a:xfrm>
            <a:off x="2411760" y="2276872"/>
            <a:ext cx="1656184" cy="864096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Inner &amp; Outer</a:t>
            </a:r>
          </a:p>
        </p:txBody>
      </p:sp>
      <p:sp>
        <p:nvSpPr>
          <p:cNvPr id="25" name="Rounded Rectangle 24">
            <a:hlinkClick r:id="rId5" action="ppaction://hlinksldjump"/>
          </p:cNvPr>
          <p:cNvSpPr/>
          <p:nvPr/>
        </p:nvSpPr>
        <p:spPr bwMode="auto">
          <a:xfrm>
            <a:off x="4139952" y="4509120"/>
            <a:ext cx="1152128" cy="576064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Teacher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latin typeface="Chalkboard" pitchFamily="-111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6084168" y="5517232"/>
            <a:ext cx="936104" cy="576064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Roles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467544" y="3429000"/>
            <a:ext cx="1152128" cy="576064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3 Only’s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latin typeface="Chalkboard" pitchFamily="-111" charset="0"/>
            </a:endParaRPr>
          </a:p>
        </p:txBody>
      </p:sp>
      <p:sp>
        <p:nvSpPr>
          <p:cNvPr id="28" name="Rounded Rectangle 27">
            <a:hlinkClick r:id="rId6" action="ppaction://hlinksldjump"/>
          </p:cNvPr>
          <p:cNvSpPr/>
          <p:nvPr/>
        </p:nvSpPr>
        <p:spPr bwMode="auto">
          <a:xfrm>
            <a:off x="2195736" y="3429000"/>
            <a:ext cx="1656184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latin typeface="Chalkboard" pitchFamily="-111" charset="0"/>
              </a:rPr>
              <a:t>Balance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467544" y="620688"/>
            <a:ext cx="8424936" cy="1386154"/>
            <a:chOff x="467544" y="620688"/>
            <a:chExt cx="8424936" cy="1386154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4427984" y="1268760"/>
              <a:ext cx="1367713" cy="50405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  <a:t>Activity</a:t>
              </a: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807932" y="620688"/>
              <a:ext cx="2084548" cy="1386154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  <a:t>Re-flection</a:t>
              </a:r>
              <a:b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</a:br>
              <a: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  <a:t>&amp;</a:t>
              </a:r>
              <a:b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</a:br>
              <a: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  <a:t>Pro-flection</a:t>
              </a: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467544" y="1052736"/>
              <a:ext cx="1367713" cy="50405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Content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628223" y="1268760"/>
              <a:ext cx="1367713" cy="50405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400" b="0">
                  <a:solidFill>
                    <a:srgbClr val="000000"/>
                  </a:solidFill>
                  <a:latin typeface="Chalkboard" pitchFamily="-111" charset="0"/>
                </a:rPr>
                <a:t>Task</a:t>
              </a: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</p:grpSp>
      <p:cxnSp>
        <p:nvCxnSpPr>
          <p:cNvPr id="30" name="Straight Connector 29"/>
          <p:cNvCxnSpPr>
            <a:stCxn id="4" idx="2"/>
            <a:endCxn id="12" idx="0"/>
          </p:cNvCxnSpPr>
          <p:nvPr/>
        </p:nvCxnSpPr>
        <p:spPr bwMode="auto">
          <a:xfrm flipH="1">
            <a:off x="1117019" y="1556792"/>
            <a:ext cx="34382" cy="648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23" idx="2"/>
            <a:endCxn id="28" idx="0"/>
          </p:cNvCxnSpPr>
          <p:nvPr/>
        </p:nvCxnSpPr>
        <p:spPr bwMode="auto">
          <a:xfrm flipH="1">
            <a:off x="3023828" y="3140968"/>
            <a:ext cx="216024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endCxn id="27" idx="0"/>
          </p:cNvCxnSpPr>
          <p:nvPr/>
        </p:nvCxnSpPr>
        <p:spPr bwMode="auto">
          <a:xfrm flipH="1">
            <a:off x="1043608" y="3068960"/>
            <a:ext cx="34382" cy="3600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5" idx="2"/>
            <a:endCxn id="23" idx="0"/>
          </p:cNvCxnSpPr>
          <p:nvPr/>
        </p:nvCxnSpPr>
        <p:spPr bwMode="auto">
          <a:xfrm flipH="1">
            <a:off x="3239852" y="1772816"/>
            <a:ext cx="72228" cy="5040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>
            <a:stCxn id="28" idx="2"/>
            <a:endCxn id="8" idx="0"/>
          </p:cNvCxnSpPr>
          <p:nvPr/>
        </p:nvCxnSpPr>
        <p:spPr bwMode="auto">
          <a:xfrm>
            <a:off x="3023828" y="4005064"/>
            <a:ext cx="144016" cy="50405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>
            <a:stCxn id="6" idx="2"/>
            <a:endCxn id="20" idx="0"/>
          </p:cNvCxnSpPr>
          <p:nvPr/>
        </p:nvCxnSpPr>
        <p:spPr bwMode="auto">
          <a:xfrm>
            <a:off x="5111841" y="1772816"/>
            <a:ext cx="756303" cy="2160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>
            <a:stCxn id="6" idx="2"/>
            <a:endCxn id="13" idx="0"/>
          </p:cNvCxnSpPr>
          <p:nvPr/>
        </p:nvCxnSpPr>
        <p:spPr bwMode="auto">
          <a:xfrm>
            <a:off x="5111841" y="1772816"/>
            <a:ext cx="36223" cy="18722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ounded Rectangle 19"/>
          <p:cNvSpPr/>
          <p:nvPr/>
        </p:nvSpPr>
        <p:spPr bwMode="auto">
          <a:xfrm>
            <a:off x="5220072" y="1988840"/>
            <a:ext cx="1296144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Actions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21" name="Rounded Rectangle 20">
            <a:hlinkClick r:id="rId7" action="ppaction://hlinksldjump"/>
          </p:cNvPr>
          <p:cNvSpPr/>
          <p:nvPr/>
        </p:nvSpPr>
        <p:spPr bwMode="auto">
          <a:xfrm>
            <a:off x="5364088" y="2492896"/>
            <a:ext cx="1296144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Themes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508104" y="2996952"/>
            <a:ext cx="1296144" cy="576064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Powers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923928" y="5949280"/>
            <a:ext cx="1656184" cy="43204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Questioning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cxnSp>
        <p:nvCxnSpPr>
          <p:cNvPr id="56" name="Straight Connector 55"/>
          <p:cNvCxnSpPr>
            <a:stCxn id="13" idx="2"/>
            <a:endCxn id="25" idx="0"/>
          </p:cNvCxnSpPr>
          <p:nvPr/>
        </p:nvCxnSpPr>
        <p:spPr bwMode="auto">
          <a:xfrm flipH="1">
            <a:off x="4716016" y="4221088"/>
            <a:ext cx="432048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>
            <a:stCxn id="13" idx="2"/>
            <a:endCxn id="24" idx="0"/>
          </p:cNvCxnSpPr>
          <p:nvPr/>
        </p:nvCxnSpPr>
        <p:spPr bwMode="auto">
          <a:xfrm>
            <a:off x="5148064" y="4221088"/>
            <a:ext cx="1296144" cy="2880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ounded Rectangle 23"/>
          <p:cNvSpPr/>
          <p:nvPr/>
        </p:nvSpPr>
        <p:spPr bwMode="auto">
          <a:xfrm>
            <a:off x="5940152" y="4509120"/>
            <a:ext cx="1008112" cy="576064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Peers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latin typeface="Chalkboard" pitchFamily="-111" charset="0"/>
            </a:endParaRPr>
          </a:p>
        </p:txBody>
      </p:sp>
      <p:cxnSp>
        <p:nvCxnSpPr>
          <p:cNvPr id="62" name="Straight Connector 61"/>
          <p:cNvCxnSpPr>
            <a:stCxn id="25" idx="2"/>
            <a:endCxn id="14" idx="0"/>
          </p:cNvCxnSpPr>
          <p:nvPr/>
        </p:nvCxnSpPr>
        <p:spPr bwMode="auto">
          <a:xfrm>
            <a:off x="4716016" y="5085184"/>
            <a:ext cx="288032" cy="21602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>
            <a:stCxn id="25" idx="2"/>
            <a:endCxn id="18" idx="0"/>
          </p:cNvCxnSpPr>
          <p:nvPr/>
        </p:nvCxnSpPr>
        <p:spPr bwMode="auto">
          <a:xfrm>
            <a:off x="4716016" y="5085184"/>
            <a:ext cx="36004" cy="86409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ounded Rectangle 13"/>
          <p:cNvSpPr/>
          <p:nvPr/>
        </p:nvSpPr>
        <p:spPr bwMode="auto">
          <a:xfrm>
            <a:off x="4355976" y="5301208"/>
            <a:ext cx="1296144" cy="43204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6 Modes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cxnSp>
        <p:nvCxnSpPr>
          <p:cNvPr id="70" name="Straight Connector 69"/>
          <p:cNvCxnSpPr>
            <a:stCxn id="24" idx="2"/>
            <a:endCxn id="26" idx="0"/>
          </p:cNvCxnSpPr>
          <p:nvPr/>
        </p:nvCxnSpPr>
        <p:spPr bwMode="auto">
          <a:xfrm>
            <a:off x="6444208" y="5085184"/>
            <a:ext cx="108012" cy="4320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7" idx="2"/>
            <a:endCxn id="19" idx="0"/>
          </p:cNvCxnSpPr>
          <p:nvPr/>
        </p:nvCxnSpPr>
        <p:spPr bwMode="auto">
          <a:xfrm>
            <a:off x="7850206" y="2006842"/>
            <a:ext cx="178178" cy="41404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3876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Teacher Focus</a:t>
            </a:r>
          </a:p>
        </p:txBody>
      </p:sp>
      <p:sp>
        <p:nvSpPr>
          <p:cNvPr id="6" name="Isosceles Triangle 5"/>
          <p:cNvSpPr/>
          <p:nvPr/>
        </p:nvSpPr>
        <p:spPr bwMode="auto">
          <a:xfrm>
            <a:off x="3563888" y="1268760"/>
            <a:ext cx="2505878" cy="2160240"/>
          </a:xfrm>
          <a:prstGeom prst="triangle">
            <a:avLst/>
          </a:prstGeom>
          <a:noFill/>
          <a:ln w="38100" cap="flat" cmpd="sng" algn="ctr">
            <a:solidFill>
              <a:srgbClr val="0000D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912" y="548680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>
                <a:solidFill>
                  <a:schemeClr val="accent3">
                    <a:lumMod val="10000"/>
                  </a:schemeClr>
                </a:solidFill>
              </a:rPr>
              <a:t>Teacher-Student interaction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2" y="2996952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>
                <a:solidFill>
                  <a:schemeClr val="accent3">
                    <a:lumMod val="10000"/>
                  </a:schemeClr>
                </a:solidFill>
              </a:rPr>
              <a:t>Student-Mathematics interaction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1600" y="2924944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>
                <a:solidFill>
                  <a:schemeClr val="accent3">
                    <a:lumMod val="10000"/>
                  </a:schemeClr>
                </a:solidFill>
              </a:rPr>
              <a:t>Teacher-Mathematics interaction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566124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>
                <a:solidFill>
                  <a:srgbClr val="00002A"/>
                </a:solidFill>
              </a:rPr>
              <a:t>Cognitive Obstacles: </a:t>
            </a:r>
          </a:p>
          <a:p>
            <a:pPr algn="ctr"/>
            <a:r>
              <a:rPr lang="en-GB" sz="1800" b="0">
                <a:solidFill>
                  <a:srgbClr val="00002A"/>
                </a:solidFill>
              </a:rPr>
              <a:t>common errors, 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12160" y="4797152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0">
                <a:solidFill>
                  <a:srgbClr val="00002A"/>
                </a:solidFill>
              </a:rPr>
              <a:t>Applications &amp; Uses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36096" y="5733256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0">
                <a:solidFill>
                  <a:srgbClr val="00002A"/>
                </a:solidFill>
              </a:rPr>
              <a:t>Methods &amp; Procedures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608" y="4005064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0">
                <a:solidFill>
                  <a:srgbClr val="00002A"/>
                </a:solidFill>
              </a:rPr>
              <a:t>Language/technical terms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62589" y="479715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b="0">
                <a:solidFill>
                  <a:srgbClr val="00002A"/>
                </a:solidFill>
              </a:rPr>
              <a:t>Origins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20072" y="4005064"/>
            <a:ext cx="2274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800" b="0">
                <a:solidFill>
                  <a:srgbClr val="00002A"/>
                </a:solidFill>
              </a:rPr>
              <a:t>Examples, Images &amp; </a:t>
            </a:r>
          </a:p>
          <a:p>
            <a:pPr algn="ctr"/>
            <a:r>
              <a:rPr lang="en-GB" sz="1800" b="0">
                <a:solidFill>
                  <a:srgbClr val="00002A"/>
                </a:solidFill>
              </a:rPr>
              <a:t>Representations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87624" y="42838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>
                <a:solidFill>
                  <a:srgbClr val="00002A"/>
                </a:solidFill>
              </a:rPr>
              <a:t>Enactive Obstacles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9592" y="50758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>
                <a:solidFill>
                  <a:srgbClr val="00002A"/>
                </a:solidFill>
              </a:rPr>
              <a:t>Affective Obstacles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3563888" y="4581128"/>
            <a:ext cx="2088232" cy="115212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3851920" y="4509120"/>
            <a:ext cx="1656184" cy="122413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3491880" y="5013176"/>
            <a:ext cx="237626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Action Button: Custom 29">
            <a:hlinkClick r:id="rId2" action="ppaction://hlinksldjump" highlightClick="1"/>
          </p:cNvPr>
          <p:cNvSpPr/>
          <p:nvPr/>
        </p:nvSpPr>
        <p:spPr bwMode="auto">
          <a:xfrm>
            <a:off x="8502850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53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Right-multiplying by an inverse ...</a:t>
            </a:r>
          </a:p>
          <a:p>
            <a:r>
              <a:rPr lang="en-GB"/>
              <a:t>Making a substitution</a:t>
            </a:r>
          </a:p>
          <a:p>
            <a:r>
              <a:rPr lang="en-GB"/>
              <a:t>Differentiating</a:t>
            </a:r>
          </a:p>
          <a:p>
            <a:r>
              <a:rPr lang="en-GB"/>
              <a:t>Iterating</a:t>
            </a:r>
          </a:p>
          <a:p>
            <a:r>
              <a:rPr lang="en-GB"/>
              <a:t>Reading a graph</a:t>
            </a:r>
          </a:p>
          <a:p>
            <a:r>
              <a:rPr lang="en-GB"/>
              <a:t>Invoking a definition</a:t>
            </a:r>
          </a:p>
          <a:p>
            <a:r>
              <a:rPr lang="en-GB"/>
              <a:t>…</a:t>
            </a:r>
          </a:p>
          <a:p>
            <a:endParaRPr lang="en-GB"/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8493788" y="18402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14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Doing &amp; Undoing</a:t>
            </a:r>
          </a:p>
          <a:p>
            <a:r>
              <a:rPr lang="en-GB"/>
              <a:t>Invariance in the midst of change</a:t>
            </a:r>
          </a:p>
          <a:p>
            <a:r>
              <a:rPr lang="en-GB"/>
              <a:t>Freedom &amp; Constraint</a:t>
            </a:r>
          </a:p>
          <a:p>
            <a:r>
              <a:rPr lang="en-GB"/>
              <a:t>Restricting &amp; Extending</a:t>
            </a: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8495928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1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Imagining &amp; Expressing</a:t>
            </a:r>
          </a:p>
          <a:p>
            <a:r>
              <a:rPr lang="en-GB"/>
              <a:t>Specialising &amp; Generalising (Stressing &amp; Ignoring)</a:t>
            </a:r>
          </a:p>
          <a:p>
            <a:r>
              <a:rPr lang="en-GB"/>
              <a:t>Conjecturing &amp; Convincing</a:t>
            </a:r>
          </a:p>
          <a:p>
            <a:r>
              <a:rPr lang="en-GB"/>
              <a:t>(Re)-Presenting in different modes</a:t>
            </a:r>
          </a:p>
          <a:p>
            <a:r>
              <a:rPr lang="en-GB"/>
              <a:t>Organising &amp; Characterising</a:t>
            </a: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8502850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4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Inner &amp; Outer Aspects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Outer</a:t>
            </a:r>
          </a:p>
          <a:p>
            <a:pPr lvl="1"/>
            <a:r>
              <a:rPr lang="en-GB"/>
              <a:t>What task actually initiates explicitly</a:t>
            </a:r>
          </a:p>
          <a:p>
            <a:r>
              <a:rPr lang="en-GB"/>
              <a:t>Inner</a:t>
            </a:r>
          </a:p>
          <a:p>
            <a:pPr lvl="1"/>
            <a:r>
              <a:rPr lang="en-GB"/>
              <a:t>What mathematical concepts underpinned</a:t>
            </a:r>
          </a:p>
          <a:p>
            <a:pPr lvl="1"/>
            <a:r>
              <a:rPr lang="en-GB"/>
              <a:t>What mathematical themes encountered</a:t>
            </a:r>
          </a:p>
          <a:p>
            <a:pPr lvl="1"/>
            <a:r>
              <a:rPr lang="en-GB"/>
              <a:t>What mathematical powers invoked</a:t>
            </a:r>
          </a:p>
          <a:p>
            <a:pPr lvl="1"/>
            <a:r>
              <a:rPr lang="en-GB"/>
              <a:t>What personal propensities brought to awareness</a:t>
            </a: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8495928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882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Appropriate Challenge:</a:t>
            </a:r>
          </a:p>
          <a:p>
            <a:pPr lvl="1"/>
            <a:r>
              <a:rPr lang="en-GB"/>
              <a:t>Not too great</a:t>
            </a:r>
          </a:p>
          <a:p>
            <a:pPr lvl="1"/>
            <a:r>
              <a:rPr lang="en-GB"/>
              <a:t>Not too little</a:t>
            </a:r>
          </a:p>
          <a:p>
            <a:pPr lvl="1"/>
            <a:r>
              <a:rPr lang="en-GB"/>
              <a:t>Scope depends on student trust of teacher</a:t>
            </a:r>
          </a:p>
          <a:p>
            <a:pPr lvl="1"/>
            <a:r>
              <a:rPr lang="en-GB"/>
              <a:t>Scope depends on teacher support of mathematical thinking not simply getting answers</a:t>
            </a:r>
          </a:p>
          <a:p>
            <a:pPr lvl="1"/>
            <a:endParaRPr lang="en-GB"/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8489338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9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Structure of a Topic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1859185"/>
            <a:ext cx="370205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622799" y="1152748"/>
            <a:ext cx="3178175" cy="1327151"/>
            <a:chOff x="2912" y="540"/>
            <a:chExt cx="2002" cy="836"/>
          </a:xfrm>
        </p:grpSpPr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4050" y="540"/>
              <a:ext cx="8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Imagery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10800000" flipH="1">
              <a:off x="2912" y="682"/>
              <a:ext cx="1066" cy="694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2454275" y="1176560"/>
            <a:ext cx="3463925" cy="1022349"/>
            <a:chOff x="1546" y="555"/>
            <a:chExt cx="2182" cy="644"/>
          </a:xfrm>
        </p:grpSpPr>
        <p:sp>
          <p:nvSpPr>
            <p:cNvPr id="10" name="Rectangle 5"/>
            <p:cNvSpPr>
              <a:spLocks/>
            </p:cNvSpPr>
            <p:nvPr/>
          </p:nvSpPr>
          <p:spPr bwMode="auto">
            <a:xfrm>
              <a:off x="1546" y="555"/>
              <a:ext cx="218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Awareness (cognition)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rot="10800000">
              <a:off x="2240" y="847"/>
              <a:ext cx="245" cy="352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1603375" y="1851249"/>
            <a:ext cx="1455738" cy="463551"/>
            <a:chOff x="1010" y="987"/>
            <a:chExt cx="917" cy="292"/>
          </a:xfrm>
        </p:grpSpPr>
        <p:sp>
          <p:nvSpPr>
            <p:cNvPr id="13" name="Rectangle 6"/>
            <p:cNvSpPr>
              <a:spLocks/>
            </p:cNvSpPr>
            <p:nvPr/>
          </p:nvSpPr>
          <p:spPr bwMode="auto">
            <a:xfrm>
              <a:off x="1010" y="987"/>
              <a:ext cx="41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Will</a:t>
              </a: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rot="10800000">
              <a:off x="1458" y="1162"/>
              <a:ext cx="469" cy="117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704850" y="3419698"/>
            <a:ext cx="2528888" cy="1292225"/>
            <a:chOff x="444" y="1968"/>
            <a:chExt cx="1593" cy="814"/>
          </a:xfrm>
        </p:grpSpPr>
        <p:sp>
          <p:nvSpPr>
            <p:cNvPr id="16" name="Rectangle 4"/>
            <p:cNvSpPr>
              <a:spLocks/>
            </p:cNvSpPr>
            <p:nvPr/>
          </p:nvSpPr>
          <p:spPr bwMode="auto">
            <a:xfrm>
              <a:off x="444" y="2511"/>
              <a:ext cx="154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Body (enaction)</a:t>
              </a: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>
              <a:off x="802" y="1968"/>
              <a:ext cx="1235" cy="477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5842000" y="2538637"/>
            <a:ext cx="2743200" cy="862013"/>
            <a:chOff x="3680" y="1413"/>
            <a:chExt cx="1728" cy="543"/>
          </a:xfrm>
        </p:grpSpPr>
        <p:sp>
          <p:nvSpPr>
            <p:cNvPr id="19" name="Rectangle 3"/>
            <p:cNvSpPr>
              <a:spLocks/>
            </p:cNvSpPr>
            <p:nvPr/>
          </p:nvSpPr>
          <p:spPr bwMode="auto">
            <a:xfrm>
              <a:off x="4526" y="1413"/>
              <a:ext cx="882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Emotions 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(affect)</a:t>
              </a: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>
              <a:off x="3680" y="1600"/>
              <a:ext cx="757" cy="63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3298825" y="3495898"/>
            <a:ext cx="1449388" cy="2165350"/>
            <a:chOff x="2078" y="2016"/>
            <a:chExt cx="913" cy="1364"/>
          </a:xfrm>
        </p:grpSpPr>
        <p:sp>
          <p:nvSpPr>
            <p:cNvPr id="22" name="Line 13"/>
            <p:cNvSpPr>
              <a:spLocks noChangeShapeType="1"/>
            </p:cNvSpPr>
            <p:nvPr/>
          </p:nvSpPr>
          <p:spPr bwMode="auto">
            <a:xfrm flipH="1">
              <a:off x="2544" y="2016"/>
              <a:ext cx="139" cy="771"/>
            </a:xfrm>
            <a:prstGeom prst="line">
              <a:avLst/>
            </a:prstGeom>
            <a:noFill/>
            <a:ln w="38100">
              <a:solidFill>
                <a:srgbClr val="996633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b="0">
                <a:solidFill>
                  <a:srgbClr val="0000FF"/>
                </a:solidFill>
                <a:effectLst>
                  <a:outerShdw blurRad="50800" dist="38100" dir="2700000" algn="tl" rotWithShape="0">
                    <a:schemeClr val="bg2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  <p:sp>
          <p:nvSpPr>
            <p:cNvPr id="23" name="Rectangle 14"/>
            <p:cNvSpPr>
              <a:spLocks/>
            </p:cNvSpPr>
            <p:nvPr/>
          </p:nvSpPr>
          <p:spPr bwMode="auto">
            <a:xfrm>
              <a:off x="2078" y="2837"/>
              <a:ext cx="913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Habits</a:t>
              </a:r>
              <a:b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</a:br>
              <a:r>
                <a:rPr lang="en-US" b="0">
                  <a:solidFill>
                    <a:srgbClr val="0000FF"/>
                  </a:solidFill>
                  <a:effectLst>
                    <a:outerShdw blurRad="50800" dist="38100" dir="2700000" algn="tl" rotWithShape="0">
                      <a:schemeClr val="bg2">
                        <a:lumMod val="75000"/>
                        <a:alpha val="43000"/>
                      </a:schemeClr>
                    </a:outerShdw>
                  </a:effectLst>
                  <a:latin typeface="Chalkboard" charset="0"/>
                  <a:ea typeface="ＭＳ Ｐゴシック" charset="0"/>
                  <a:cs typeface="Chalkboard" charset="0"/>
                  <a:sym typeface="Chalkboard" charset="0"/>
                </a:rPr>
                <a:t>Practices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495928" y="0"/>
            <a:ext cx="648072" cy="648072"/>
            <a:chOff x="7812360" y="5589240"/>
            <a:chExt cx="648072" cy="648072"/>
          </a:xfrm>
        </p:grpSpPr>
        <p:sp>
          <p:nvSpPr>
            <p:cNvPr id="4" name="Action Button: Custom 3">
              <a:hlinkClick r:id="rId3" action="ppaction://hlinksldjump" highlightClick="1"/>
            </p:cNvPr>
            <p:cNvSpPr/>
            <p:nvPr/>
          </p:nvSpPr>
          <p:spPr bwMode="auto">
            <a:xfrm>
              <a:off x="7812360" y="5589240"/>
              <a:ext cx="648072" cy="648072"/>
            </a:xfrm>
            <a:prstGeom prst="actionButtonBlank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4" name="Oval 23">
              <a:hlinkClick r:id="rId3" action="ppaction://hlinksldjump"/>
            </p:cNvPr>
            <p:cNvSpPr/>
            <p:nvPr/>
          </p:nvSpPr>
          <p:spPr bwMode="auto">
            <a:xfrm>
              <a:off x="7956376" y="5733256"/>
              <a:ext cx="360040" cy="36004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0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Three Only’s</a:t>
            </a:r>
          </a:p>
        </p:txBody>
      </p:sp>
      <p:sp>
        <p:nvSpPr>
          <p:cNvPr id="4" name="Line 1"/>
          <p:cNvSpPr>
            <a:spLocks noChangeShapeType="1"/>
          </p:cNvSpPr>
          <p:nvPr/>
        </p:nvSpPr>
        <p:spPr bwMode="auto">
          <a:xfrm>
            <a:off x="3233738" y="1679575"/>
            <a:ext cx="2133600" cy="2727325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 flipH="1">
            <a:off x="3284538" y="1646238"/>
            <a:ext cx="2252662" cy="2809875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rot="10800000">
            <a:off x="2640013" y="3136900"/>
            <a:ext cx="3387725" cy="33338"/>
          </a:xfrm>
          <a:prstGeom prst="line">
            <a:avLst/>
          </a:prstGeom>
          <a:noFill/>
          <a:ln w="76200">
            <a:solidFill>
              <a:schemeClr val="accent3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b="0">
              <a:solidFill>
                <a:srgbClr val="0000FF"/>
              </a:solidFill>
            </a:endParaRP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927100" y="990600"/>
            <a:ext cx="2514600" cy="7493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Language Patterns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&amp; prior Skills</a:t>
            </a:r>
          </a:p>
        </p:txBody>
      </p:sp>
      <p:sp>
        <p:nvSpPr>
          <p:cNvPr id="8" name="AutoShape 6"/>
          <p:cNvSpPr>
            <a:spLocks/>
          </p:cNvSpPr>
          <p:nvPr/>
        </p:nvSpPr>
        <p:spPr bwMode="auto">
          <a:xfrm>
            <a:off x="5461000" y="990600"/>
            <a:ext cx="3022600" cy="7493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Imagery/Sense-of/Awareness; Connections</a:t>
            </a: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6045200" y="2705100"/>
            <a:ext cx="3022600" cy="9525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Different Contexts in which likely to arise;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dispositions</a:t>
            </a: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5168900" y="4241800"/>
            <a:ext cx="3022600" cy="7493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Techniques &amp; Incantations</a:t>
            </a:r>
          </a:p>
        </p:txBody>
      </p:sp>
      <p:sp>
        <p:nvSpPr>
          <p:cNvPr id="11" name="AutoShape 9"/>
          <p:cNvSpPr>
            <a:spLocks/>
          </p:cNvSpPr>
          <p:nvPr/>
        </p:nvSpPr>
        <p:spPr bwMode="auto">
          <a:xfrm>
            <a:off x="304800" y="2667000"/>
            <a:ext cx="2514600" cy="7493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Root Questions</a:t>
            </a:r>
          </a:p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predispositions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</p:txBody>
      </p:sp>
      <p:sp>
        <p:nvSpPr>
          <p:cNvPr id="12" name="AutoShape 10"/>
          <p:cNvSpPr>
            <a:spLocks/>
          </p:cNvSpPr>
          <p:nvPr/>
        </p:nvSpPr>
        <p:spPr bwMode="auto">
          <a:xfrm>
            <a:off x="927100" y="4267200"/>
            <a:ext cx="2514600" cy="749300"/>
          </a:xfrm>
          <a:prstGeom prst="roundRect">
            <a:avLst>
              <a:gd name="adj" fmla="val 25421"/>
            </a:avLst>
          </a:prstGeom>
          <a:solidFill>
            <a:srgbClr val="996633">
              <a:alpha val="49803"/>
            </a:srgb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/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Standard Confusions 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&amp; Obstacles</a:t>
            </a:r>
            <a:br>
              <a:rPr lang="en-US" sz="1800" b="0">
                <a:solidFill>
                  <a:srgbClr val="0000FF"/>
                </a:solidFill>
                <a:effectLst/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</a:br>
            <a:endParaRPr lang="en-US" sz="1800" b="0">
              <a:solidFill>
                <a:srgbClr val="0000FF"/>
              </a:solidFill>
              <a:effectLst/>
              <a:latin typeface="Chalkboard" charset="0"/>
              <a:ea typeface="ＭＳ Ｐゴシック" charset="0"/>
              <a:cs typeface="Chalkboard" charset="0"/>
              <a:sym typeface="Chalkboard" charset="0"/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438400"/>
            <a:ext cx="203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"/>
          <p:cNvSpPr>
            <a:spLocks/>
          </p:cNvSpPr>
          <p:nvPr/>
        </p:nvSpPr>
        <p:spPr bwMode="auto">
          <a:xfrm>
            <a:off x="4860032" y="6350669"/>
            <a:ext cx="31258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Behaviour is Trainable</a:t>
            </a:r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2672560" y="6001543"/>
            <a:ext cx="3267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Emotion is Harnessable</a:t>
            </a:r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1475656" y="6271468"/>
            <a:ext cx="360097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b="0">
                <a:solidFill>
                  <a:srgbClr val="008000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Only Awareness is Educable</a:t>
            </a:r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 rot="2954185">
            <a:off x="5605711" y="5378907"/>
            <a:ext cx="1590179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Behaviour</a:t>
            </a:r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>
            <a:off x="3817938" y="5175707"/>
            <a:ext cx="1246223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Emotion</a:t>
            </a:r>
          </a:p>
        </p:txBody>
      </p:sp>
      <p:sp>
        <p:nvSpPr>
          <p:cNvPr id="19" name="Rectangle 17"/>
          <p:cNvSpPr>
            <a:spLocks/>
          </p:cNvSpPr>
          <p:nvPr/>
        </p:nvSpPr>
        <p:spPr bwMode="auto">
          <a:xfrm rot="18654864">
            <a:off x="1247629" y="5425738"/>
            <a:ext cx="1711618" cy="43088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rgbClr val="FFFF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b="0">
                <a:solidFill>
                  <a:srgbClr val="0000FF"/>
                </a:solidFill>
                <a:latin typeface="Chalkboard" charset="0"/>
                <a:ea typeface="ＭＳ Ｐゴシック" charset="0"/>
                <a:cs typeface="Chalkboard" charset="0"/>
                <a:sym typeface="Chalkboard" charset="0"/>
              </a:rPr>
              <a:t>Awareness</a:t>
            </a: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2400300"/>
            <a:ext cx="26289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ction Button: Custom 20">
            <a:hlinkClick r:id="rId4" action="ppaction://hlinksldjump" highlightClick="1"/>
          </p:cNvPr>
          <p:cNvSpPr/>
          <p:nvPr/>
        </p:nvSpPr>
        <p:spPr bwMode="auto">
          <a:xfrm>
            <a:off x="8466927" y="22996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12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6064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Responses</a:t>
            </a:r>
          </a:p>
        </p:txBody>
      </p:sp>
    </p:spTree>
    <p:extLst>
      <p:ext uri="{BB962C8B-B14F-4D97-AF65-F5344CB8AC3E}">
        <p14:creationId xmlns:p14="http://schemas.microsoft.com/office/powerpoint/2010/main" val="32051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Phases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971600" y="1124744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Getting Started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331640" y="1700808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Getting Involved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691680" y="2276872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Mulling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051720" y="2852936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Keeping Going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411760" y="3429000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Insight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771800" y="4005064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Being Sceptical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131840" y="4653136"/>
            <a:ext cx="2664296" cy="792088"/>
          </a:xfrm>
          <a:prstGeom prst="roundRect">
            <a:avLst/>
          </a:prstGeom>
          <a:solidFill>
            <a:srgbClr val="CC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10000"/>
                  </a:schemeClr>
                </a:solidFill>
                <a:latin typeface="Chalkboard" pitchFamily="-111" charset="0"/>
              </a:rPr>
              <a:t>Contemplating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10000"/>
                </a:schemeClr>
              </a:solidFill>
              <a:latin typeface="Chalkboard" pitchFamily="-111" charset="0"/>
            </a:endParaRPr>
          </a:p>
        </p:txBody>
      </p:sp>
      <p:sp>
        <p:nvSpPr>
          <p:cNvPr id="11" name="Action Button: Custom 10">
            <a:hlinkClick r:id="rId2" action="ppaction://hlinksldjump" highlightClick="1"/>
          </p:cNvPr>
          <p:cNvSpPr/>
          <p:nvPr/>
        </p:nvSpPr>
        <p:spPr bwMode="auto">
          <a:xfrm>
            <a:off x="8489338" y="18537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5076056" y="1484784"/>
            <a:ext cx="1646714" cy="523220"/>
          </a:xfrm>
          <a:prstGeom prst="rect">
            <a:avLst/>
          </a:prstGeom>
          <a:solidFill>
            <a:srgbClr val="FFA070"/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Initiating</a:t>
            </a:r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5787737" y="2780928"/>
            <a:ext cx="1808599" cy="52322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Sustaining</a:t>
            </a:r>
          </a:p>
        </p:txBody>
      </p:sp>
      <p:sp>
        <p:nvSpPr>
          <p:cNvPr id="14" name="TextBox 13">
            <a:hlinkClick r:id="rId5" action="ppaction://hlinksldjump"/>
          </p:cNvPr>
          <p:cNvSpPr txBox="1"/>
          <p:nvPr/>
        </p:nvSpPr>
        <p:spPr>
          <a:xfrm>
            <a:off x="6660232" y="4365104"/>
            <a:ext cx="1889539" cy="523220"/>
          </a:xfrm>
          <a:prstGeom prst="rect">
            <a:avLst/>
          </a:prstGeom>
          <a:solidFill>
            <a:srgbClr val="FFA070"/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Concluding</a:t>
            </a:r>
          </a:p>
        </p:txBody>
      </p:sp>
    </p:spTree>
    <p:extLst>
      <p:ext uri="{BB962C8B-B14F-4D97-AF65-F5344CB8AC3E}">
        <p14:creationId xmlns:p14="http://schemas.microsoft.com/office/powerpoint/2010/main" val="393061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Six Modes of Interaction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467544" y="1916832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Expounding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99592" y="2492896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Explaining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67544" y="3645024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Exploring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99592" y="4221088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Examining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39552" y="5229200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Exercising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71600" y="5805264"/>
            <a:ext cx="1872208" cy="648072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FFFF00"/>
                </a:solidFill>
                <a:latin typeface="Chalkboard" pitchFamily="-111" charset="0"/>
              </a:rPr>
              <a:t>Expressing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FFFF00"/>
              </a:solidFill>
              <a:latin typeface="Chalkboard" pitchFamily="-111" charset="0"/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491880" y="908720"/>
            <a:ext cx="1646714" cy="523220"/>
          </a:xfrm>
          <a:prstGeom prst="rect">
            <a:avLst/>
          </a:prstGeom>
          <a:solidFill>
            <a:srgbClr val="51FF1F"/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Initiating</a:t>
            </a: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5292080" y="908720"/>
            <a:ext cx="1808599" cy="523220"/>
          </a:xfrm>
          <a:prstGeom prst="rect">
            <a:avLst/>
          </a:prstGeom>
          <a:solidFill>
            <a:srgbClr val="51FF1F"/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Sustaining</a:t>
            </a:r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7236296" y="908720"/>
            <a:ext cx="1889539" cy="523220"/>
          </a:xfrm>
          <a:prstGeom prst="rect">
            <a:avLst/>
          </a:prstGeom>
          <a:solidFill>
            <a:srgbClr val="51FF1F"/>
          </a:solidFill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Concluding</a:t>
            </a:r>
          </a:p>
        </p:txBody>
      </p:sp>
      <p:sp>
        <p:nvSpPr>
          <p:cNvPr id="12" name="Action Button: Custom 11">
            <a:hlinkClick r:id="rId5" action="ppaction://hlinksldjump" highlightClick="1"/>
          </p:cNvPr>
          <p:cNvSpPr/>
          <p:nvPr/>
        </p:nvSpPr>
        <p:spPr bwMode="auto">
          <a:xfrm>
            <a:off x="8495928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5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Initiating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Silent Start</a:t>
            </a:r>
          </a:p>
          <a:p>
            <a:r>
              <a:rPr lang="en-GB"/>
              <a:t>Particular (to general);</a:t>
            </a:r>
            <a:br>
              <a:rPr lang="en-GB"/>
            </a:br>
            <a:r>
              <a:rPr lang="en-GB"/>
              <a:t>General (via particular)</a:t>
            </a:r>
            <a:br>
              <a:rPr lang="en-GB"/>
            </a:br>
            <a:r>
              <a:rPr lang="en-GB"/>
              <a:t>Semi-general (via particular to general)</a:t>
            </a:r>
          </a:p>
          <a:p>
            <a:r>
              <a:rPr lang="en-GB"/>
              <a:t>Worked example</a:t>
            </a:r>
          </a:p>
          <a:p>
            <a:r>
              <a:rPr lang="en-GB"/>
              <a:t>Use/Application/Context</a:t>
            </a:r>
          </a:p>
          <a:p>
            <a:r>
              <a:rPr lang="en-GB"/>
              <a:t>Specific-Unspecific</a:t>
            </a:r>
          </a:p>
          <a:p>
            <a:r>
              <a:rPr lang="en-GB"/>
              <a:t>Manipulating:</a:t>
            </a:r>
          </a:p>
          <a:p>
            <a:pPr lvl="1"/>
            <a:r>
              <a:rPr lang="en-GB"/>
              <a:t>Material objects (eg cards, counters, …)</a:t>
            </a:r>
          </a:p>
          <a:p>
            <a:pPr lvl="1"/>
            <a:r>
              <a:rPr lang="en-GB"/>
              <a:t>Mental images (diagrams, phenomena)</a:t>
            </a:r>
          </a:p>
          <a:p>
            <a:pPr lvl="1"/>
            <a:r>
              <a:rPr lang="en-GB"/>
              <a:t>Symbols (familiar &amp; unfamiliar)</a:t>
            </a: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 bwMode="auto">
          <a:xfrm>
            <a:off x="8388424" y="0"/>
            <a:ext cx="755576" cy="764704"/>
          </a:xfrm>
          <a:prstGeom prst="actionButtonRetur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0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Sustaining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Questions &amp; Prompts</a:t>
            </a:r>
          </a:p>
          <a:p>
            <a:r>
              <a:rPr lang="en-GB"/>
              <a:t>Directed–Prompted–Spontaneous</a:t>
            </a:r>
            <a:br>
              <a:rPr lang="en-GB"/>
            </a:br>
            <a:r>
              <a:rPr lang="en-GB"/>
              <a:t>Scaffolding &amp; Fading</a:t>
            </a:r>
          </a:p>
          <a:p>
            <a:r>
              <a:rPr lang="en-GB"/>
              <a:t>Energising (praising-challenging)</a:t>
            </a:r>
          </a:p>
          <a:p>
            <a:r>
              <a:rPr lang="en-GB"/>
              <a:t>Conjecturing</a:t>
            </a:r>
          </a:p>
          <a:p>
            <a:r>
              <a:rPr lang="en-GB"/>
              <a:t>Sharing progress/findings</a:t>
            </a:r>
          </a:p>
        </p:txBody>
      </p:sp>
      <p:sp>
        <p:nvSpPr>
          <p:cNvPr id="5" name="Action Button: Return 4">
            <a:hlinkClick r:id="" action="ppaction://hlinkshowjump?jump=lastslideviewed" highlightClick="1"/>
          </p:cNvPr>
          <p:cNvSpPr/>
          <p:nvPr/>
        </p:nvSpPr>
        <p:spPr bwMode="auto">
          <a:xfrm>
            <a:off x="8388424" y="0"/>
            <a:ext cx="755576" cy="764704"/>
          </a:xfrm>
          <a:prstGeom prst="actionButtonRetur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Concluding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Conjectures with evidence</a:t>
            </a:r>
          </a:p>
          <a:p>
            <a:r>
              <a:rPr lang="en-GB"/>
              <a:t>Accounts that others can understand</a:t>
            </a:r>
          </a:p>
          <a:p>
            <a:r>
              <a:rPr lang="en-GB"/>
              <a:t>Reflecting on effective &amp; ineffective actions</a:t>
            </a:r>
          </a:p>
          <a:p>
            <a:pPr lvl="1"/>
            <a:r>
              <a:rPr lang="en-GB"/>
              <a:t>Aspcts of inner task (dispositions, …)</a:t>
            </a:r>
          </a:p>
          <a:p>
            <a:r>
              <a:rPr lang="en-GB"/>
              <a:t>Imagining acting differently in the future</a:t>
            </a:r>
          </a:p>
        </p:txBody>
      </p:sp>
      <p:sp>
        <p:nvSpPr>
          <p:cNvPr id="5" name="Action Button: Return 4">
            <a:hlinkClick r:id="" action="ppaction://hlinkshowjump?jump=lastslideviewed" highlightClick="1"/>
          </p:cNvPr>
          <p:cNvSpPr/>
          <p:nvPr/>
        </p:nvSpPr>
        <p:spPr bwMode="auto">
          <a:xfrm>
            <a:off x="8388424" y="0"/>
            <a:ext cx="755576" cy="764704"/>
          </a:xfrm>
          <a:prstGeom prst="actionButtonRetur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6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Balanced Activity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833" y="980728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Affordances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904" y="980728"/>
            <a:ext cx="1968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Constraints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5090" y="980728"/>
            <a:ext cx="2253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>
                <a:solidFill>
                  <a:srgbClr val="161616"/>
                </a:solidFill>
              </a:rPr>
              <a:t>Attunements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537064" y="3834333"/>
            <a:ext cx="0" cy="19442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2573068" y="3798329"/>
            <a:ext cx="0" cy="19442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507448" y="4050357"/>
            <a:ext cx="461665" cy="63869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 sz="1800" b="0" i="1">
                <a:solidFill>
                  <a:srgbClr val="FF8000"/>
                </a:solidFill>
              </a:rPr>
              <a:t>Ends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8335" y="4698429"/>
            <a:ext cx="91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1">
                <a:solidFill>
                  <a:srgbClr val="FF8000"/>
                </a:solidFill>
              </a:rPr>
              <a:t>Means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3008" y="5673442"/>
            <a:ext cx="1074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Current</a:t>
            </a:r>
            <a:br>
              <a:rPr lang="en-GB" sz="2000" b="0">
                <a:solidFill>
                  <a:srgbClr val="161616"/>
                </a:solidFill>
              </a:rPr>
            </a:br>
            <a:r>
              <a:rPr lang="en-GB" sz="2000" b="0">
                <a:solidFill>
                  <a:srgbClr val="161616"/>
                </a:solidFill>
              </a:rPr>
              <a:t>State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9152" y="2505090"/>
            <a:ext cx="992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FF"/>
                </a:solidFill>
              </a:rPr>
              <a:t>Outer</a:t>
            </a:r>
            <a:br>
              <a:rPr lang="en-GB" sz="2400" b="0">
                <a:solidFill>
                  <a:srgbClr val="0000FF"/>
                </a:solidFill>
              </a:rPr>
            </a:br>
            <a:r>
              <a:rPr lang="en-GB" sz="2400" b="0">
                <a:solidFill>
                  <a:srgbClr val="0000FF"/>
                </a:solidFill>
              </a:rPr>
              <a:t>Task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35105" y="2785571"/>
            <a:ext cx="13658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Intended</a:t>
            </a:r>
            <a:br>
              <a:rPr lang="en-GB" sz="2000" b="0">
                <a:solidFill>
                  <a:srgbClr val="161616"/>
                </a:solidFill>
              </a:rPr>
            </a:br>
            <a:r>
              <a:rPr lang="en-GB" sz="2000" b="0">
                <a:solidFill>
                  <a:srgbClr val="161616"/>
                </a:solidFill>
              </a:rPr>
              <a:t>&amp; Enacted</a:t>
            </a:r>
          </a:p>
          <a:p>
            <a:r>
              <a:rPr lang="en-GB" sz="2000" b="0">
                <a:solidFill>
                  <a:srgbClr val="161616"/>
                </a:solidFill>
              </a:rPr>
              <a:t>goals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520" y="4524796"/>
            <a:ext cx="1349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Resources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73168" y="4481244"/>
            <a:ext cx="80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Tasks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7148853" y="3834333"/>
            <a:ext cx="0" cy="19442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7184857" y="3798329"/>
            <a:ext cx="0" cy="19442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119237" y="4050357"/>
            <a:ext cx="461665" cy="63869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GB" sz="1800" b="0" i="1">
                <a:solidFill>
                  <a:srgbClr val="FF8000"/>
                </a:solidFill>
              </a:rPr>
              <a:t>Ends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10124" y="4698429"/>
            <a:ext cx="91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i="1">
                <a:solidFill>
                  <a:srgbClr val="FF8000"/>
                </a:solidFill>
              </a:rPr>
              <a:t>Means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44797" y="5673442"/>
            <a:ext cx="1074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Current</a:t>
            </a:r>
            <a:br>
              <a:rPr lang="en-GB" sz="2000" b="0">
                <a:solidFill>
                  <a:srgbClr val="161616"/>
                </a:solidFill>
              </a:rPr>
            </a:br>
            <a:r>
              <a:rPr lang="en-GB" sz="2000" b="0">
                <a:solidFill>
                  <a:srgbClr val="161616"/>
                </a:solidFill>
              </a:rPr>
              <a:t>State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11381" y="2505090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FF"/>
                </a:solidFill>
              </a:rPr>
              <a:t>Inner</a:t>
            </a:r>
            <a:br>
              <a:rPr lang="en-GB" sz="2400" b="0">
                <a:solidFill>
                  <a:srgbClr val="0000FF"/>
                </a:solidFill>
              </a:rPr>
            </a:br>
            <a:r>
              <a:rPr lang="en-GB" sz="2400" b="0">
                <a:solidFill>
                  <a:srgbClr val="0000FF"/>
                </a:solidFill>
              </a:rPr>
              <a:t>Task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11975" y="2785571"/>
            <a:ext cx="1035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Implicit</a:t>
            </a:r>
          </a:p>
          <a:p>
            <a:r>
              <a:rPr lang="en-GB" sz="2000" b="0">
                <a:solidFill>
                  <a:srgbClr val="161616"/>
                </a:solidFill>
              </a:rPr>
              <a:t>goals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63309" y="4524796"/>
            <a:ext cx="1349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Resources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84957" y="4481244"/>
            <a:ext cx="80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0">
                <a:solidFill>
                  <a:srgbClr val="161616"/>
                </a:solidFill>
              </a:rPr>
              <a:t>Tasks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179512" y="2348880"/>
            <a:ext cx="4320480" cy="4104456"/>
          </a:xfrm>
          <a:prstGeom prst="roundRect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4716016" y="2348880"/>
            <a:ext cx="4320480" cy="4104456"/>
          </a:xfrm>
          <a:prstGeom prst="roundRect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cxnSp>
        <p:nvCxnSpPr>
          <p:cNvPr id="42" name="Straight Connector 41"/>
          <p:cNvCxnSpPr>
            <a:stCxn id="40" idx="0"/>
            <a:endCxn id="6" idx="2"/>
          </p:cNvCxnSpPr>
          <p:nvPr/>
        </p:nvCxnSpPr>
        <p:spPr bwMode="auto">
          <a:xfrm flipH="1" flipV="1">
            <a:off x="1732380" y="1503948"/>
            <a:ext cx="607372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41" idx="0"/>
            <a:endCxn id="6" idx="2"/>
          </p:cNvCxnSpPr>
          <p:nvPr/>
        </p:nvCxnSpPr>
        <p:spPr bwMode="auto">
          <a:xfrm flipH="1" flipV="1">
            <a:off x="1732380" y="1503948"/>
            <a:ext cx="5143876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0" idx="0"/>
            <a:endCxn id="7" idx="2"/>
          </p:cNvCxnSpPr>
          <p:nvPr/>
        </p:nvCxnSpPr>
        <p:spPr bwMode="auto">
          <a:xfrm flipV="1">
            <a:off x="2339752" y="1503948"/>
            <a:ext cx="2352599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41" idx="0"/>
            <a:endCxn id="7" idx="2"/>
          </p:cNvCxnSpPr>
          <p:nvPr/>
        </p:nvCxnSpPr>
        <p:spPr bwMode="auto">
          <a:xfrm flipH="1" flipV="1">
            <a:off x="4692351" y="1503948"/>
            <a:ext cx="2183905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>
            <a:stCxn id="40" idx="0"/>
            <a:endCxn id="8" idx="2"/>
          </p:cNvCxnSpPr>
          <p:nvPr/>
        </p:nvCxnSpPr>
        <p:spPr bwMode="auto">
          <a:xfrm flipV="1">
            <a:off x="2339752" y="1503948"/>
            <a:ext cx="5282025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>
            <a:stCxn id="41" idx="0"/>
            <a:endCxn id="8" idx="2"/>
          </p:cNvCxnSpPr>
          <p:nvPr/>
        </p:nvCxnSpPr>
        <p:spPr bwMode="auto">
          <a:xfrm flipV="1">
            <a:off x="6876256" y="1503948"/>
            <a:ext cx="745521" cy="8449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Action Button: Custom 62">
            <a:hlinkClick r:id="rId2" action="ppaction://hlinksldjump" highlightClick="1"/>
          </p:cNvPr>
          <p:cNvSpPr/>
          <p:nvPr/>
        </p:nvSpPr>
        <p:spPr bwMode="auto">
          <a:xfrm>
            <a:off x="8495928" y="0"/>
            <a:ext cx="648072" cy="648072"/>
          </a:xfrm>
          <a:prstGeom prst="actionButtonBlan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0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892175" y="1754188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Expounding</a:t>
            </a:r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892175" y="2546350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Explaining</a:t>
            </a:r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1547813" y="3338513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Exploring</a:t>
            </a:r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1547813" y="4132263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Examining</a:t>
            </a:r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2700338" y="4924425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Exercising</a:t>
            </a:r>
          </a:p>
        </p:txBody>
      </p:sp>
      <p:sp>
        <p:nvSpPr>
          <p:cNvPr id="80911" name="Rectangle 15"/>
          <p:cNvSpPr>
            <a:spLocks noChangeArrowheads="1"/>
          </p:cNvSpPr>
          <p:nvPr/>
        </p:nvSpPr>
        <p:spPr bwMode="auto">
          <a:xfrm>
            <a:off x="2700338" y="5716588"/>
            <a:ext cx="5543550" cy="520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altLang="ko-KR" b="0">
                <a:solidFill>
                  <a:schemeClr val="accent3">
                    <a:lumMod val="50000"/>
                  </a:schemeClr>
                </a:solidFill>
              </a:rPr>
              <a:t>Expressing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852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5"/>
          <p:cNvGrpSpPr>
            <a:grpSpLocks/>
          </p:cNvGrpSpPr>
          <p:nvPr/>
        </p:nvGrpSpPr>
        <p:grpSpPr bwMode="auto">
          <a:xfrm>
            <a:off x="284163" y="468313"/>
            <a:ext cx="2659062" cy="2657475"/>
            <a:chOff x="179" y="431"/>
            <a:chExt cx="1675" cy="1674"/>
          </a:xfrm>
        </p:grpSpPr>
        <p:sp>
          <p:nvSpPr>
            <p:cNvPr id="45088" name="Freeform 6"/>
            <p:cNvSpPr>
              <a:spLocks/>
            </p:cNvSpPr>
            <p:nvPr/>
          </p:nvSpPr>
          <p:spPr bwMode="auto">
            <a:xfrm>
              <a:off x="293" y="431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355" y="639"/>
              <a:ext cx="794" cy="28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179" y="1050"/>
              <a:ext cx="812" cy="28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355" y="1483"/>
              <a:ext cx="781" cy="28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451" y="1816"/>
              <a:ext cx="1394" cy="2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Expounding</a:t>
              </a:r>
            </a:p>
          </p:txBody>
        </p:sp>
      </p:grpSp>
      <p:grpSp>
        <p:nvGrpSpPr>
          <p:cNvPr id="45058" name="Group 29"/>
          <p:cNvGrpSpPr>
            <a:grpSpLocks/>
          </p:cNvGrpSpPr>
          <p:nvPr/>
        </p:nvGrpSpPr>
        <p:grpSpPr bwMode="auto">
          <a:xfrm>
            <a:off x="3059113" y="3536950"/>
            <a:ext cx="2844800" cy="2628900"/>
            <a:chOff x="1948" y="450"/>
            <a:chExt cx="1792" cy="1656"/>
          </a:xfrm>
        </p:grpSpPr>
        <p:sp>
          <p:nvSpPr>
            <p:cNvPr id="45083" name="Freeform 30"/>
            <p:cNvSpPr>
              <a:spLocks/>
            </p:cNvSpPr>
            <p:nvPr/>
          </p:nvSpPr>
          <p:spPr bwMode="auto">
            <a:xfrm>
              <a:off x="2179" y="450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977" name="Rectangle 33"/>
            <p:cNvSpPr>
              <a:spLocks noChangeArrowheads="1"/>
            </p:cNvSpPr>
            <p:nvPr/>
          </p:nvSpPr>
          <p:spPr bwMode="auto">
            <a:xfrm>
              <a:off x="2287" y="619"/>
              <a:ext cx="812" cy="289"/>
            </a:xfrm>
            <a:prstGeom prst="rect">
              <a:avLst/>
            </a:prstGeom>
            <a:solidFill>
              <a:srgbClr val="FFA070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82980" name="Rectangle 36"/>
            <p:cNvSpPr>
              <a:spLocks noChangeArrowheads="1"/>
            </p:cNvSpPr>
            <p:nvPr/>
          </p:nvSpPr>
          <p:spPr bwMode="auto">
            <a:xfrm>
              <a:off x="1948" y="1062"/>
              <a:ext cx="781" cy="289"/>
            </a:xfrm>
            <a:prstGeom prst="rect">
              <a:avLst/>
            </a:prstGeom>
            <a:solidFill>
              <a:srgbClr val="FFA070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  <p:sp>
          <p:nvSpPr>
            <p:cNvPr id="82983" name="Rectangle 39"/>
            <p:cNvSpPr>
              <a:spLocks noChangeArrowheads="1"/>
            </p:cNvSpPr>
            <p:nvPr/>
          </p:nvSpPr>
          <p:spPr bwMode="auto">
            <a:xfrm>
              <a:off x="2287" y="1483"/>
              <a:ext cx="794" cy="289"/>
            </a:xfrm>
            <a:prstGeom prst="rect">
              <a:avLst/>
            </a:prstGeom>
            <a:solidFill>
              <a:srgbClr val="FFA070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2984" name="Rectangle 40"/>
            <p:cNvSpPr>
              <a:spLocks noChangeArrowheads="1"/>
            </p:cNvSpPr>
            <p:nvPr/>
          </p:nvSpPr>
          <p:spPr bwMode="auto">
            <a:xfrm>
              <a:off x="2455" y="1817"/>
              <a:ext cx="1038" cy="2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Examining</a:t>
              </a:r>
            </a:p>
          </p:txBody>
        </p:sp>
      </p:grpSp>
      <p:grpSp>
        <p:nvGrpSpPr>
          <p:cNvPr id="45059" name="Group 53"/>
          <p:cNvGrpSpPr>
            <a:grpSpLocks/>
          </p:cNvGrpSpPr>
          <p:nvPr/>
        </p:nvGrpSpPr>
        <p:grpSpPr bwMode="auto">
          <a:xfrm>
            <a:off x="6096000" y="3622675"/>
            <a:ext cx="2716213" cy="2543175"/>
            <a:chOff x="3840" y="452"/>
            <a:chExt cx="1711" cy="1602"/>
          </a:xfrm>
        </p:grpSpPr>
        <p:sp>
          <p:nvSpPr>
            <p:cNvPr id="45078" name="Freeform 54"/>
            <p:cNvSpPr>
              <a:spLocks/>
            </p:cNvSpPr>
            <p:nvPr/>
          </p:nvSpPr>
          <p:spPr bwMode="auto">
            <a:xfrm>
              <a:off x="3990" y="452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700E7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4126" y="1483"/>
              <a:ext cx="812" cy="289"/>
            </a:xfrm>
            <a:prstGeom prst="rect">
              <a:avLst/>
            </a:prstGeom>
            <a:solidFill>
              <a:srgbClr val="FF58FF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83004" name="Rectangle 60"/>
            <p:cNvSpPr>
              <a:spLocks noChangeArrowheads="1"/>
            </p:cNvSpPr>
            <p:nvPr/>
          </p:nvSpPr>
          <p:spPr bwMode="auto">
            <a:xfrm>
              <a:off x="4126" y="627"/>
              <a:ext cx="781" cy="289"/>
            </a:xfrm>
            <a:prstGeom prst="rect">
              <a:avLst/>
            </a:prstGeom>
            <a:solidFill>
              <a:srgbClr val="FF58FF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  <p:sp>
          <p:nvSpPr>
            <p:cNvPr id="83007" name="Rectangle 63"/>
            <p:cNvSpPr>
              <a:spLocks noChangeArrowheads="1"/>
            </p:cNvSpPr>
            <p:nvPr/>
          </p:nvSpPr>
          <p:spPr bwMode="auto">
            <a:xfrm>
              <a:off x="3840" y="1021"/>
              <a:ext cx="794" cy="289"/>
            </a:xfrm>
            <a:prstGeom prst="rect">
              <a:avLst/>
            </a:prstGeom>
            <a:solidFill>
              <a:srgbClr val="FF58FF"/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3008" name="Rectangle 64"/>
            <p:cNvSpPr>
              <a:spLocks noChangeArrowheads="1"/>
            </p:cNvSpPr>
            <p:nvPr/>
          </p:nvSpPr>
          <p:spPr bwMode="auto">
            <a:xfrm>
              <a:off x="4328" y="1765"/>
              <a:ext cx="1094" cy="2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Expressing</a:t>
              </a:r>
            </a:p>
          </p:txBody>
        </p:sp>
      </p:grpSp>
      <p:grpSp>
        <p:nvGrpSpPr>
          <p:cNvPr id="45060" name="Group 65"/>
          <p:cNvGrpSpPr>
            <a:grpSpLocks/>
          </p:cNvGrpSpPr>
          <p:nvPr/>
        </p:nvGrpSpPr>
        <p:grpSpPr bwMode="auto">
          <a:xfrm>
            <a:off x="252413" y="3573464"/>
            <a:ext cx="2659062" cy="2562225"/>
            <a:chOff x="159" y="2251"/>
            <a:chExt cx="1675" cy="1614"/>
          </a:xfrm>
        </p:grpSpPr>
        <p:sp>
          <p:nvSpPr>
            <p:cNvPr id="45073" name="Freeform 66"/>
            <p:cNvSpPr>
              <a:spLocks/>
            </p:cNvSpPr>
            <p:nvPr/>
          </p:nvSpPr>
          <p:spPr bwMode="auto">
            <a:xfrm>
              <a:off x="273" y="2251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013" name="Rectangle 69"/>
            <p:cNvSpPr>
              <a:spLocks noChangeArrowheads="1"/>
            </p:cNvSpPr>
            <p:nvPr/>
          </p:nvSpPr>
          <p:spPr bwMode="auto">
            <a:xfrm>
              <a:off x="355" y="2414"/>
              <a:ext cx="794" cy="289"/>
            </a:xfrm>
            <a:prstGeom prst="rect">
              <a:avLst/>
            </a:prstGeom>
            <a:solidFill>
              <a:srgbClr val="0000D5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3016" name="Rectangle 72"/>
            <p:cNvSpPr>
              <a:spLocks noChangeArrowheads="1"/>
            </p:cNvSpPr>
            <p:nvPr/>
          </p:nvSpPr>
          <p:spPr bwMode="auto">
            <a:xfrm>
              <a:off x="355" y="3222"/>
              <a:ext cx="812" cy="289"/>
            </a:xfrm>
            <a:prstGeom prst="rect">
              <a:avLst/>
            </a:prstGeom>
            <a:solidFill>
              <a:srgbClr val="0000D5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83017" name="Rectangle 73"/>
            <p:cNvSpPr>
              <a:spLocks noChangeArrowheads="1"/>
            </p:cNvSpPr>
            <p:nvPr/>
          </p:nvSpPr>
          <p:spPr bwMode="auto">
            <a:xfrm>
              <a:off x="475" y="3576"/>
              <a:ext cx="1044" cy="289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Explaining</a:t>
              </a:r>
            </a:p>
          </p:txBody>
        </p:sp>
        <p:sp>
          <p:nvSpPr>
            <p:cNvPr id="83020" name="Rectangle 76"/>
            <p:cNvSpPr>
              <a:spLocks noChangeArrowheads="1"/>
            </p:cNvSpPr>
            <p:nvPr/>
          </p:nvSpPr>
          <p:spPr bwMode="auto">
            <a:xfrm>
              <a:off x="159" y="2834"/>
              <a:ext cx="781" cy="289"/>
            </a:xfrm>
            <a:prstGeom prst="rect">
              <a:avLst/>
            </a:prstGeom>
            <a:solidFill>
              <a:srgbClr val="0000D5"/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</p:grpSp>
      <p:grpSp>
        <p:nvGrpSpPr>
          <p:cNvPr id="45061" name="Group 17"/>
          <p:cNvGrpSpPr>
            <a:grpSpLocks/>
          </p:cNvGrpSpPr>
          <p:nvPr/>
        </p:nvGrpSpPr>
        <p:grpSpPr bwMode="auto">
          <a:xfrm>
            <a:off x="3222625" y="493714"/>
            <a:ext cx="2708275" cy="2647950"/>
            <a:chOff x="2030" y="2239"/>
            <a:chExt cx="1706" cy="1668"/>
          </a:xfrm>
        </p:grpSpPr>
        <p:sp>
          <p:nvSpPr>
            <p:cNvPr id="45068" name="Freeform 18"/>
            <p:cNvSpPr>
              <a:spLocks/>
            </p:cNvSpPr>
            <p:nvPr/>
          </p:nvSpPr>
          <p:spPr bwMode="auto">
            <a:xfrm>
              <a:off x="2175" y="2239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Rectangle 21"/>
            <p:cNvSpPr>
              <a:spLocks noChangeArrowheads="1"/>
            </p:cNvSpPr>
            <p:nvPr/>
          </p:nvSpPr>
          <p:spPr bwMode="auto">
            <a:xfrm>
              <a:off x="2287" y="2409"/>
              <a:ext cx="812" cy="28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79" name="Rectangle 24"/>
            <p:cNvSpPr>
              <a:spLocks noChangeArrowheads="1"/>
            </p:cNvSpPr>
            <p:nvPr/>
          </p:nvSpPr>
          <p:spPr bwMode="auto">
            <a:xfrm>
              <a:off x="2287" y="3222"/>
              <a:ext cx="781" cy="28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  <p:sp>
          <p:nvSpPr>
            <p:cNvPr id="80" name="Rectangle 27"/>
            <p:cNvSpPr>
              <a:spLocks noChangeArrowheads="1"/>
            </p:cNvSpPr>
            <p:nvPr/>
          </p:nvSpPr>
          <p:spPr bwMode="auto">
            <a:xfrm>
              <a:off x="2030" y="2834"/>
              <a:ext cx="794" cy="289"/>
            </a:xfrm>
            <a:prstGeom prst="rect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1" name="Rectangle 28"/>
            <p:cNvSpPr>
              <a:spLocks noChangeArrowheads="1"/>
            </p:cNvSpPr>
            <p:nvPr/>
          </p:nvSpPr>
          <p:spPr bwMode="auto">
            <a:xfrm>
              <a:off x="2444" y="3618"/>
              <a:ext cx="982" cy="2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Exploring</a:t>
              </a:r>
            </a:p>
          </p:txBody>
        </p:sp>
      </p:grpSp>
      <p:grpSp>
        <p:nvGrpSpPr>
          <p:cNvPr id="45062" name="Group 41"/>
          <p:cNvGrpSpPr>
            <a:grpSpLocks/>
          </p:cNvGrpSpPr>
          <p:nvPr/>
        </p:nvGrpSpPr>
        <p:grpSpPr bwMode="auto">
          <a:xfrm>
            <a:off x="6180138" y="404814"/>
            <a:ext cx="2640012" cy="2692400"/>
            <a:chOff x="3893" y="2167"/>
            <a:chExt cx="1663" cy="1696"/>
          </a:xfrm>
        </p:grpSpPr>
        <p:sp>
          <p:nvSpPr>
            <p:cNvPr id="45063" name="Freeform 42"/>
            <p:cNvSpPr>
              <a:spLocks/>
            </p:cNvSpPr>
            <p:nvPr/>
          </p:nvSpPr>
          <p:spPr bwMode="auto">
            <a:xfrm>
              <a:off x="3995" y="2167"/>
              <a:ext cx="1561" cy="1548"/>
            </a:xfrm>
            <a:custGeom>
              <a:avLst/>
              <a:gdLst>
                <a:gd name="T0" fmla="*/ 0 w 1561"/>
                <a:gd name="T1" fmla="*/ 0 h 1548"/>
                <a:gd name="T2" fmla="*/ 0 w 1561"/>
                <a:gd name="T3" fmla="*/ 1547 h 1548"/>
                <a:gd name="T4" fmla="*/ 1560 w 1561"/>
                <a:gd name="T5" fmla="*/ 772 h 1548"/>
                <a:gd name="T6" fmla="*/ 0 w 1561"/>
                <a:gd name="T7" fmla="*/ 0 h 15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61"/>
                <a:gd name="T13" fmla="*/ 0 h 1548"/>
                <a:gd name="T14" fmla="*/ 1561 w 1561"/>
                <a:gd name="T15" fmla="*/ 1548 h 15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61" h="1548">
                  <a:moveTo>
                    <a:pt x="0" y="0"/>
                  </a:moveTo>
                  <a:lnTo>
                    <a:pt x="0" y="1547"/>
                  </a:lnTo>
                  <a:lnTo>
                    <a:pt x="1560" y="772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700E7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Rectangle 45"/>
            <p:cNvSpPr>
              <a:spLocks noChangeArrowheads="1"/>
            </p:cNvSpPr>
            <p:nvPr/>
          </p:nvSpPr>
          <p:spPr bwMode="auto">
            <a:xfrm>
              <a:off x="3893" y="2834"/>
              <a:ext cx="812" cy="2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Student</a:t>
              </a:r>
            </a:p>
          </p:txBody>
        </p:sp>
        <p:sp>
          <p:nvSpPr>
            <p:cNvPr id="85" name="Rectangle 48"/>
            <p:cNvSpPr>
              <a:spLocks noChangeArrowheads="1"/>
            </p:cNvSpPr>
            <p:nvPr/>
          </p:nvSpPr>
          <p:spPr bwMode="auto">
            <a:xfrm>
              <a:off x="4126" y="2402"/>
              <a:ext cx="781" cy="2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Content</a:t>
              </a:r>
            </a:p>
          </p:txBody>
        </p:sp>
        <p:sp>
          <p:nvSpPr>
            <p:cNvPr id="86" name="Rectangle 51"/>
            <p:cNvSpPr>
              <a:spLocks noChangeArrowheads="1"/>
            </p:cNvSpPr>
            <p:nvPr/>
          </p:nvSpPr>
          <p:spPr bwMode="auto">
            <a:xfrm>
              <a:off x="4126" y="3222"/>
              <a:ext cx="794" cy="2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altLang="ko-KR" sz="2400" b="0">
                  <a:solidFill>
                    <a:srgbClr val="FFFFFF"/>
                  </a:solidFill>
                </a:rPr>
                <a:t>Teacher</a:t>
              </a:r>
            </a:p>
          </p:txBody>
        </p:sp>
        <p:sp>
          <p:nvSpPr>
            <p:cNvPr id="87" name="Rectangle 52"/>
            <p:cNvSpPr>
              <a:spLocks noChangeArrowheads="1"/>
            </p:cNvSpPr>
            <p:nvPr/>
          </p:nvSpPr>
          <p:spPr bwMode="auto">
            <a:xfrm>
              <a:off x="4304" y="3574"/>
              <a:ext cx="1058" cy="2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GB" sz="2400" b="0" i="1" dirty="0">
                  <a:solidFill>
                    <a:srgbClr val="000000"/>
                  </a:solidFill>
                  <a:ea typeface="MS PGothic" pitchFamily="34" charset="-128"/>
                  <a:cs typeface="+mn-cs"/>
                </a:rPr>
                <a:t>Exercising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855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ko-KR">
                <a:latin typeface="Chalkboard" charset="0"/>
                <a:ea typeface="MS PGothic" charset="0"/>
              </a:rPr>
              <a:t>Activity</a:t>
            </a:r>
          </a:p>
        </p:txBody>
      </p:sp>
      <p:cxnSp>
        <p:nvCxnSpPr>
          <p:cNvPr id="46082" name="Straight Connector 4"/>
          <p:cNvCxnSpPr>
            <a:cxnSpLocks noChangeShapeType="1"/>
          </p:cNvCxnSpPr>
          <p:nvPr/>
        </p:nvCxnSpPr>
        <p:spPr bwMode="auto">
          <a:xfrm>
            <a:off x="4373563" y="2133600"/>
            <a:ext cx="0" cy="2303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3" name="Straight Connector 6"/>
          <p:cNvCxnSpPr>
            <a:cxnSpLocks noChangeShapeType="1"/>
          </p:cNvCxnSpPr>
          <p:nvPr/>
        </p:nvCxnSpPr>
        <p:spPr bwMode="auto">
          <a:xfrm rot="5400000">
            <a:off x="4427538" y="2098675"/>
            <a:ext cx="0" cy="2305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857500" y="692150"/>
            <a:ext cx="3030538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Goals, Aims,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Desires,</a:t>
            </a:r>
            <a:r>
              <a:rPr lang="en-US" altLang="ko-KR" sz="2400" b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Intentions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3550" y="2466975"/>
            <a:ext cx="3708400" cy="193899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Tasks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(as imagined, 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enacted,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experienced, </a:t>
            </a:r>
          </a:p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…)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775" y="2282825"/>
            <a:ext cx="2952750" cy="120032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Resources: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(physical, affective cognitive, attentive)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21038" y="4365625"/>
            <a:ext cx="2303462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Initial State</a:t>
            </a:r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1692275" y="5445125"/>
            <a:ext cx="5183188" cy="112712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GB" altLang="ko-KR" sz="2000" b="0">
                <a:solidFill>
                  <a:srgbClr val="631908"/>
                </a:solidFill>
              </a:rPr>
              <a:t>Affordances– Constraints–Requirements</a:t>
            </a:r>
            <a:endParaRPr lang="en-GB" altLang="ko-KR" sz="2000" b="0">
              <a:solidFill>
                <a:srgbClr val="800000"/>
              </a:solidFill>
            </a:endParaRPr>
          </a:p>
          <a:p>
            <a:pPr algn="ctr">
              <a:defRPr/>
            </a:pPr>
            <a:r>
              <a:rPr lang="en-GB" altLang="ko-KR" sz="2000" b="0">
                <a:solidFill>
                  <a:srgbClr val="631908"/>
                </a:solidFill>
              </a:rPr>
              <a:t>(Gibson)</a:t>
            </a:r>
          </a:p>
        </p:txBody>
      </p:sp>
    </p:spTree>
    <p:extLst>
      <p:ext uri="{BB962C8B-B14F-4D97-AF65-F5344CB8AC3E}">
        <p14:creationId xmlns:p14="http://schemas.microsoft.com/office/powerpoint/2010/main" val="382730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ko-KR">
                <a:latin typeface="Chalkboard" charset="0"/>
                <a:ea typeface="MS PGothic" charset="0"/>
              </a:rPr>
              <a:t>Potential</a:t>
            </a:r>
            <a:endParaRPr lang="en-GB" altLang="ko-KR" sz="2400">
              <a:latin typeface="Chalkboard" charset="0"/>
              <a:ea typeface="MS PGothic" charset="0"/>
            </a:endParaRPr>
          </a:p>
        </p:txBody>
      </p:sp>
      <p:cxnSp>
        <p:nvCxnSpPr>
          <p:cNvPr id="47106" name="Straight Connector 3"/>
          <p:cNvCxnSpPr>
            <a:cxnSpLocks noChangeShapeType="1"/>
          </p:cNvCxnSpPr>
          <p:nvPr/>
        </p:nvCxnSpPr>
        <p:spPr bwMode="auto">
          <a:xfrm>
            <a:off x="4140200" y="2420938"/>
            <a:ext cx="0" cy="1728787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07" name="Straight Connector 4"/>
          <p:cNvCxnSpPr>
            <a:cxnSpLocks noChangeShapeType="1"/>
          </p:cNvCxnSpPr>
          <p:nvPr/>
        </p:nvCxnSpPr>
        <p:spPr bwMode="auto">
          <a:xfrm flipH="1">
            <a:off x="3059113" y="2420938"/>
            <a:ext cx="1081087" cy="863600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132138" y="1447800"/>
            <a:ext cx="1800225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Most it could 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02275" y="1125538"/>
            <a:ext cx="2952750" cy="8302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What builds on it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(where it is going)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825" y="2660650"/>
            <a:ext cx="29527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Math</a:t>
            </a:r>
            <a:r>
              <a:rPr lang="en-GB" sz="2400" b="0" smtClean="0">
                <a:solidFill>
                  <a:schemeClr val="accent3">
                    <a:lumMod val="50000"/>
                  </a:schemeClr>
                </a:solidFill>
              </a:rPr>
              <a:t>’</a:t>
            </a: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l &amp; Ped</a:t>
            </a:r>
            <a:r>
              <a:rPr lang="en-GB" sz="2400" b="0" smtClean="0">
                <a:solidFill>
                  <a:schemeClr val="accent3">
                    <a:lumMod val="50000"/>
                  </a:schemeClr>
                </a:solidFill>
              </a:rPr>
              <a:t>’</a:t>
            </a: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c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essence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6600" y="4325938"/>
            <a:ext cx="1655763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Least it </a:t>
            </a:r>
            <a:b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can be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9700" y="4470400"/>
            <a:ext cx="3313113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What it builds on</a:t>
            </a:r>
          </a:p>
          <a:p>
            <a:pPr algn="ctr" eaLnBrk="1" hangingPunct="1">
              <a:defRPr/>
            </a:pPr>
            <a:r>
              <a:rPr lang="en-GB" altLang="ko-KR" sz="2400" b="0" smtClean="0">
                <a:solidFill>
                  <a:schemeClr val="accent3">
                    <a:lumMod val="50000"/>
                  </a:schemeClr>
                </a:solidFill>
              </a:rPr>
              <a:t>(previous experiences)</a:t>
            </a:r>
          </a:p>
        </p:txBody>
      </p:sp>
      <p:cxnSp>
        <p:nvCxnSpPr>
          <p:cNvPr id="47113" name="Straight Connector 11"/>
          <p:cNvCxnSpPr>
            <a:cxnSpLocks noChangeShapeType="1"/>
          </p:cNvCxnSpPr>
          <p:nvPr/>
        </p:nvCxnSpPr>
        <p:spPr bwMode="auto">
          <a:xfrm flipH="1">
            <a:off x="4140200" y="2060575"/>
            <a:ext cx="2016125" cy="360363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4" name="Straight Connector 13"/>
          <p:cNvCxnSpPr>
            <a:cxnSpLocks noChangeShapeType="1"/>
          </p:cNvCxnSpPr>
          <p:nvPr/>
        </p:nvCxnSpPr>
        <p:spPr bwMode="auto">
          <a:xfrm flipH="1" flipV="1">
            <a:off x="3059113" y="3284538"/>
            <a:ext cx="1081087" cy="865187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5" name="Straight Connector 14"/>
          <p:cNvCxnSpPr>
            <a:cxnSpLocks noChangeShapeType="1"/>
          </p:cNvCxnSpPr>
          <p:nvPr/>
        </p:nvCxnSpPr>
        <p:spPr bwMode="auto">
          <a:xfrm flipH="1" flipV="1">
            <a:off x="4140200" y="4149725"/>
            <a:ext cx="2016125" cy="358775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6" name="Straight Connector 17"/>
          <p:cNvCxnSpPr>
            <a:cxnSpLocks noChangeShapeType="1"/>
          </p:cNvCxnSpPr>
          <p:nvPr/>
        </p:nvCxnSpPr>
        <p:spPr bwMode="auto">
          <a:xfrm>
            <a:off x="6156325" y="2060575"/>
            <a:ext cx="0" cy="2447925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7" name="Straight Connector 21"/>
          <p:cNvCxnSpPr>
            <a:cxnSpLocks noChangeShapeType="1"/>
          </p:cNvCxnSpPr>
          <p:nvPr/>
        </p:nvCxnSpPr>
        <p:spPr bwMode="auto">
          <a:xfrm flipH="1">
            <a:off x="3132138" y="2060575"/>
            <a:ext cx="3024187" cy="1223963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8" name="Straight Connector 24"/>
          <p:cNvCxnSpPr>
            <a:cxnSpLocks noChangeShapeType="1"/>
          </p:cNvCxnSpPr>
          <p:nvPr/>
        </p:nvCxnSpPr>
        <p:spPr bwMode="auto">
          <a:xfrm flipH="1" flipV="1">
            <a:off x="3059113" y="3284538"/>
            <a:ext cx="3097212" cy="1179512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9" name="Straight Connector 27"/>
          <p:cNvCxnSpPr>
            <a:cxnSpLocks noChangeShapeType="1"/>
          </p:cNvCxnSpPr>
          <p:nvPr/>
        </p:nvCxnSpPr>
        <p:spPr bwMode="auto">
          <a:xfrm flipH="1">
            <a:off x="4140200" y="2060575"/>
            <a:ext cx="2016125" cy="2079625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20" name="Straight Connector 28"/>
          <p:cNvCxnSpPr>
            <a:cxnSpLocks noChangeShapeType="1"/>
          </p:cNvCxnSpPr>
          <p:nvPr/>
        </p:nvCxnSpPr>
        <p:spPr bwMode="auto">
          <a:xfrm flipH="1" flipV="1">
            <a:off x="4140200" y="2420938"/>
            <a:ext cx="2016125" cy="2087562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21" name="Rounded Rectangle 17"/>
          <p:cNvSpPr>
            <a:spLocks noChangeArrowheads="1"/>
          </p:cNvSpPr>
          <p:nvPr/>
        </p:nvSpPr>
        <p:spPr bwMode="auto">
          <a:xfrm>
            <a:off x="107950" y="5157788"/>
            <a:ext cx="4968875" cy="8636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GB" altLang="ko-KR" sz="2000" b="0">
                <a:solidFill>
                  <a:srgbClr val="631908"/>
                </a:solidFill>
              </a:rPr>
              <a:t>Affordances– Constraints–Requirements</a:t>
            </a:r>
          </a:p>
        </p:txBody>
      </p:sp>
      <p:sp>
        <p:nvSpPr>
          <p:cNvPr id="47122" name="Rounded Rectangle 18"/>
          <p:cNvSpPr>
            <a:spLocks noChangeArrowheads="1"/>
          </p:cNvSpPr>
          <p:nvPr/>
        </p:nvSpPr>
        <p:spPr bwMode="auto">
          <a:xfrm>
            <a:off x="3997325" y="5661025"/>
            <a:ext cx="4967288" cy="1052513"/>
          </a:xfrm>
          <a:prstGeom prst="roundRect">
            <a:avLst>
              <a:gd name="adj" fmla="val 16667"/>
            </a:avLst>
          </a:prstGeom>
          <a:solidFill>
            <a:srgbClr val="F9B09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altLang="ko-KR" sz="2000" b="0">
                <a:solidFill>
                  <a:srgbClr val="631908"/>
                </a:solidFill>
              </a:rPr>
              <a:t>Directed–Prompted–Spontaneous</a:t>
            </a:r>
          </a:p>
          <a:p>
            <a:pPr algn="ctr"/>
            <a:r>
              <a:rPr lang="en-GB" altLang="ko-KR" sz="2000" b="0">
                <a:solidFill>
                  <a:srgbClr val="631908"/>
                </a:solidFill>
              </a:rPr>
              <a:t>Scaffolding &amp; Fading (Brown et al)</a:t>
            </a:r>
          </a:p>
          <a:p>
            <a:pPr algn="ctr"/>
            <a:r>
              <a:rPr lang="en-GB" altLang="ko-KR" sz="2000" b="0">
                <a:solidFill>
                  <a:srgbClr val="631908"/>
                </a:solidFill>
              </a:rPr>
              <a:t>ZPD (Vygotsky)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79613" y="4581525"/>
            <a:ext cx="1079500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endParaRPr lang="ko-KR" altLang="en-US" b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5150" y="5445125"/>
            <a:ext cx="15843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GB" altLang="ko-KR" b="0" smtClean="0">
                <a:solidFill>
                  <a:srgbClr val="631908"/>
                </a:solidFill>
              </a:rPr>
              <a:t> </a:t>
            </a:r>
            <a:r>
              <a:rPr lang="en-GB" altLang="ko-KR" sz="2000" b="0" smtClean="0">
                <a:solidFill>
                  <a:srgbClr val="161616"/>
                </a:solidFill>
              </a:rPr>
              <a:t>(Gibson)</a:t>
            </a:r>
            <a:endParaRPr lang="ko-KR" altLang="en-US" sz="2000" b="0" smtClean="0">
              <a:solidFill>
                <a:srgbClr val="16161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966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6" descr="Figure 6.7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202589" y="392278"/>
            <a:ext cx="7986035" cy="64657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9992" y="6474822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>
                <a:solidFill>
                  <a:srgbClr val="4040FF"/>
                </a:solidFill>
              </a:rPr>
              <a:t>Adapted from Häggström (2008 p90)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436" y="836712"/>
            <a:ext cx="216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is being achieved by practicing these?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5" y="4110171"/>
            <a:ext cx="216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is being varied?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636912"/>
            <a:ext cx="21633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else could be done with them?</a:t>
            </a:r>
          </a:p>
        </p:txBody>
      </p:sp>
    </p:spTree>
    <p:extLst>
      <p:ext uri="{BB962C8B-B14F-4D97-AF65-F5344CB8AC3E}">
        <p14:creationId xmlns:p14="http://schemas.microsoft.com/office/powerpoint/2010/main" val="187216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pPr>
              <a:defRPr/>
            </a:pPr>
            <a:r>
              <a:rPr lang="en-GB" altLang="ko-KR" sz="3200">
                <a:latin typeface="Chalkboard" charset="0"/>
                <a:ea typeface="MS PGothic" charset="0"/>
              </a:rPr>
              <a:t> Thinking Mathematically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81075"/>
            <a:ext cx="4321175" cy="5616575"/>
          </a:xfrm>
        </p:spPr>
        <p:txBody>
          <a:bodyPr/>
          <a:lstStyle/>
          <a:p>
            <a:pPr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CME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Do-Talk-Record</a:t>
            </a:r>
            <a:br>
              <a:rPr lang="en-GB" altLang="ko-KR" sz="2000">
                <a:latin typeface="Chalkboard" charset="0"/>
                <a:ea typeface="MS PGothic" charset="0"/>
              </a:rPr>
            </a:br>
            <a:r>
              <a:rPr lang="en-GB" altLang="ko-KR" sz="2000">
                <a:latin typeface="Chalkboard" charset="0"/>
                <a:ea typeface="MS PGothic" charset="0"/>
              </a:rPr>
              <a:t> (See–Say–Record)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See-Experience-Master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Manipulating–Getting-a-sense-of–Artculating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Enactive–Iconic–Symbolic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Directed–Prompted–Spontaneous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Stuck!: Use of Mathematical Powers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Mathematical Themes (and heuristics)</a:t>
            </a:r>
          </a:p>
          <a:p>
            <a:pPr lvl="1">
              <a:defRPr/>
            </a:pPr>
            <a:r>
              <a:rPr lang="en-GB" altLang="ko-KR" sz="2000">
                <a:latin typeface="Chalkboard" charset="0"/>
                <a:ea typeface="MS PGothic" charset="0"/>
              </a:rPr>
              <a:t>Inner &amp; Outer Tasks</a:t>
            </a:r>
          </a:p>
        </p:txBody>
      </p:sp>
    </p:spTree>
    <p:extLst>
      <p:ext uri="{BB962C8B-B14F-4D97-AF65-F5344CB8AC3E}">
        <p14:creationId xmlns:p14="http://schemas.microsoft.com/office/powerpoint/2010/main" val="346812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Vertical Scroll 5"/>
          <p:cNvSpPr>
            <a:spLocks noChangeArrowheads="1"/>
          </p:cNvSpPr>
          <p:nvPr/>
        </p:nvSpPr>
        <p:spPr bwMode="auto">
          <a:xfrm>
            <a:off x="152400" y="990600"/>
            <a:ext cx="4419600" cy="5181600"/>
          </a:xfrm>
          <a:prstGeom prst="verticalScroll">
            <a:avLst>
              <a:gd name="adj" fmla="val 4750"/>
            </a:avLst>
          </a:prstGeom>
          <a:solidFill>
            <a:srgbClr val="B9CA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altLang="ko-KR"/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ko-KR">
                <a:latin typeface="Chalkboard" charset="0"/>
                <a:ea typeface="MS PGothic" charset="0"/>
              </a:rPr>
              <a:t>Frameworks (</a:t>
            </a:r>
            <a:r>
              <a:rPr lang="ko-KR" altLang="en-US">
                <a:latin typeface="Chalkboard" charset="0"/>
                <a:ea typeface="MS PGothic" charset="0"/>
              </a:rPr>
              <a:t>틀</a:t>
            </a:r>
            <a:r>
              <a:rPr lang="en-US" altLang="ko-KR">
                <a:latin typeface="Chalkboard" charset="0"/>
                <a:ea typeface="MS PGothic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9950" y="1801813"/>
            <a:ext cx="4429125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GB" altLang="ko-KR" sz="2400" b="0" smtClean="0">
                <a:solidFill>
                  <a:srgbClr val="800000"/>
                </a:solidFill>
              </a:rPr>
              <a:t>Doing – Talking – Recording</a:t>
            </a:r>
          </a:p>
        </p:txBody>
      </p:sp>
      <p:pic>
        <p:nvPicPr>
          <p:cNvPr id="5120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7211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9950" y="836613"/>
            <a:ext cx="4429125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GB" altLang="ko-KR" sz="2400" b="0" smtClean="0">
                <a:solidFill>
                  <a:srgbClr val="800000"/>
                </a:solidFill>
              </a:rPr>
              <a:t>Enactive– Iconic– Symbolic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9950" y="2767013"/>
            <a:ext cx="4429125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en-GB" altLang="ko-KR" sz="2400" b="0" smtClean="0">
                <a:solidFill>
                  <a:srgbClr val="800000"/>
                </a:solidFill>
              </a:rPr>
              <a:t>See – Experience – Master</a:t>
            </a:r>
          </a:p>
        </p:txBody>
      </p:sp>
    </p:spTree>
    <p:extLst>
      <p:ext uri="{BB962C8B-B14F-4D97-AF65-F5344CB8AC3E}">
        <p14:creationId xmlns:p14="http://schemas.microsoft.com/office/powerpoint/2010/main" val="284955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ko-KR">
                <a:latin typeface="Chalkboard" charset="0"/>
                <a:ea typeface="MS PGothic" charset="0"/>
              </a:rPr>
              <a:t>Follow-Up</a:t>
            </a:r>
          </a:p>
        </p:txBody>
      </p:sp>
      <p:sp>
        <p:nvSpPr>
          <p:cNvPr id="4" name="Rectangle 3"/>
          <p:cNvSpPr/>
          <p:nvPr/>
        </p:nvSpPr>
        <p:spPr>
          <a:xfrm>
            <a:off x="165100" y="765175"/>
            <a:ext cx="8964613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chemeClr val="accent3">
                    <a:lumMod val="50000"/>
                  </a:schemeClr>
                </a:solidFill>
              </a:rPr>
              <a:t>Designing &amp; Using Mathematical Tasks (Tarquin/QED)</a:t>
            </a: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800000"/>
                </a:solidFill>
              </a:rPr>
              <a:t>Thinking Mathematically (Pearson)</a:t>
            </a:r>
          </a:p>
          <a:p>
            <a:pPr marL="457200" indent="-457200">
              <a:buFont typeface="Wingdings" charset="0"/>
              <a:buChar char="v"/>
              <a:defRPr/>
            </a:pPr>
            <a:endParaRPr lang="en-GB" altLang="ko-KR" sz="2400" b="0">
              <a:solidFill>
                <a:srgbClr val="800000"/>
              </a:solidFill>
            </a:endParaRP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800000"/>
                </a:solidFill>
              </a:rPr>
              <a:t>Mathematics as a Constructive Activity (Erlbaum)</a:t>
            </a: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0000D5"/>
                </a:solidFill>
              </a:rPr>
              <a:t>Questions &amp; Prompts for Mathematical Thinking (ATM)</a:t>
            </a: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800000"/>
                </a:solidFill>
              </a:rPr>
              <a:t>Thinkers (ATM)</a:t>
            </a: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0000D5"/>
                </a:solidFill>
              </a:rPr>
              <a:t>Learning &amp; Doing Mathematics (Tarquin)</a:t>
            </a:r>
          </a:p>
          <a:p>
            <a:pPr marL="457200" indent="-457200">
              <a:buFont typeface="Wingdings" charset="0"/>
              <a:buChar char="v"/>
              <a:defRPr/>
            </a:pPr>
            <a:r>
              <a:rPr lang="en-GB" altLang="ko-KR" sz="2400" b="0">
                <a:solidFill>
                  <a:srgbClr val="800000"/>
                </a:solidFill>
              </a:rPr>
              <a:t>Researching Your Own Practice Using The Discipline Of Noticing (RoutledgeFalmer)</a:t>
            </a:r>
          </a:p>
        </p:txBody>
      </p:sp>
      <p:sp>
        <p:nvSpPr>
          <p:cNvPr id="53251" name="Rounded Rectangle 2"/>
          <p:cNvSpPr>
            <a:spLocks noChangeArrowheads="1"/>
          </p:cNvSpPr>
          <p:nvPr/>
        </p:nvSpPr>
        <p:spPr bwMode="auto">
          <a:xfrm>
            <a:off x="1043608" y="4941168"/>
            <a:ext cx="6696075" cy="10080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altLang="ko-KR" b="0">
                <a:solidFill>
                  <a:srgbClr val="631908"/>
                </a:solidFill>
              </a:rPr>
              <a:t>j.h.mason @ open.ac.uk</a:t>
            </a:r>
          </a:p>
          <a:p>
            <a:pPr algn="ctr"/>
            <a:r>
              <a:rPr lang="en-GB" altLang="ko-KR" b="0">
                <a:solidFill>
                  <a:srgbClr val="631908"/>
                </a:solidFill>
              </a:rPr>
              <a:t>mcs.open.ac.uk/jhm3</a:t>
            </a:r>
          </a:p>
        </p:txBody>
      </p:sp>
    </p:spTree>
    <p:extLst>
      <p:ext uri="{BB962C8B-B14F-4D97-AF65-F5344CB8AC3E}">
        <p14:creationId xmlns:p14="http://schemas.microsoft.com/office/powerpoint/2010/main" val="98459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Sorting &amp; Ordering Quadratics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3869432" cy="1224136"/>
          </a:xfrm>
        </p:spPr>
        <p:txBody>
          <a:bodyPr/>
          <a:lstStyle/>
          <a:p>
            <a:r>
              <a:rPr lang="en-GB"/>
              <a:t>Sort these quadratics by their inter-rootal distance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8024" y="1052736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>
                <a:solidFill>
                  <a:srgbClr val="000000"/>
                </a:solidFill>
              </a:rPr>
              <a:t>(</a:t>
            </a:r>
            <a:r>
              <a:rPr lang="en-GB" b="0" i="1">
                <a:solidFill>
                  <a:srgbClr val="000000"/>
                </a:solidFill>
              </a:rPr>
              <a:t>x</a:t>
            </a:r>
            <a:r>
              <a:rPr lang="en-GB" b="0">
                <a:solidFill>
                  <a:srgbClr val="000000"/>
                </a:solidFill>
              </a:rPr>
              <a:t> – 1)(</a:t>
            </a:r>
            <a:r>
              <a:rPr lang="en-GB" b="0" i="1">
                <a:solidFill>
                  <a:srgbClr val="000000"/>
                </a:solidFill>
              </a:rPr>
              <a:t>x</a:t>
            </a:r>
            <a:r>
              <a:rPr lang="en-GB" b="0">
                <a:solidFill>
                  <a:srgbClr val="000000"/>
                </a:solidFill>
              </a:rPr>
              <a:t> + 2)</a:t>
            </a:r>
            <a:endParaRPr lang="en-GB" b="0" i="1">
              <a:solidFill>
                <a:srgbClr val="000000"/>
              </a:solidFill>
            </a:endParaRPr>
          </a:p>
          <a:p>
            <a:r>
              <a:rPr lang="en-GB" b="0" i="1">
                <a:solidFill>
                  <a:srgbClr val="000000"/>
                </a:solidFill>
              </a:rPr>
              <a:t>x</a:t>
            </a:r>
            <a:r>
              <a:rPr lang="en-GB" b="0" baseline="30000">
                <a:solidFill>
                  <a:srgbClr val="000000"/>
                </a:solidFill>
              </a:rPr>
              <a:t>2 </a:t>
            </a:r>
            <a:r>
              <a:rPr lang="en-GB" b="0">
                <a:solidFill>
                  <a:srgbClr val="000000"/>
                </a:solidFill>
              </a:rPr>
              <a:t>+ 6</a:t>
            </a:r>
            <a:r>
              <a:rPr lang="en-GB" b="0" i="1">
                <a:solidFill>
                  <a:srgbClr val="000000"/>
                </a:solidFill>
              </a:rPr>
              <a:t>x</a:t>
            </a:r>
            <a:r>
              <a:rPr lang="en-GB" b="0">
                <a:solidFill>
                  <a:srgbClr val="000000"/>
                </a:solidFill>
              </a:rPr>
              <a:t> + 8</a:t>
            </a:r>
            <a:endParaRPr lang="en-GB" b="0" i="1">
              <a:solidFill>
                <a:srgbClr val="000000"/>
              </a:solidFill>
            </a:endParaRPr>
          </a:p>
          <a:p>
            <a:r>
              <a:rPr lang="en-GB" b="0">
                <a:solidFill>
                  <a:srgbClr val="000000"/>
                </a:solidFill>
              </a:rPr>
              <a:t>etc.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1520" y="3356992"/>
            <a:ext cx="3869432" cy="1008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Construct quadratics to fit in the cells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499992" y="2492896"/>
            <a:ext cx="4608512" cy="2488342"/>
            <a:chOff x="4499992" y="2956882"/>
            <a:chExt cx="4608512" cy="2488342"/>
          </a:xfrm>
        </p:grpSpPr>
        <p:sp>
          <p:nvSpPr>
            <p:cNvPr id="6" name="TextBox 5"/>
            <p:cNvSpPr txBox="1"/>
            <p:nvPr/>
          </p:nvSpPr>
          <p:spPr>
            <a:xfrm>
              <a:off x="6300192" y="2956882"/>
              <a:ext cx="2808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Inter-rootal distances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99992" y="3861048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Extremal</a:t>
              </a:r>
              <a:br>
                <a:rPr lang="en-GB" sz="2000" b="0">
                  <a:solidFill>
                    <a:srgbClr val="000000"/>
                  </a:solidFill>
                </a:rPr>
              </a:br>
              <a:r>
                <a:rPr lang="en-GB" sz="2000" b="0">
                  <a:solidFill>
                    <a:srgbClr val="000000"/>
                  </a:solidFill>
                </a:rPr>
                <a:t>value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4860032" y="3717032"/>
              <a:ext cx="396044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5796136" y="4293096"/>
              <a:ext cx="30243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5796136" y="4869160"/>
              <a:ext cx="30243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5796136" y="5445224"/>
              <a:ext cx="302433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6228184" y="3140968"/>
              <a:ext cx="0" cy="23042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7011888" y="3356992"/>
              <a:ext cx="8384" cy="20798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7803976" y="3356992"/>
              <a:ext cx="8384" cy="20798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>
              <a:off x="8596064" y="3356992"/>
              <a:ext cx="8384" cy="207984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5796136" y="3861048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–1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96136" y="4365104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96136" y="4869160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16216" y="3284984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08304" y="3284984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00392" y="3284984"/>
              <a:ext cx="504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251520" y="4293096"/>
            <a:ext cx="4896544" cy="23488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Construct or sketch quadratics to meet constraints:</a:t>
            </a:r>
          </a:p>
          <a:p>
            <a:pPr lvl="1"/>
            <a:r>
              <a:rPr lang="en-GB" b="0"/>
              <a:t>Given inter-rootal value</a:t>
            </a:r>
          </a:p>
          <a:p>
            <a:pPr lvl="1"/>
            <a:r>
              <a:rPr lang="en-GB" b="0"/>
              <a:t>Given extreme value</a:t>
            </a:r>
          </a:p>
          <a:p>
            <a:pPr lvl="1"/>
            <a:r>
              <a:rPr lang="en-GB" b="0"/>
              <a:t>Through given point</a:t>
            </a:r>
          </a:p>
          <a:p>
            <a:pPr lvl="1"/>
            <a:r>
              <a:rPr lang="en-GB" b="0"/>
              <a:t>…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270520" y="2105472"/>
            <a:ext cx="3869432" cy="15395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Put each group in order of increasing extremal value</a:t>
            </a:r>
          </a:p>
        </p:txBody>
      </p:sp>
    </p:spTree>
    <p:extLst>
      <p:ext uri="{BB962C8B-B14F-4D97-AF65-F5344CB8AC3E}">
        <p14:creationId xmlns:p14="http://schemas.microsoft.com/office/powerpoint/2010/main" val="918126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086600" cy="914400"/>
          </a:xfrm>
        </p:spPr>
        <p:txBody>
          <a:bodyPr/>
          <a:lstStyle/>
          <a:p>
            <a:r>
              <a:rPr lang="en-GB"/>
              <a:t>Lee Minor’s Mutual Factors</a:t>
            </a:r>
          </a:p>
        </p:txBody>
      </p:sp>
      <p:grpSp>
        <p:nvGrpSpPr>
          <p:cNvPr id="62467" name="Group 1027"/>
          <p:cNvGrpSpPr>
            <a:grpSpLocks/>
          </p:cNvGrpSpPr>
          <p:nvPr/>
        </p:nvGrpSpPr>
        <p:grpSpPr bwMode="auto">
          <a:xfrm>
            <a:off x="1371600" y="1124744"/>
            <a:ext cx="6400800" cy="1219200"/>
            <a:chOff x="864" y="768"/>
            <a:chExt cx="4032" cy="768"/>
          </a:xfrm>
        </p:grpSpPr>
        <p:sp>
          <p:nvSpPr>
            <p:cNvPr id="62468" name="Text Box 1028"/>
            <p:cNvSpPr txBox="1">
              <a:spLocks noChangeArrowheads="1"/>
            </p:cNvSpPr>
            <p:nvPr/>
          </p:nvSpPr>
          <p:spPr bwMode="auto">
            <a:xfrm>
              <a:off x="864" y="768"/>
              <a:ext cx="336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+ 5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+ 6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+ 3)(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+ 2)</a:t>
              </a:r>
              <a:br>
                <a:rPr lang="en-GB" sz="3600" b="0">
                  <a:solidFill>
                    <a:srgbClr val="000000"/>
                  </a:solidFill>
                  <a:latin typeface="Palatino" charset="0"/>
                </a:rPr>
              </a:b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+ 5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6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+ 6)(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1)</a:t>
              </a:r>
            </a:p>
          </p:txBody>
        </p:sp>
        <p:sp>
          <p:nvSpPr>
            <p:cNvPr id="62469" name="Rectangle 1029"/>
            <p:cNvSpPr>
              <a:spLocks noChangeArrowheads="1"/>
            </p:cNvSpPr>
            <p:nvPr/>
          </p:nvSpPr>
          <p:spPr bwMode="auto">
            <a:xfrm>
              <a:off x="864" y="768"/>
              <a:ext cx="4032" cy="7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62470" name="Group 1030"/>
          <p:cNvGrpSpPr>
            <a:grpSpLocks/>
          </p:cNvGrpSpPr>
          <p:nvPr/>
        </p:nvGrpSpPr>
        <p:grpSpPr bwMode="auto">
          <a:xfrm>
            <a:off x="1371600" y="2438400"/>
            <a:ext cx="6400800" cy="1219200"/>
            <a:chOff x="864" y="1536"/>
            <a:chExt cx="4032" cy="768"/>
          </a:xfrm>
        </p:grpSpPr>
        <p:sp>
          <p:nvSpPr>
            <p:cNvPr id="62471" name="Text Box 1031"/>
            <p:cNvSpPr txBox="1">
              <a:spLocks noChangeArrowheads="1"/>
            </p:cNvSpPr>
            <p:nvPr/>
          </p:nvSpPr>
          <p:spPr bwMode="auto">
            <a:xfrm>
              <a:off x="864" y="1554"/>
              <a:ext cx="3936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+ 13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+ 30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+ 10)(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+ 3)</a:t>
              </a:r>
              <a:br>
                <a:rPr lang="en-GB" sz="3600" b="0">
                  <a:solidFill>
                    <a:srgbClr val="000000"/>
                  </a:solidFill>
                  <a:latin typeface="Palatino" charset="0"/>
                </a:rPr>
              </a:b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+ 13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30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+ 15)(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2)</a:t>
              </a:r>
            </a:p>
          </p:txBody>
        </p:sp>
        <p:sp>
          <p:nvSpPr>
            <p:cNvPr id="62472" name="Rectangle 1032"/>
            <p:cNvSpPr>
              <a:spLocks noChangeArrowheads="1"/>
            </p:cNvSpPr>
            <p:nvPr/>
          </p:nvSpPr>
          <p:spPr bwMode="auto">
            <a:xfrm>
              <a:off x="864" y="1536"/>
              <a:ext cx="4032" cy="7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62473" name="Group 1033"/>
          <p:cNvGrpSpPr>
            <a:grpSpLocks/>
          </p:cNvGrpSpPr>
          <p:nvPr/>
        </p:nvGrpSpPr>
        <p:grpSpPr bwMode="auto">
          <a:xfrm>
            <a:off x="1371600" y="3726904"/>
            <a:ext cx="6781800" cy="1219200"/>
            <a:chOff x="864" y="2304"/>
            <a:chExt cx="4272" cy="768"/>
          </a:xfrm>
        </p:grpSpPr>
        <p:sp>
          <p:nvSpPr>
            <p:cNvPr id="62474" name="Text Box 1034"/>
            <p:cNvSpPr txBox="1">
              <a:spLocks noChangeArrowheads="1"/>
            </p:cNvSpPr>
            <p:nvPr/>
          </p:nvSpPr>
          <p:spPr bwMode="auto">
            <a:xfrm>
              <a:off x="864" y="2322"/>
              <a:ext cx="4272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+ 25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+ 84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+ 21)(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+ 4)</a:t>
              </a:r>
              <a:br>
                <a:rPr lang="en-GB" sz="3600" b="0">
                  <a:solidFill>
                    <a:srgbClr val="000000"/>
                  </a:solidFill>
                  <a:latin typeface="Palatino" charset="0"/>
                </a:rPr>
              </a:b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+ 25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84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+ 28)(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3)</a:t>
              </a:r>
            </a:p>
          </p:txBody>
        </p:sp>
        <p:sp>
          <p:nvSpPr>
            <p:cNvPr id="62475" name="Rectangle 1035"/>
            <p:cNvSpPr>
              <a:spLocks noChangeArrowheads="1"/>
            </p:cNvSpPr>
            <p:nvPr/>
          </p:nvSpPr>
          <p:spPr bwMode="auto">
            <a:xfrm>
              <a:off x="864" y="2304"/>
              <a:ext cx="4032" cy="7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  <p:grpSp>
        <p:nvGrpSpPr>
          <p:cNvPr id="62476" name="Group 1036"/>
          <p:cNvGrpSpPr>
            <a:grpSpLocks/>
          </p:cNvGrpSpPr>
          <p:nvPr/>
        </p:nvGrpSpPr>
        <p:grpSpPr bwMode="auto">
          <a:xfrm>
            <a:off x="1371600" y="5018112"/>
            <a:ext cx="6781800" cy="1219200"/>
            <a:chOff x="864" y="3072"/>
            <a:chExt cx="4272" cy="768"/>
          </a:xfrm>
        </p:grpSpPr>
        <p:sp>
          <p:nvSpPr>
            <p:cNvPr id="62477" name="Text Box 1037"/>
            <p:cNvSpPr txBox="1">
              <a:spLocks noChangeArrowheads="1"/>
            </p:cNvSpPr>
            <p:nvPr/>
          </p:nvSpPr>
          <p:spPr bwMode="auto">
            <a:xfrm>
              <a:off x="864" y="3090"/>
              <a:ext cx="4272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+ 41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+ 180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+ 36)(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+ 5)</a:t>
              </a:r>
              <a:br>
                <a:rPr lang="en-GB" sz="3600" b="0">
                  <a:solidFill>
                    <a:srgbClr val="000000"/>
                  </a:solidFill>
                  <a:latin typeface="Palatino" charset="0"/>
                </a:rPr>
              </a:b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 baseline="30000">
                  <a:solidFill>
                    <a:srgbClr val="000000"/>
                  </a:solidFill>
                  <a:latin typeface="Palatino" charset="0"/>
                </a:rPr>
                <a:t>2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+ 41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180 = 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+ 45)(</a:t>
              </a:r>
              <a:r>
                <a:rPr lang="en-GB" sz="3600" b="0" i="1">
                  <a:solidFill>
                    <a:srgbClr val="000000"/>
                  </a:solidFill>
                  <a:latin typeface="Palatino" charset="0"/>
                </a:rPr>
                <a:t>x</a:t>
              </a:r>
              <a:r>
                <a:rPr lang="en-GB" sz="3600" b="0">
                  <a:solidFill>
                    <a:srgbClr val="000000"/>
                  </a:solidFill>
                  <a:latin typeface="Palatino" charset="0"/>
                </a:rPr>
                <a:t> – 4)</a:t>
              </a:r>
            </a:p>
          </p:txBody>
        </p:sp>
        <p:sp>
          <p:nvSpPr>
            <p:cNvPr id="62478" name="Rectangle 1038"/>
            <p:cNvSpPr>
              <a:spLocks noChangeArrowheads="1"/>
            </p:cNvSpPr>
            <p:nvPr/>
          </p:nvSpPr>
          <p:spPr bwMode="auto">
            <a:xfrm>
              <a:off x="864" y="3072"/>
              <a:ext cx="4032" cy="76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205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2" y="836712"/>
            <a:ext cx="9185856" cy="2376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Revision Support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8" y="764704"/>
            <a:ext cx="9050852" cy="3096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5656" y="4077072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would you like students </a:t>
            </a:r>
            <a:br>
              <a:rPr lang="en-GB" sz="2400" b="0">
                <a:solidFill>
                  <a:srgbClr val="000000"/>
                </a:solidFill>
              </a:rPr>
            </a:br>
            <a:r>
              <a:rPr lang="en-GB" sz="2400" b="0">
                <a:solidFill>
                  <a:srgbClr val="000000"/>
                </a:solidFill>
              </a:rPr>
              <a:t>to do with this videocast?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5445224"/>
            <a:ext cx="79928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other substitutions might be considered?</a:t>
            </a:r>
          </a:p>
          <a:p>
            <a:pPr algn="ctr"/>
            <a:r>
              <a:rPr lang="en-GB" sz="2400" b="0">
                <a:solidFill>
                  <a:srgbClr val="000000"/>
                </a:solidFill>
              </a:rPr>
              <a:t>What criteria for ‘effectiveness’?</a:t>
            </a:r>
          </a:p>
          <a:p>
            <a:pPr algn="ctr"/>
            <a:r>
              <a:rPr lang="en-GB" sz="2400" b="0">
                <a:solidFill>
                  <a:srgbClr val="000000"/>
                </a:solidFill>
              </a:rPr>
              <a:t>Generalise!</a:t>
            </a:r>
          </a:p>
        </p:txBody>
      </p:sp>
    </p:spTree>
    <p:extLst>
      <p:ext uri="{BB962C8B-B14F-4D97-AF65-F5344CB8AC3E}">
        <p14:creationId xmlns:p14="http://schemas.microsoft.com/office/powerpoint/2010/main" val="122821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Construct Another … Like This …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679235"/>
              </p:ext>
            </p:extLst>
          </p:nvPr>
        </p:nvGraphicFramePr>
        <p:xfrm>
          <a:off x="611560" y="1124744"/>
          <a:ext cx="1994068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Equation" r:id="rId3" imgW="685800" imgH="495300" progId="Equation.DSMT4">
                  <p:embed/>
                </p:oleObj>
              </mc:Choice>
              <mc:Fallback>
                <p:oleObj name="Equation" r:id="rId3" imgW="6858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1124744"/>
                        <a:ext cx="1994068" cy="1440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07904" y="1124744"/>
            <a:ext cx="5544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chemeClr val="bg1"/>
                </a:solidFill>
              </a:rPr>
              <a:t>Construct another improper integral like this.</a:t>
            </a:r>
          </a:p>
          <a:p>
            <a:pPr algn="ctr"/>
            <a:r>
              <a:rPr lang="en-GB" sz="2400" b="0">
                <a:solidFill>
                  <a:schemeClr val="bg1"/>
                </a:solidFill>
              </a:rPr>
              <a:t>And another, different in some way…</a:t>
            </a:r>
          </a:p>
          <a:p>
            <a:pPr algn="ctr"/>
            <a:r>
              <a:rPr lang="en-GB" sz="2400" b="0">
                <a:solidFill>
                  <a:schemeClr val="bg1"/>
                </a:solidFill>
              </a:rPr>
              <a:t>… and another different in some different 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242088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is an improper integral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4797152"/>
            <a:ext cx="68407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rgbClr val="000000"/>
                </a:solidFill>
              </a:rPr>
              <a:t>What are the effects of substitutions of the form </a:t>
            </a:r>
            <a:r>
              <a:rPr lang="en-GB" sz="2400" b="0" i="1">
                <a:solidFill>
                  <a:srgbClr val="000000"/>
                </a:solidFill>
              </a:rPr>
              <a:t>y</a:t>
            </a:r>
            <a:r>
              <a:rPr lang="en-GB" sz="2400" b="0">
                <a:solidFill>
                  <a:srgbClr val="000000"/>
                </a:solidFill>
              </a:rPr>
              <a:t> = </a:t>
            </a:r>
            <a:r>
              <a:rPr lang="en-GB" sz="2400" b="0" i="1">
                <a:solidFill>
                  <a:srgbClr val="000000"/>
                </a:solidFill>
              </a:rPr>
              <a:t>x</a:t>
            </a:r>
            <a:r>
              <a:rPr lang="en-GB" sz="2400" b="0" i="1" baseline="30000">
                <a:solidFill>
                  <a:srgbClr val="000000"/>
                </a:solidFill>
              </a:rPr>
              <a:t>–k</a:t>
            </a:r>
            <a:r>
              <a:rPr lang="en-GB" sz="2400" b="0" i="1">
                <a:solidFill>
                  <a:srgbClr val="000000"/>
                </a:solidFill>
              </a:rPr>
              <a:t> </a:t>
            </a:r>
            <a:r>
              <a:rPr lang="en-GB" sz="2400" b="0">
                <a:solidFill>
                  <a:srgbClr val="000000"/>
                </a:solidFill>
              </a:rPr>
              <a:t>which are intended to simplfy the calculation?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0112" y="623731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>
                <a:solidFill>
                  <a:srgbClr val="008000"/>
                </a:solidFill>
              </a:rPr>
              <a:t>Generalise!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1640" y="3140968"/>
            <a:ext cx="58326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>
                <a:solidFill>
                  <a:schemeClr val="bg1"/>
                </a:solidFill>
              </a:rPr>
              <a:t>Explain why yor integral is improper.</a:t>
            </a:r>
          </a:p>
          <a:p>
            <a:pPr algn="ctr"/>
            <a:r>
              <a:rPr lang="en-GB" sz="2400" b="0">
                <a:solidFill>
                  <a:schemeClr val="bg1"/>
                </a:solidFill>
              </a:rPr>
              <a:t>In what ways is it like this?</a:t>
            </a:r>
          </a:p>
          <a:p>
            <a:pPr algn="ctr"/>
            <a:r>
              <a:rPr lang="en-GB" sz="2400" b="0">
                <a:solidFill>
                  <a:schemeClr val="bg1"/>
                </a:solidFill>
              </a:rPr>
              <a:t>In what ways is it different</a:t>
            </a:r>
          </a:p>
        </p:txBody>
      </p:sp>
    </p:spTree>
    <p:extLst>
      <p:ext uri="{BB962C8B-B14F-4D97-AF65-F5344CB8AC3E}">
        <p14:creationId xmlns:p14="http://schemas.microsoft.com/office/powerpoint/2010/main" val="19515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  <p:bldP spid="8" grpId="0"/>
      <p:bldP spid="10" grpId="0" build="p"/>
    </p:bld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400" b="0">
            <a:solidFill>
              <a:srgbClr val="000000"/>
            </a:solidFill>
          </a:defRPr>
        </a:defPPr>
      </a:lstStyle>
    </a:tx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6888</TotalTime>
  <Words>1800</Words>
  <Application>Microsoft Macintosh PowerPoint</Application>
  <PresentationFormat>On-screen Show (4:3)</PresentationFormat>
  <Paragraphs>429</Paragraphs>
  <Slides>52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Yellow on Blue</vt:lpstr>
      <vt:lpstr>Title &amp; Bullets</vt:lpstr>
      <vt:lpstr>Blank Presentation</vt:lpstr>
      <vt:lpstr>Equation</vt:lpstr>
      <vt:lpstr> Who Knows How To Study Mathematics?  </vt:lpstr>
      <vt:lpstr>Throat Clearing</vt:lpstr>
      <vt:lpstr>Studying (for tests &amp; exams)</vt:lpstr>
      <vt:lpstr>PowerPoint Presentation</vt:lpstr>
      <vt:lpstr>PowerPoint Presentation</vt:lpstr>
      <vt:lpstr>Sorting &amp; Ordering Quadratics</vt:lpstr>
      <vt:lpstr>Lee Minor’s Mutual Factors</vt:lpstr>
      <vt:lpstr>Revision Support</vt:lpstr>
      <vt:lpstr>Construct Another … Like This …</vt:lpstr>
      <vt:lpstr>Construct Another … Like This …</vt:lpstr>
      <vt:lpstr>Making Meaning</vt:lpstr>
      <vt:lpstr>Constrained Examples</vt:lpstr>
      <vt:lpstr>Extending Techniques</vt:lpstr>
      <vt:lpstr>Comparing Techniques</vt:lpstr>
      <vt:lpstr>Graphical Reasoning</vt:lpstr>
      <vt:lpstr>Odd One Out</vt:lpstr>
      <vt:lpstr>Undoing</vt:lpstr>
      <vt:lpstr>Tangent Power </vt:lpstr>
      <vt:lpstr>Original Tangents</vt:lpstr>
      <vt:lpstr>Ride &amp; Tie</vt:lpstr>
      <vt:lpstr>Polygon Perimeter Projections</vt:lpstr>
      <vt:lpstr>Quadratic Cobwebs</vt:lpstr>
      <vt:lpstr>ZigZag Functions</vt:lpstr>
      <vt:lpstr>Examples of What?</vt:lpstr>
      <vt:lpstr>Constructible Composites</vt:lpstr>
      <vt:lpstr>Probing Affordances &amp; Potential</vt:lpstr>
      <vt:lpstr>Strategies for Use with Exercises</vt:lpstr>
      <vt:lpstr>Reflection Strategies</vt:lpstr>
      <vt:lpstr>Theoretical Background</vt:lpstr>
      <vt:lpstr>Making Use of the Whole Psyche</vt:lpstr>
      <vt:lpstr>Task Design &amp; Use</vt:lpstr>
      <vt:lpstr>Teacher Focus</vt:lpstr>
      <vt:lpstr>Actions</vt:lpstr>
      <vt:lpstr>Themes</vt:lpstr>
      <vt:lpstr>Powers</vt:lpstr>
      <vt:lpstr>Inner &amp; Outer Aspects</vt:lpstr>
      <vt:lpstr>Challenge</vt:lpstr>
      <vt:lpstr>Structure of a Topic</vt:lpstr>
      <vt:lpstr>Three Only’s</vt:lpstr>
      <vt:lpstr>Phases</vt:lpstr>
      <vt:lpstr>Six Modes of Interaction</vt:lpstr>
      <vt:lpstr>Initiating Activity</vt:lpstr>
      <vt:lpstr>Sustaining Activity</vt:lpstr>
      <vt:lpstr>Concluding Activity</vt:lpstr>
      <vt:lpstr>Balanced Activity</vt:lpstr>
      <vt:lpstr>PowerPoint Presentation</vt:lpstr>
      <vt:lpstr>PowerPoint Presentation</vt:lpstr>
      <vt:lpstr>Activity</vt:lpstr>
      <vt:lpstr>Potential</vt:lpstr>
      <vt:lpstr> Thinking Mathematically</vt:lpstr>
      <vt:lpstr>Frameworks (틀)</vt:lpstr>
      <vt:lpstr>Follow-Up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302</cp:revision>
  <dcterms:created xsi:type="dcterms:W3CDTF">2009-05-15T05:15:20Z</dcterms:created>
  <dcterms:modified xsi:type="dcterms:W3CDTF">2013-07-05T07:53:17Z</dcterms:modified>
</cp:coreProperties>
</file>