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3" r:id="rId2"/>
    <p:sldId id="318" r:id="rId3"/>
    <p:sldId id="321" r:id="rId4"/>
    <p:sldId id="362" r:id="rId5"/>
    <p:sldId id="323" r:id="rId6"/>
    <p:sldId id="361" r:id="rId7"/>
    <p:sldId id="360" r:id="rId8"/>
    <p:sldId id="359" r:id="rId9"/>
    <p:sldId id="358" r:id="rId10"/>
    <p:sldId id="357" r:id="rId11"/>
    <p:sldId id="356" r:id="rId12"/>
    <p:sldId id="355" r:id="rId13"/>
    <p:sldId id="351" r:id="rId14"/>
    <p:sldId id="353" r:id="rId15"/>
    <p:sldId id="354" r:id="rId16"/>
    <p:sldId id="352" r:id="rId17"/>
    <p:sldId id="349" r:id="rId18"/>
    <p:sldId id="340" r:id="rId19"/>
    <p:sldId id="341" r:id="rId20"/>
    <p:sldId id="343" r:id="rId21"/>
  </p:sldIdLst>
  <p:sldSz cx="9144000" cy="6858000" type="screen4x3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7810" autoAdjust="0"/>
  </p:normalViewPr>
  <p:slideViewPr>
    <p:cSldViewPr>
      <p:cViewPr>
        <p:scale>
          <a:sx n="70" d="100"/>
          <a:sy n="70" d="100"/>
        </p:scale>
        <p:origin x="-147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0072D-C358-47B4-8C87-FAF36E1C5C94}" type="datetimeFigureOut">
              <a:rPr lang="en-GB" smtClean="0"/>
              <a:t>19/11/2013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B7B66-B158-4291-BB75-9D384E239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542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A306B-4F1F-4224-987B-D738A1DCE4FE}" type="datetimeFigureOut">
              <a:rPr lang="en-GB" smtClean="0"/>
              <a:t>19/11/2013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182F9-A4F6-4F90-9EAF-2AC6BA4A5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8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sequences? </a:t>
            </a:r>
            <a:r>
              <a:rPr lang="en-GB" dirty="0" err="1" smtClean="0"/>
              <a:t>Tarsia</a:t>
            </a:r>
            <a:r>
              <a:rPr lang="en-GB" dirty="0" smtClean="0"/>
              <a:t> doc?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37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sequences? </a:t>
            </a:r>
            <a:r>
              <a:rPr lang="en-GB" dirty="0" err="1" smtClean="0"/>
              <a:t>Tarsia</a:t>
            </a:r>
            <a:r>
              <a:rPr lang="en-GB" dirty="0" smtClean="0"/>
              <a:t> doc?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37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sequences? </a:t>
            </a:r>
            <a:r>
              <a:rPr lang="en-GB" dirty="0" err="1" smtClean="0"/>
              <a:t>Tarsia</a:t>
            </a:r>
            <a:r>
              <a:rPr lang="en-GB" dirty="0" smtClean="0"/>
              <a:t> doc?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37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sequences? </a:t>
            </a:r>
            <a:r>
              <a:rPr lang="en-GB" dirty="0" err="1" smtClean="0"/>
              <a:t>Tarsia</a:t>
            </a:r>
            <a:r>
              <a:rPr lang="en-GB" dirty="0" smtClean="0"/>
              <a:t> doc?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37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82F9-A4F6-4F90-9EAF-2AC6BA4A5B7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486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70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sequences? </a:t>
            </a:r>
            <a:r>
              <a:rPr lang="en-GB" dirty="0" err="1" smtClean="0"/>
              <a:t>Tarsia</a:t>
            </a:r>
            <a:r>
              <a:rPr lang="en-GB" dirty="0" smtClean="0"/>
              <a:t> doc?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37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sequences? </a:t>
            </a:r>
            <a:r>
              <a:rPr lang="en-GB" dirty="0" err="1" smtClean="0"/>
              <a:t>Tarsia</a:t>
            </a:r>
            <a:r>
              <a:rPr lang="en-GB" dirty="0" smtClean="0"/>
              <a:t> doc?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37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sequences? </a:t>
            </a:r>
            <a:r>
              <a:rPr lang="en-GB" dirty="0" err="1" smtClean="0"/>
              <a:t>Tarsia</a:t>
            </a:r>
            <a:r>
              <a:rPr lang="en-GB" dirty="0" smtClean="0"/>
              <a:t> doc?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37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sequences? </a:t>
            </a:r>
            <a:r>
              <a:rPr lang="en-GB" dirty="0" err="1" smtClean="0"/>
              <a:t>Tarsia</a:t>
            </a:r>
            <a:r>
              <a:rPr lang="en-GB" dirty="0" smtClean="0"/>
              <a:t> doc?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3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sequences? </a:t>
            </a:r>
            <a:r>
              <a:rPr lang="en-GB" dirty="0" err="1" smtClean="0"/>
              <a:t>Tarsia</a:t>
            </a:r>
            <a:r>
              <a:rPr lang="en-GB" dirty="0" smtClean="0"/>
              <a:t> doc?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37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sequences? </a:t>
            </a:r>
            <a:r>
              <a:rPr lang="en-GB" dirty="0" err="1" smtClean="0"/>
              <a:t>Tarsia</a:t>
            </a:r>
            <a:r>
              <a:rPr lang="en-GB" dirty="0" smtClean="0"/>
              <a:t> doc?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37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sequences? </a:t>
            </a:r>
            <a:r>
              <a:rPr lang="en-GB" dirty="0" err="1" smtClean="0"/>
              <a:t>Tarsia</a:t>
            </a:r>
            <a:r>
              <a:rPr lang="en-GB" dirty="0" smtClean="0"/>
              <a:t> doc?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37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sequences? </a:t>
            </a:r>
            <a:r>
              <a:rPr lang="en-GB" dirty="0" err="1" smtClean="0"/>
              <a:t>Tarsia</a:t>
            </a:r>
            <a:r>
              <a:rPr lang="en-GB" dirty="0" smtClean="0"/>
              <a:t> doc?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F32E-8EE5-4AAE-8DA3-35876FB409F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3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MEI-Title (2).jpg                                              024F4F16Shared documents               7C2682CB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87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71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2D15F-28C0-49E3-8522-78EA6C3151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7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20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38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9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80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68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04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49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30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MEI-Header (2).jpg                                             024F4F16Shared documents               7C2682CB: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235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235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235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235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wmf"/><Relationship Id="rId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6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0" y="1550701"/>
            <a:ext cx="6178287" cy="471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19688"/>
            <a:ext cx="3851845" cy="93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4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20080"/>
          </a:xfrm>
        </p:spPr>
        <p:txBody>
          <a:bodyPr/>
          <a:lstStyle/>
          <a:p>
            <a:pPr algn="l"/>
            <a:r>
              <a:rPr lang="en-GB" sz="2400" b="1" dirty="0">
                <a:solidFill>
                  <a:srgbClr val="00B0F0"/>
                </a:solidFill>
              </a:rPr>
              <a:t>Matching activity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60" cy="544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78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2008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00B0F0"/>
                </a:solidFill>
              </a:rPr>
              <a:t>Summary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61" y="1484784"/>
            <a:ext cx="513107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89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2008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00B0F0"/>
                </a:solidFill>
              </a:rPr>
              <a:t>Solving equations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176464" cy="93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19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2008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00B0F0"/>
                </a:solidFill>
              </a:rPr>
              <a:t>Exponential growth &amp; decay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620000" cy="15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83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2008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00B0F0"/>
                </a:solidFill>
              </a:rPr>
              <a:t>Session content check</a:t>
            </a:r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468313" y="1844675"/>
            <a:ext cx="7620000" cy="3313113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Finding a value for e </a:t>
            </a: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endParaRPr lang="en-GB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 exponential function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natural logarithm function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17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504056"/>
          </a:xfrm>
        </p:spPr>
        <p:txBody>
          <a:bodyPr/>
          <a:lstStyle/>
          <a:p>
            <a:r>
              <a:rPr lang="en-GB" sz="2400" b="1" dirty="0" smtClean="0">
                <a:solidFill>
                  <a:srgbClr val="00B0F0"/>
                </a:solidFill>
              </a:rPr>
              <a:t>MEI Core </a:t>
            </a:r>
            <a:r>
              <a:rPr lang="en-GB" sz="2400" b="1" dirty="0">
                <a:solidFill>
                  <a:srgbClr val="00B0F0"/>
                </a:solidFill>
              </a:rPr>
              <a:t>3 Jan 11 - Q5 </a:t>
            </a:r>
            <a:r>
              <a:rPr lang="en-GB" sz="2400" b="1" dirty="0" smtClean="0">
                <a:solidFill>
                  <a:srgbClr val="00B0F0"/>
                </a:solidFill>
              </a:rPr>
              <a:t>[8 </a:t>
            </a:r>
            <a:r>
              <a:rPr lang="en-GB" sz="2400" b="1" dirty="0">
                <a:solidFill>
                  <a:srgbClr val="00B0F0"/>
                </a:solidFill>
              </a:rPr>
              <a:t>marks]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4824"/>
            <a:ext cx="8870236" cy="91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68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634082"/>
          </a:xfrm>
        </p:spPr>
        <p:txBody>
          <a:bodyPr/>
          <a:lstStyle/>
          <a:p>
            <a:r>
              <a:rPr lang="en-GB" sz="2400" b="1" dirty="0" smtClean="0">
                <a:solidFill>
                  <a:srgbClr val="00B0F0"/>
                </a:solidFill>
              </a:rPr>
              <a:t>OCR Core 3 Jun 12 – Q2 [6 </a:t>
            </a:r>
            <a:r>
              <a:rPr lang="en-GB" sz="2400" b="1" dirty="0">
                <a:solidFill>
                  <a:srgbClr val="00B0F0"/>
                </a:solidFill>
              </a:rPr>
              <a:t>marks]</a:t>
            </a:r>
            <a:endParaRPr lang="en-GB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827"/>
            <a:ext cx="6840760" cy="183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84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836712"/>
            <a:ext cx="8427007" cy="720080"/>
          </a:xfrm>
        </p:spPr>
        <p:txBody>
          <a:bodyPr/>
          <a:lstStyle/>
          <a:p>
            <a:pPr algn="l"/>
            <a:r>
              <a:rPr lang="en-GB" sz="2400" b="1" dirty="0" smtClean="0">
                <a:solidFill>
                  <a:srgbClr val="00B0F0"/>
                </a:solidFill>
                <a:latin typeface="Rockwell" pitchFamily="18" charset="0"/>
              </a:rPr>
              <a:t>EXEXCEL  Core </a:t>
            </a:r>
            <a:r>
              <a:rPr lang="en-GB" sz="2400" b="1" dirty="0">
                <a:solidFill>
                  <a:srgbClr val="00B0F0"/>
                </a:solidFill>
                <a:latin typeface="Rockwell" pitchFamily="18" charset="0"/>
              </a:rPr>
              <a:t>3 Jan </a:t>
            </a:r>
            <a:r>
              <a:rPr lang="en-GB" sz="2400" b="1" dirty="0" smtClean="0">
                <a:solidFill>
                  <a:srgbClr val="00B0F0"/>
                </a:solidFill>
                <a:latin typeface="Rockwell" pitchFamily="18" charset="0"/>
              </a:rPr>
              <a:t>12 – Q3 [6 </a:t>
            </a:r>
            <a:r>
              <a:rPr lang="en-GB" sz="2400" b="1" dirty="0">
                <a:solidFill>
                  <a:srgbClr val="00B0F0"/>
                </a:solidFill>
                <a:latin typeface="Rockwell" pitchFamily="18" charset="0"/>
              </a:rPr>
              <a:t>marks]</a:t>
            </a:r>
            <a:endParaRPr lang="en-GB" sz="2400" b="1" dirty="0" smtClean="0">
              <a:solidFill>
                <a:srgbClr val="00B0F0"/>
              </a:solidFill>
              <a:latin typeface="Rockwell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7441" y="1930152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1" y="1358652"/>
            <a:ext cx="800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9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620000" cy="504056"/>
          </a:xfrm>
        </p:spPr>
        <p:txBody>
          <a:bodyPr/>
          <a:lstStyle/>
          <a:p>
            <a:r>
              <a:rPr lang="en-GB" sz="2400" b="1" dirty="0" smtClean="0">
                <a:solidFill>
                  <a:srgbClr val="00B0F0"/>
                </a:solidFill>
              </a:rPr>
              <a:t>MEI Core </a:t>
            </a:r>
            <a:r>
              <a:rPr lang="en-GB" sz="2400" b="1" dirty="0">
                <a:solidFill>
                  <a:srgbClr val="00B0F0"/>
                </a:solidFill>
              </a:rPr>
              <a:t>3 </a:t>
            </a:r>
            <a:r>
              <a:rPr lang="en-GB" sz="2400" b="1" dirty="0" smtClean="0">
                <a:solidFill>
                  <a:srgbClr val="00B0F0"/>
                </a:solidFill>
              </a:rPr>
              <a:t>Jan 12 – Q6 </a:t>
            </a:r>
            <a:r>
              <a:rPr lang="en-GB" sz="2400" b="1" dirty="0">
                <a:solidFill>
                  <a:srgbClr val="00B0F0"/>
                </a:solidFill>
              </a:rPr>
              <a:t>[8 marks]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93" y="1340768"/>
            <a:ext cx="898849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43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640960" cy="1368152"/>
          </a:xfrm>
        </p:spPr>
        <p:txBody>
          <a:bodyPr anchor="t" anchorCtr="0"/>
          <a:lstStyle/>
          <a:p>
            <a:pPr algn="ctr">
              <a:spcAft>
                <a:spcPts val="0"/>
              </a:spcAft>
            </a:pPr>
            <a:r>
              <a:rPr lang="en-GB" sz="3200" b="1" dirty="0" smtClean="0">
                <a:solidFill>
                  <a:srgbClr val="00B0F0"/>
                </a:solidFill>
              </a:rPr>
              <a:t>AS Core Maths - TAM Online </a:t>
            </a:r>
            <a:br>
              <a:rPr lang="en-GB" sz="3200" b="1" dirty="0" smtClean="0">
                <a:solidFill>
                  <a:srgbClr val="00B0F0"/>
                </a:solidFill>
              </a:rPr>
            </a:br>
            <a:r>
              <a:rPr lang="en-GB" sz="2800" b="1" dirty="0" smtClean="0">
                <a:solidFill>
                  <a:srgbClr val="00B0F0"/>
                </a:solidFill>
              </a:rPr>
              <a:t>Session 11: Exponentials &amp; Natural Logarithms </a:t>
            </a:r>
            <a:endParaRPr lang="en-GB" sz="2800" b="1" dirty="0">
              <a:solidFill>
                <a:srgbClr val="00B0F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72139"/>
            <a:ext cx="457623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11188" y="2060575"/>
            <a:ext cx="716121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400" dirty="0">
                <a:latin typeface="Arial" pitchFamily="34" charset="0"/>
                <a:cs typeface="Arial" pitchFamily="34" charset="0"/>
              </a:rPr>
              <a:t>Whilst you’re waiting, 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2400" dirty="0" smtClean="0">
                <a:latin typeface="Arial" pitchFamily="34" charset="0"/>
                <a:cs typeface="Arial" pitchFamily="34" charset="0"/>
              </a:rPr>
              <a:t>tell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each other what 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2400" dirty="0" smtClean="0">
                <a:latin typeface="Arial" pitchFamily="34" charset="0"/>
                <a:cs typeface="Arial" pitchFamily="34" charset="0"/>
              </a:rPr>
              <a:t>you remember</a:t>
            </a:r>
          </a:p>
          <a:p>
            <a:pPr algn="l"/>
            <a:r>
              <a:rPr lang="en-GB" sz="2400" dirty="0" smtClean="0">
                <a:latin typeface="Arial" pitchFamily="34" charset="0"/>
                <a:cs typeface="Arial" pitchFamily="34" charset="0"/>
              </a:rPr>
              <a:t>about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logarithms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974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6712"/>
            <a:ext cx="7620000" cy="576064"/>
          </a:xfrm>
        </p:spPr>
        <p:txBody>
          <a:bodyPr/>
          <a:lstStyle/>
          <a:p>
            <a:pPr algn="l" eaLnBrk="1" hangingPunct="1"/>
            <a:r>
              <a:rPr lang="en-GB" sz="2400" b="1" dirty="0" smtClean="0">
                <a:solidFill>
                  <a:srgbClr val="00B0F0"/>
                </a:solidFill>
              </a:rPr>
              <a:t>AQA Core 3 Jan 12 – Q5  [13 marks marks]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6" y="1463891"/>
            <a:ext cx="8377920" cy="232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19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7620000" cy="576064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00B0F0"/>
                </a:solidFill>
              </a:rPr>
              <a:t>Session content</a:t>
            </a:r>
            <a:endParaRPr lang="en-GB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7620000" cy="4320480"/>
          </a:xfrm>
        </p:spPr>
        <p:txBody>
          <a:bodyPr>
            <a:normAutofit/>
          </a:bodyPr>
          <a:lstStyle/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endParaRPr lang="en-GB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n-GB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Clr>
                <a:schemeClr val="accent4">
                  <a:lumMod val="75000"/>
                </a:schemeClr>
              </a:buClr>
              <a:buNone/>
            </a:pPr>
            <a:endParaRPr lang="en-GB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55576" y="1628800"/>
            <a:ext cx="7632848" cy="403244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35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35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35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GB" sz="24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Finding a value for e </a:t>
            </a:r>
          </a:p>
          <a:p>
            <a:pPr eaLnBrk="1" hangingPunct="1">
              <a:buFont typeface="Wingdings" pitchFamily="2" charset="2"/>
              <a:buChar char="§"/>
            </a:pPr>
            <a:endParaRPr lang="en-GB" sz="2400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sz="24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exponential function</a:t>
            </a:r>
          </a:p>
          <a:p>
            <a:pPr eaLnBrk="1" hangingPunct="1">
              <a:buFont typeface="Wingdings" pitchFamily="2" charset="2"/>
              <a:buChar char="§"/>
            </a:pPr>
            <a:endParaRPr lang="en-GB" sz="2400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sz="24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natural logarithm function</a:t>
            </a:r>
          </a:p>
          <a:p>
            <a:pPr marL="0" indent="0" eaLnBrk="1" hangingPunct="1">
              <a:buNone/>
            </a:pPr>
            <a:endParaRPr lang="en-GB" sz="2400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GB" sz="2400" kern="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18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is a content based on chapter 2 in the A2 core textbook, and a bit of chapter 4</a:t>
            </a:r>
            <a:endParaRPr lang="en-GB" sz="18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708" y="908720"/>
            <a:ext cx="8229600" cy="720080"/>
          </a:xfrm>
          <a:ln>
            <a:noFill/>
          </a:ln>
        </p:spPr>
        <p:txBody>
          <a:bodyPr/>
          <a:lstStyle/>
          <a:p>
            <a:pPr algn="l" eaLnBrk="1" hangingPunct="1"/>
            <a:r>
              <a:rPr lang="en-GB" sz="3600" b="1" dirty="0">
                <a:solidFill>
                  <a:srgbClr val="00B0F0"/>
                </a:solidFill>
              </a:rPr>
              <a:t>Gradient </a:t>
            </a:r>
            <a:r>
              <a:rPr lang="en-GB" sz="3600" b="1" dirty="0" smtClean="0">
                <a:solidFill>
                  <a:srgbClr val="00B0F0"/>
                </a:solidFill>
              </a:rPr>
              <a:t>functions</a:t>
            </a:r>
            <a:endParaRPr lang="en-GB" sz="3600" b="1" dirty="0" smtClean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28250"/>
            <a:ext cx="4116218" cy="360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732786" cy="37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75656" y="1916832"/>
                <a:ext cx="14961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𝑦</m:t>
                      </m:r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916832"/>
                <a:ext cx="149617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12160" y="1980129"/>
                <a:ext cx="14961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𝑦</m:t>
                      </m:r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980129"/>
                <a:ext cx="149617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936" y="90872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66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2008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00B0F0"/>
                </a:solidFill>
              </a:rPr>
              <a:t>Very Important Results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775580"/>
              </p:ext>
            </p:extLst>
          </p:nvPr>
        </p:nvGraphicFramePr>
        <p:xfrm>
          <a:off x="2339752" y="1484784"/>
          <a:ext cx="4224338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4" imgW="1295400" imgH="1270000" progId="Equation.DSMT4">
                  <p:embed/>
                </p:oleObj>
              </mc:Choice>
              <mc:Fallback>
                <p:oleObj name="Equation" r:id="rId4" imgW="1295400" imgH="1270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484784"/>
                        <a:ext cx="4224338" cy="414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661248"/>
            <a:ext cx="536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69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72008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00B0F0"/>
                </a:solidFill>
              </a:rPr>
              <a:t>Matching activity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268760"/>
            <a:ext cx="8568952" cy="544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48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2008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00B0F0"/>
                </a:solidFill>
              </a:rPr>
              <a:t>e</a:t>
            </a:r>
            <a:r>
              <a:rPr lang="en-GB" sz="3600" b="1" i="1" baseline="30000" dirty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GB" sz="3600" b="1" dirty="0">
                <a:solidFill>
                  <a:srgbClr val="00B0F0"/>
                </a:solidFill>
              </a:rPr>
              <a:t> as an infinite series </a:t>
            </a:r>
            <a:br>
              <a:rPr lang="en-GB" sz="3600" b="1" dirty="0">
                <a:solidFill>
                  <a:srgbClr val="00B0F0"/>
                </a:solidFill>
              </a:rPr>
            </a:br>
            <a:r>
              <a:rPr lang="en-GB" sz="2400" dirty="0">
                <a:solidFill>
                  <a:srgbClr val="002350"/>
                </a:solidFill>
              </a:rPr>
              <a:t>(extension but all A level Maths teachers should know this!)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519290"/>
              </p:ext>
            </p:extLst>
          </p:nvPr>
        </p:nvGraphicFramePr>
        <p:xfrm>
          <a:off x="395536" y="1916832"/>
          <a:ext cx="4009536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4" imgW="1866900" imgH="838200" progId="Equation.DSMT4">
                  <p:embed/>
                </p:oleObj>
              </mc:Choice>
              <mc:Fallback>
                <p:oleObj name="Equation" r:id="rId4" imgW="1866900" imgH="838200" progId="Equation.DSMT4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916832"/>
                        <a:ext cx="4009536" cy="18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230698"/>
              </p:ext>
            </p:extLst>
          </p:nvPr>
        </p:nvGraphicFramePr>
        <p:xfrm>
          <a:off x="4598775" y="2420888"/>
          <a:ext cx="4176465" cy="3672401"/>
        </p:xfrm>
        <a:graphic>
          <a:graphicData uri="http://schemas.openxmlformats.org/drawingml/2006/table">
            <a:tbl>
              <a:tblPr/>
              <a:tblGrid>
                <a:gridCol w="439242"/>
                <a:gridCol w="937052"/>
                <a:gridCol w="1438519"/>
                <a:gridCol w="1361652"/>
              </a:tblGrid>
              <a:tr h="4977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x!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1/x!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 of 1/x!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</a:tr>
              <a:tr h="288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1.0000000000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1.0000000000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</a:tr>
              <a:tr h="288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1.0000000000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2.0000000000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</a:tr>
              <a:tr h="288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0.5000000000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2.5000000000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</a:tr>
              <a:tr h="288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0.1666666667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2.6666666667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</a:tr>
              <a:tr h="288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0.0416666667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2.7083333333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</a:tr>
              <a:tr h="288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0.0083333333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2.7166666667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</a:tr>
              <a:tr h="288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0.0013888889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2.7180555556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</a:tr>
              <a:tr h="288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0.0001984127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2.7182539683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</a:tr>
              <a:tr h="288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0.0000248016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2.7182787698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</a:tr>
              <a:tr h="288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362880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0.0000027557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2.7182815256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</a:tr>
              <a:tr h="288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3628800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0.0000002756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ckwel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2.7182818011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33256"/>
            <a:ext cx="536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46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2008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00B0F0"/>
                </a:solidFill>
              </a:rPr>
              <a:t>Now for an unrelated(?) idea…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0" y="5661248"/>
            <a:ext cx="1594856" cy="47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6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702520" cy="484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764704"/>
                <a:ext cx="8229600" cy="720725"/>
              </a:xfrm>
              <a:solidFill>
                <a:schemeClr val="accent3"/>
              </a:solidFill>
            </p:spPr>
            <p:txBody>
              <a:bodyPr/>
              <a:lstStyle/>
              <a:p>
                <a:pPr algn="l" eaLnBrk="1" hangingPunct="1"/>
                <a:r>
                  <a:rPr lang="en-GB" sz="3600" b="1" dirty="0" smtClean="0">
                    <a:solidFill>
                      <a:srgbClr val="00B0F0"/>
                    </a:solidFill>
                    <a:latin typeface="+mn-lt"/>
                  </a:rPr>
                  <a:t>Area under curve </a:t>
                </a:r>
                <a14:m>
                  <m:oMath xmlns:m="http://schemas.openxmlformats.org/officeDocument/2006/math" xmlns="">
                    <m:r>
                      <a:rPr lang="en-GB" sz="3600" b="1" i="1" smtClean="0">
                        <a:solidFill>
                          <a:srgbClr val="00B0F0"/>
                        </a:solidFill>
                        <a:latin typeface="Cambria Math"/>
                      </a:rPr>
                      <m:t>𝒚</m:t>
                    </m:r>
                    <m:r>
                      <a:rPr lang="en-GB" sz="3600" b="1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36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GB" sz="3600" b="1" dirty="0" smtClean="0">
                  <a:solidFill>
                    <a:srgbClr val="00B0F0"/>
                  </a:solidFill>
                  <a:latin typeface="+mn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4704"/>
                <a:ext cx="8229600" cy="720725"/>
              </a:xfrm>
              <a:blipFill rotWithShape="1">
                <a:blip r:embed="rId4"/>
                <a:stretch>
                  <a:fillRect l="-2222" b="-361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69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6144</TotalTime>
  <Words>321</Words>
  <Application>Microsoft Macintosh PowerPoint</Application>
  <PresentationFormat>On-screen Show (4:3)</PresentationFormat>
  <Paragraphs>115</Paragraphs>
  <Slides>20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Blank Presentation</vt:lpstr>
      <vt:lpstr>Equation</vt:lpstr>
      <vt:lpstr>PowerPoint Presentation</vt:lpstr>
      <vt:lpstr>AS Core Maths - TAM Online  Session 11: Exponentials &amp; Natural Logarithms </vt:lpstr>
      <vt:lpstr>Session content</vt:lpstr>
      <vt:lpstr>Gradient functions</vt:lpstr>
      <vt:lpstr>Very Important Results</vt:lpstr>
      <vt:lpstr>Matching activity </vt:lpstr>
      <vt:lpstr>ex as an infinite series  (extension but all A level Maths teachers should know this!)</vt:lpstr>
      <vt:lpstr>Now for an unrelated(?) idea…</vt:lpstr>
      <vt:lpstr>Area under curve y=1/x</vt:lpstr>
      <vt:lpstr>PowerPoint Presentation</vt:lpstr>
      <vt:lpstr>Matching activity</vt:lpstr>
      <vt:lpstr>Summary</vt:lpstr>
      <vt:lpstr>Solving equations</vt:lpstr>
      <vt:lpstr>Exponential growth &amp; decay</vt:lpstr>
      <vt:lpstr>Session content check</vt:lpstr>
      <vt:lpstr>MEI Core 3 Jan 11 - Q5 [8 marks]</vt:lpstr>
      <vt:lpstr>OCR Core 3 Jun 12 – Q2 [6 marks]</vt:lpstr>
      <vt:lpstr>EXEXCEL  Core 3 Jan 12 – Q3 [6 marks]</vt:lpstr>
      <vt:lpstr>MEI Core 3 Jan 12 – Q6 [8 marks]</vt:lpstr>
      <vt:lpstr>AQA Core 3 Jan 12 – Q5  [13 marks marks]</vt:lpstr>
    </vt:vector>
  </TitlesOfParts>
  <Company>Rumba Graphic Design Ltd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 PowerPoint Template</dc:title>
  <dc:creator>Simon Rees</dc:creator>
  <cp:lastModifiedBy>Nural Choudhury</cp:lastModifiedBy>
  <cp:revision>65</cp:revision>
  <cp:lastPrinted>2013-10-21T17:31:09Z</cp:lastPrinted>
  <dcterms:created xsi:type="dcterms:W3CDTF">2012-04-23T14:18:00Z</dcterms:created>
  <dcterms:modified xsi:type="dcterms:W3CDTF">2013-11-19T20:14:38Z</dcterms:modified>
</cp:coreProperties>
</file>