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3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97810" autoAdjust="0"/>
  </p:normalViewPr>
  <p:slideViewPr>
    <p:cSldViewPr>
      <p:cViewPr>
        <p:scale>
          <a:sx n="60" d="100"/>
          <a:sy n="60" d="100"/>
        </p:scale>
        <p:origin x="-1662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png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png"/><Relationship Id="rId4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A262E-344B-4FA5-A3E9-F2F55A6B020D}" type="datetimeFigureOut">
              <a:rPr lang="en-GB" smtClean="0"/>
              <a:t>23/07/2013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37895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C6175-53CA-4044-9092-EEC926190C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095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A306B-4F1F-4224-987B-D738A1DCE4FE}" type="datetimeFigureOut">
              <a:rPr lang="en-GB" smtClean="0"/>
              <a:t>23/07/2013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82F9-A4F6-4F90-9EAF-2AC6BA4A5B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68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MEI-Title (2).jpg 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87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7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9F124-68F0-4BC3-8D98-3DB64C2CE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57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36722-1619-4A91-93F0-A0E8769B55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9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0E8DB-5118-42C7-8147-5FFB4E41D7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90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20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38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99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0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8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04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0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MEI-Header (2).jpg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235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235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235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235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6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80728"/>
            <a:ext cx="9126836" cy="2664296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  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Core 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1 Polynomials</a:t>
            </a:r>
            <a:b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/>
            </a:r>
            <a:b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Dividing </a:t>
            </a: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polynomials, </a:t>
            </a:r>
            <a:b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Factor Theorem and Remainder Theorem.</a:t>
            </a:r>
            <a:b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/>
            </a:r>
            <a:b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Binomial </a:t>
            </a: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Expansion</a:t>
            </a:r>
            <a:r>
              <a:rPr lang="en-GB" sz="3200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-17164" y="4509120"/>
            <a:ext cx="9144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dirty="0"/>
              <a:t>Since we’ll be talking about factorials (5! = 1</a:t>
            </a:r>
            <a:r>
              <a:rPr lang="en-GB" dirty="0"/>
              <a:t>×</a:t>
            </a:r>
            <a:r>
              <a:rPr lang="en-GB" sz="2400" dirty="0"/>
              <a:t>2</a:t>
            </a:r>
            <a:r>
              <a:rPr lang="en-GB" dirty="0"/>
              <a:t>×</a:t>
            </a:r>
            <a:r>
              <a:rPr lang="en-GB" sz="2400" dirty="0"/>
              <a:t>3</a:t>
            </a:r>
            <a:r>
              <a:rPr lang="en-GB" dirty="0"/>
              <a:t>×</a:t>
            </a:r>
            <a:r>
              <a:rPr lang="en-GB" sz="2400" dirty="0"/>
              <a:t>4</a:t>
            </a:r>
            <a:r>
              <a:rPr lang="en-GB" dirty="0"/>
              <a:t>×</a:t>
            </a:r>
            <a:r>
              <a:rPr lang="en-GB" sz="2400" dirty="0"/>
              <a:t>5 = 120</a:t>
            </a:r>
            <a:r>
              <a:rPr lang="en-GB" sz="2400" dirty="0" smtClean="0"/>
              <a:t>) in the binomial expansion, a question to </a:t>
            </a:r>
            <a:r>
              <a:rPr lang="en-GB" sz="2400" dirty="0"/>
              <a:t>think about before we </a:t>
            </a:r>
            <a:r>
              <a:rPr lang="en-GB" sz="2400" dirty="0" smtClean="0"/>
              <a:t>start:</a:t>
            </a:r>
            <a:endParaRPr lang="en-GB" sz="2400" dirty="0"/>
          </a:p>
          <a:p>
            <a:pPr eaLnBrk="1" hangingPunct="1"/>
            <a:endParaRPr lang="en-GB" sz="2400" dirty="0"/>
          </a:p>
          <a:p>
            <a:pPr eaLnBrk="1" hangingPunct="1"/>
            <a:r>
              <a:rPr lang="en-GB" sz="2400" dirty="0">
                <a:solidFill>
                  <a:srgbClr val="0000FF"/>
                </a:solidFill>
              </a:rPr>
              <a:t>How many zeros are there after the last non-zero digit in 100! </a:t>
            </a:r>
            <a:r>
              <a:rPr lang="en-GB" sz="2400" dirty="0" smtClean="0">
                <a:solidFill>
                  <a:srgbClr val="0000FF"/>
                </a:solidFill>
              </a:rPr>
              <a:t>?</a:t>
            </a:r>
            <a:endParaRPr lang="en-US" dirty="0">
              <a:solidFill>
                <a:srgbClr val="FF0000"/>
              </a:solidFill>
            </a:endParaRPr>
          </a:p>
          <a:p>
            <a:pPr eaLnBrk="1" hangingPunct="1"/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8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784" y="1154113"/>
            <a:ext cx="8229600" cy="868362"/>
          </a:xfrm>
        </p:spPr>
        <p:txBody>
          <a:bodyPr/>
          <a:lstStyle/>
          <a:p>
            <a:pPr eaLnBrk="1" hangingPunct="1"/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MEI Core 1, June 10, </a:t>
            </a:r>
            <a:r>
              <a:rPr lang="en-GB" sz="3200" b="1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Qn</a:t>
            </a:r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6, 5 marks</a:t>
            </a:r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487784" y="4537075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32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MEI Core </a:t>
            </a:r>
            <a:r>
              <a:rPr lang="en-GB" sz="3200" b="1" dirty="0">
                <a:solidFill>
                  <a:schemeClr val="accent2"/>
                </a:solidFill>
                <a:latin typeface="+mn-lt"/>
                <a:cs typeface="Arial" pitchFamily="34" charset="0"/>
              </a:rPr>
              <a:t>1, June 09, </a:t>
            </a:r>
            <a:r>
              <a:rPr lang="en-GB" sz="3200" b="1" dirty="0" err="1">
                <a:solidFill>
                  <a:schemeClr val="accent2"/>
                </a:solidFill>
                <a:latin typeface="+mn-lt"/>
                <a:cs typeface="Arial" pitchFamily="34" charset="0"/>
              </a:rPr>
              <a:t>Qn</a:t>
            </a:r>
            <a:r>
              <a:rPr lang="en-GB" sz="3200" b="1" dirty="0">
                <a:solidFill>
                  <a:schemeClr val="accent2"/>
                </a:solidFill>
                <a:latin typeface="+mn-lt"/>
                <a:cs typeface="Arial" pitchFamily="34" charset="0"/>
              </a:rPr>
              <a:t> 3, 3 marks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4" y="2017713"/>
            <a:ext cx="9144000" cy="222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4" y="5403466"/>
            <a:ext cx="91440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206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Binomial Expansion</a:t>
            </a:r>
          </a:p>
        </p:txBody>
      </p:sp>
    </p:spTree>
    <p:extLst>
      <p:ext uri="{BB962C8B-B14F-4D97-AF65-F5344CB8AC3E}">
        <p14:creationId xmlns:p14="http://schemas.microsoft.com/office/powerpoint/2010/main" val="594920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836712"/>
            <a:ext cx="8229600" cy="634082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Magic?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747821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/>
              <a:t>1      1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/>
              <a:t>1      2      1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/>
              <a:t>1      3      3      1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/>
              <a:t>1      4      6      4      1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27199119"/>
              </p:ext>
            </p:extLst>
          </p:nvPr>
        </p:nvGraphicFramePr>
        <p:xfrm>
          <a:off x="1143000" y="5301208"/>
          <a:ext cx="65532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" imgW="2514600" imgH="279400" progId="Equation.DSMT4">
                  <p:embed/>
                </p:oleObj>
              </mc:Choice>
              <mc:Fallback>
                <p:oleObj name="Equation" r:id="rId3" imgW="2514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301208"/>
                        <a:ext cx="65532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9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908720"/>
            <a:ext cx="8229600" cy="639762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Why Pascal’s triangle gives the binomial coefficients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156" y="1916832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dirty="0" smtClean="0"/>
          </a:p>
          <a:p>
            <a:pPr eaLnBrk="1" hangingPunct="1">
              <a:buFontTx/>
              <a:buNone/>
            </a:pPr>
            <a:endParaRPr lang="en-GB" dirty="0" smtClean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699746"/>
              </p:ext>
            </p:extLst>
          </p:nvPr>
        </p:nvGraphicFramePr>
        <p:xfrm>
          <a:off x="23102" y="5805264"/>
          <a:ext cx="15906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3" imgW="634680" imgH="279360" progId="Equation.DSMT4">
                  <p:embed/>
                </p:oleObj>
              </mc:Choice>
              <mc:Fallback>
                <p:oleObj name="Equation" r:id="rId3" imgW="6346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2" y="5805264"/>
                        <a:ext cx="15906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89" y="2204864"/>
            <a:ext cx="8142715" cy="29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8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52736"/>
            <a:ext cx="91440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The 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problem 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with relying on </a:t>
            </a:r>
            <a:b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</a:b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Pascal’s triangle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2492896"/>
            <a:ext cx="7924800" cy="2286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How would you find the coefficient of </a:t>
            </a:r>
            <a:r>
              <a:rPr lang="en-GB" sz="2800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x</a:t>
            </a:r>
            <a:r>
              <a:rPr lang="en-GB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GB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the expansion of            </a:t>
            </a:r>
          </a:p>
        </p:txBody>
      </p:sp>
      <p:graphicFrame>
        <p:nvGraphicFramePr>
          <p:cNvPr id="16388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07799010"/>
              </p:ext>
            </p:extLst>
          </p:nvPr>
        </p:nvGraphicFramePr>
        <p:xfrm>
          <a:off x="2915816" y="2852936"/>
          <a:ext cx="16764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698500" imgH="279400" progId="Equation.DSMT4">
                  <p:embed/>
                </p:oleObj>
              </mc:Choice>
              <mc:Fallback>
                <p:oleObj name="Equation" r:id="rId3" imgW="6985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852936"/>
                        <a:ext cx="16764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1252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908720"/>
            <a:ext cx="9036496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Pascal’s Triangle isn’t really about adding numbers – it’s about choosing.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4888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</p:txBody>
      </p:sp>
      <p:graphicFrame>
        <p:nvGraphicFramePr>
          <p:cNvPr id="17412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125410283"/>
              </p:ext>
            </p:extLst>
          </p:nvPr>
        </p:nvGraphicFramePr>
        <p:xfrm>
          <a:off x="2057400" y="3415680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3" imgW="241195" imgH="241195" progId="Equation.DSMT4">
                  <p:embed/>
                </p:oleObj>
              </mc:Choice>
              <mc:Fallback>
                <p:oleObj name="Equation" r:id="rId3" imgW="241195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15680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057400" y="2348880"/>
            <a:ext cx="5029200" cy="497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1      2      1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1      3      3      1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1      4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  <a:r>
              <a:rPr lang="en-GB" sz="3200" dirty="0"/>
              <a:t>    </a:t>
            </a:r>
            <a:r>
              <a:rPr lang="en-GB" sz="3200" dirty="0">
                <a:solidFill>
                  <a:srgbClr val="FF0000"/>
                </a:solidFill>
              </a:rPr>
              <a:t> 6</a:t>
            </a:r>
            <a:r>
              <a:rPr lang="en-GB" sz="3200" dirty="0"/>
              <a:t>      4      1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3200" dirty="0"/>
              <a:t>1    5     10     </a:t>
            </a:r>
            <a:r>
              <a:rPr lang="en-GB" sz="3200" dirty="0">
                <a:solidFill>
                  <a:srgbClr val="0000FF"/>
                </a:solidFill>
              </a:rPr>
              <a:t>10</a:t>
            </a:r>
            <a:r>
              <a:rPr lang="en-GB" sz="3200" dirty="0"/>
              <a:t>     5     1</a:t>
            </a:r>
          </a:p>
          <a:p>
            <a:pPr algn="ctr" eaLnBrk="1" hangingPunct="1">
              <a:spcBef>
                <a:spcPct val="50000"/>
              </a:spcBef>
            </a:pPr>
            <a:endParaRPr lang="en-GB" sz="3200" dirty="0"/>
          </a:p>
        </p:txBody>
      </p:sp>
      <p:graphicFrame>
        <p:nvGraphicFramePr>
          <p:cNvPr id="17414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34583015"/>
              </p:ext>
            </p:extLst>
          </p:nvPr>
        </p:nvGraphicFramePr>
        <p:xfrm>
          <a:off x="6946900" y="5092080"/>
          <a:ext cx="811213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5" imgW="228600" imgH="241300" progId="Equation.DSMT4">
                  <p:embed/>
                </p:oleObj>
              </mc:Choice>
              <mc:Fallback>
                <p:oleObj name="Equation" r:id="rId5" imgW="2286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5092080"/>
                        <a:ext cx="811213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Line 9"/>
          <p:cNvSpPr>
            <a:spLocks noChangeShapeType="1"/>
          </p:cNvSpPr>
          <p:nvPr/>
        </p:nvSpPr>
        <p:spPr bwMode="auto">
          <a:xfrm>
            <a:off x="2971800" y="4253880"/>
            <a:ext cx="1447800" cy="1143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6" name="Line 10"/>
          <p:cNvSpPr>
            <a:spLocks noChangeShapeType="1"/>
          </p:cNvSpPr>
          <p:nvPr/>
        </p:nvSpPr>
        <p:spPr bwMode="auto">
          <a:xfrm flipH="1">
            <a:off x="5334000" y="5625480"/>
            <a:ext cx="1600200" cy="5334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3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4"/>
          <p:cNvGraphicFramePr>
            <a:graphicFrameLocks noGrp="1" noChangeAspect="1"/>
          </p:cNvGraphicFramePr>
          <p:nvPr>
            <p:ph type="title"/>
            <p:extLst>
              <p:ext uri="{D42A27DB-BD31-4B8C-83A1-F6EECF244321}">
                <p14:modId xmlns:p14="http://schemas.microsoft.com/office/powerpoint/2010/main" val="2722326350"/>
              </p:ext>
            </p:extLst>
          </p:nvPr>
        </p:nvGraphicFramePr>
        <p:xfrm>
          <a:off x="2771800" y="1124744"/>
          <a:ext cx="30480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990170" imgH="444307" progId="Equation.DSMT4">
                  <p:embed/>
                </p:oleObj>
              </mc:Choice>
              <mc:Fallback>
                <p:oleObj name="Equation" r:id="rId3" imgW="990170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124744"/>
                        <a:ext cx="3048000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1264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183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Binomial Expansion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5740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smtClean="0"/>
          </a:p>
          <a:p>
            <a:pPr eaLnBrk="1" hangingPunct="1">
              <a:buFontTx/>
              <a:buNone/>
            </a:pPr>
            <a:endParaRPr lang="en-GB" sz="2800" smtClean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640524"/>
              </p:ext>
            </p:extLst>
          </p:nvPr>
        </p:nvGraphicFramePr>
        <p:xfrm>
          <a:off x="467544" y="1556792"/>
          <a:ext cx="6970713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3" imgW="2781300" imgH="508000" progId="Equation.DSMT4">
                  <p:embed/>
                </p:oleObj>
              </mc:Choice>
              <mc:Fallback>
                <p:oleObj name="Equation" r:id="rId3" imgW="27813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56792"/>
                        <a:ext cx="6970713" cy="127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9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0040980"/>
              </p:ext>
            </p:extLst>
          </p:nvPr>
        </p:nvGraphicFramePr>
        <p:xfrm>
          <a:off x="0" y="4725144"/>
          <a:ext cx="889793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5" imgW="3377880" imgH="279360" progId="Equation.DSMT4">
                  <p:embed/>
                </p:oleObj>
              </mc:Choice>
              <mc:Fallback>
                <p:oleObj name="Equation" r:id="rId5" imgW="33778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25144"/>
                        <a:ext cx="889793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163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90041" y="98072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MEI Core 1, Jan 10, </a:t>
            </a:r>
            <a:r>
              <a:rPr lang="en-GB" sz="3600" b="1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Qn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8, 4 marks</a:t>
            </a:r>
            <a:r>
              <a:rPr lang="en-GB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</a:t>
            </a: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04" y="1772816"/>
            <a:ext cx="87534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25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MEI Core 1, June 09, </a:t>
            </a:r>
            <a:r>
              <a:rPr lang="en-GB" sz="3600" b="1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Qn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5, 4 marks</a:t>
            </a:r>
            <a:r>
              <a:rPr lang="en-GB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86" y="1988840"/>
            <a:ext cx="826928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667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927664"/>
              </p:ext>
            </p:extLst>
          </p:nvPr>
        </p:nvGraphicFramePr>
        <p:xfrm>
          <a:off x="323528" y="104221"/>
          <a:ext cx="8523456" cy="4467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PBrush" r:id="rId3" imgW="6342857" imgH="3323810" progId="">
                  <p:embed/>
                </p:oleObj>
              </mc:Choice>
              <mc:Fallback>
                <p:oleObj name="PBrush" r:id="rId3" imgW="6342857" imgH="332381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04221"/>
                        <a:ext cx="8523456" cy="4467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3276600" y="3352800"/>
          <a:ext cx="36512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5" imgW="1422400" imgH="254000" progId="Equation.DSMT4">
                  <p:embed/>
                </p:oleObj>
              </mc:Choice>
              <mc:Fallback>
                <p:oleObj name="Equation" r:id="rId5" imgW="14224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52800"/>
                        <a:ext cx="365125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4994275" y="5257800"/>
          <a:ext cx="41497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7" imgW="1854200" imgH="279400" progId="Equation.DSMT4">
                  <p:embed/>
                </p:oleObj>
              </mc:Choice>
              <mc:Fallback>
                <p:oleObj name="Equation" r:id="rId7" imgW="1854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275" y="5257800"/>
                        <a:ext cx="414972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8"/>
          <p:cNvGraphicFramePr>
            <a:graphicFrameLocks noChangeAspect="1"/>
          </p:cNvGraphicFramePr>
          <p:nvPr/>
        </p:nvGraphicFramePr>
        <p:xfrm>
          <a:off x="0" y="5257800"/>
          <a:ext cx="35814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9" imgW="1651000" imgH="279400" progId="Equation.DSMT4">
                  <p:embed/>
                </p:oleObj>
              </mc:Choice>
              <mc:Fallback>
                <p:oleObj name="Equation" r:id="rId9" imgW="1651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257800"/>
                        <a:ext cx="35814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  Factor Theorem				        Remainder Theorem</a:t>
            </a:r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 flipH="1">
            <a:off x="2133600" y="5791200"/>
            <a:ext cx="381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Line 12"/>
          <p:cNvSpPr>
            <a:spLocks noChangeShapeType="1"/>
          </p:cNvSpPr>
          <p:nvPr/>
        </p:nvSpPr>
        <p:spPr bwMode="auto">
          <a:xfrm>
            <a:off x="6934200" y="5791200"/>
            <a:ext cx="3810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3048000" y="43434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Polynomial division</a:t>
            </a:r>
          </a:p>
        </p:txBody>
      </p:sp>
      <p:sp>
        <p:nvSpPr>
          <p:cNvPr id="3082" name="Line 14"/>
          <p:cNvSpPr>
            <a:spLocks noChangeShapeType="1"/>
          </p:cNvSpPr>
          <p:nvPr/>
        </p:nvSpPr>
        <p:spPr bwMode="auto">
          <a:xfrm flipH="1">
            <a:off x="2895600" y="4038600"/>
            <a:ext cx="609600" cy="1143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3" name="Line 15"/>
          <p:cNvSpPr>
            <a:spLocks noChangeShapeType="1"/>
          </p:cNvSpPr>
          <p:nvPr/>
        </p:nvSpPr>
        <p:spPr bwMode="auto">
          <a:xfrm>
            <a:off x="5867400" y="4038600"/>
            <a:ext cx="6858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356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MEI Core 1, Jan 08, </a:t>
            </a:r>
            <a:r>
              <a:rPr lang="en-GB" sz="3600" b="1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Qn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7, 4 marks</a:t>
            </a:r>
            <a:r>
              <a:rPr lang="en-GB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46" y="1988840"/>
            <a:ext cx="8150225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79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568952" cy="108012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Two </a:t>
            </a:r>
            <a:r>
              <a:rPr lang="en-GB" sz="36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much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more challenging 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questions involving </a:t>
            </a:r>
            <a:r>
              <a:rPr lang="en-GB" sz="3600" b="1" baseline="50000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n</a:t>
            </a:r>
            <a:r>
              <a:rPr lang="en-GB" sz="3600" b="1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C</a:t>
            </a:r>
            <a:r>
              <a:rPr lang="en-GB" sz="3600" b="1" baseline="-25000" dirty="0" err="1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r</a:t>
            </a:r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3329211"/>
          </a:xfrm>
        </p:spPr>
        <p:txBody>
          <a:bodyPr/>
          <a:lstStyle/>
          <a:p>
            <a:r>
              <a:rPr lang="en-GB" dirty="0" smtClean="0"/>
              <a:t>How many anagrams of ANAGRAM do not contain adjacent As?</a:t>
            </a:r>
          </a:p>
          <a:p>
            <a:endParaRPr lang="en-GB" dirty="0"/>
          </a:p>
          <a:p>
            <a:r>
              <a:rPr lang="en-GB" dirty="0"/>
              <a:t>How many ways are there of writing </a:t>
            </a:r>
            <a:r>
              <a:rPr lang="en-GB" dirty="0" smtClean="0"/>
              <a:t>20 </a:t>
            </a:r>
            <a:r>
              <a:rPr lang="en-GB" dirty="0"/>
              <a:t>as a sum of exactly </a:t>
            </a:r>
            <a:r>
              <a:rPr lang="en-GB" dirty="0" smtClean="0"/>
              <a:t>4 </a:t>
            </a:r>
            <a:r>
              <a:rPr lang="en-GB" dirty="0"/>
              <a:t>positive </a:t>
            </a:r>
            <a:r>
              <a:rPr lang="en-GB" dirty="0" smtClean="0"/>
              <a:t>integers </a:t>
            </a:r>
            <a:r>
              <a:rPr lang="en-GB" dirty="0"/>
              <a:t>where order matters</a:t>
            </a:r>
            <a:r>
              <a:rPr lang="en-GB" dirty="0" smtClean="0"/>
              <a:t>? (3+8+8+1 is different from 1+3+8+8)</a:t>
            </a:r>
            <a:endParaRPr lang="en-GB" u="sng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43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80728"/>
            <a:ext cx="8229600" cy="70609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Polynomial multiplication</a:t>
            </a:r>
          </a:p>
        </p:txBody>
      </p:sp>
      <p:graphicFrame>
        <p:nvGraphicFramePr>
          <p:cNvPr id="409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726546"/>
              </p:ext>
            </p:extLst>
          </p:nvPr>
        </p:nvGraphicFramePr>
        <p:xfrm>
          <a:off x="539552" y="1844824"/>
          <a:ext cx="80756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933640" imgH="279360" progId="Equation.DSMT4">
                  <p:embed/>
                </p:oleObj>
              </mc:Choice>
              <mc:Fallback>
                <p:oleObj name="Equation" r:id="rId3" imgW="2933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844824"/>
                        <a:ext cx="8075613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" y="2852936"/>
            <a:ext cx="4080394" cy="2591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391" y="2851432"/>
            <a:ext cx="3895901" cy="248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392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836712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Polynomial division</a:t>
            </a:r>
          </a:p>
        </p:txBody>
      </p:sp>
      <p:graphicFrame>
        <p:nvGraphicFramePr>
          <p:cNvPr id="5123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146378"/>
              </p:ext>
            </p:extLst>
          </p:nvPr>
        </p:nvGraphicFramePr>
        <p:xfrm>
          <a:off x="1835696" y="1628800"/>
          <a:ext cx="54864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2044700" imgH="228600" progId="Equation.DSMT4">
                  <p:embed/>
                </p:oleObj>
              </mc:Choice>
              <mc:Fallback>
                <p:oleObj name="Equation" r:id="rId3" imgW="2044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628800"/>
                        <a:ext cx="54864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0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Polynomial division</a:t>
            </a:r>
          </a:p>
        </p:txBody>
      </p:sp>
      <p:graphicFrame>
        <p:nvGraphicFramePr>
          <p:cNvPr id="6147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818331"/>
              </p:ext>
            </p:extLst>
          </p:nvPr>
        </p:nvGraphicFramePr>
        <p:xfrm>
          <a:off x="2267744" y="1772816"/>
          <a:ext cx="4573587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701800" imgH="228600" progId="Equation.DSMT4">
                  <p:embed/>
                </p:oleObj>
              </mc:Choice>
              <mc:Fallback>
                <p:oleObj name="Equation" r:id="rId3" imgW="1701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772816"/>
                        <a:ext cx="4573587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110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908720"/>
            <a:ext cx="8229600" cy="792162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Two to try </a:t>
            </a:r>
          </a:p>
        </p:txBody>
      </p:sp>
      <p:graphicFrame>
        <p:nvGraphicFramePr>
          <p:cNvPr id="7171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594123"/>
              </p:ext>
            </p:extLst>
          </p:nvPr>
        </p:nvGraphicFramePr>
        <p:xfrm>
          <a:off x="323528" y="1916832"/>
          <a:ext cx="4038600" cy="329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714500" imgH="1397000" progId="Equation.DSMT4">
                  <p:embed/>
                </p:oleObj>
              </mc:Choice>
              <mc:Fallback>
                <p:oleObj name="Equation" r:id="rId3" imgW="1714500" imgH="139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916832"/>
                        <a:ext cx="4038600" cy="329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72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238843"/>
              </p:ext>
            </p:extLst>
          </p:nvPr>
        </p:nvGraphicFramePr>
        <p:xfrm>
          <a:off x="304800" y="0"/>
          <a:ext cx="8443664" cy="4425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PBrush" r:id="rId3" imgW="6342857" imgH="3323810" progId="">
                  <p:embed/>
                </p:oleObj>
              </mc:Choice>
              <mc:Fallback>
                <p:oleObj name="PBrush" r:id="rId3" imgW="6342857" imgH="332381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0"/>
                        <a:ext cx="8443664" cy="4425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276600" y="3352800"/>
          <a:ext cx="365125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5" imgW="1422400" imgH="254000" progId="Equation.DSMT4">
                  <p:embed/>
                </p:oleObj>
              </mc:Choice>
              <mc:Fallback>
                <p:oleObj name="Equation" r:id="rId5" imgW="14224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52800"/>
                        <a:ext cx="365125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994275" y="5257800"/>
          <a:ext cx="41497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7" imgW="1854200" imgH="279400" progId="Equation.DSMT4">
                  <p:embed/>
                </p:oleObj>
              </mc:Choice>
              <mc:Fallback>
                <p:oleObj name="Equation" r:id="rId7" imgW="1854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275" y="5257800"/>
                        <a:ext cx="414972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0" y="5257800"/>
          <a:ext cx="35814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9" imgW="1651000" imgH="279400" progId="Equation.DSMT4">
                  <p:embed/>
                </p:oleObj>
              </mc:Choice>
              <mc:Fallback>
                <p:oleObj name="Equation" r:id="rId9" imgW="1651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257800"/>
                        <a:ext cx="35814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  Factor Theorem				        Remainder Theorem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>
            <a:off x="2133600" y="5791200"/>
            <a:ext cx="381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6934200" y="5791200"/>
            <a:ext cx="3810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048000" y="43434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Polynomial division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2895600" y="4038600"/>
            <a:ext cx="609600" cy="1143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867400" y="4038600"/>
            <a:ext cx="6858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806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Factor Theorem</a:t>
            </a:r>
          </a:p>
        </p:txBody>
      </p:sp>
      <p:sp>
        <p:nvSpPr>
          <p:cNvPr id="9219" name="Rectangle 8"/>
          <p:cNvSpPr>
            <a:spLocks noGrp="1" noChangeArrowheads="1"/>
          </p:cNvSpPr>
          <p:nvPr>
            <p:ph sz="half" idx="1"/>
          </p:nvPr>
        </p:nvSpPr>
        <p:spPr>
          <a:xfrm>
            <a:off x="251520" y="1844824"/>
            <a:ext cx="8382000" cy="1828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dirty="0" smtClean="0">
                <a:latin typeface="Times New Roman" pitchFamily="18" charset="0"/>
              </a:rPr>
              <a:t>If (</a:t>
            </a:r>
            <a:r>
              <a:rPr lang="en-GB" i="1" dirty="0" smtClean="0">
                <a:latin typeface="Times New Roman" pitchFamily="18" charset="0"/>
              </a:rPr>
              <a:t>x-a</a:t>
            </a:r>
            <a:r>
              <a:rPr lang="en-GB" dirty="0" smtClean="0">
                <a:latin typeface="Times New Roman" pitchFamily="18" charset="0"/>
              </a:rPr>
              <a:t>) is a factor of f(</a:t>
            </a:r>
            <a:r>
              <a:rPr lang="en-GB" i="1" dirty="0" smtClean="0">
                <a:latin typeface="Times New Roman" pitchFamily="18" charset="0"/>
              </a:rPr>
              <a:t>x</a:t>
            </a:r>
            <a:r>
              <a:rPr lang="en-GB" dirty="0" smtClean="0">
                <a:latin typeface="Times New Roman" pitchFamily="18" charset="0"/>
              </a:rPr>
              <a:t>), </a:t>
            </a:r>
          </a:p>
          <a:p>
            <a:pPr algn="ctr" eaLnBrk="1" hangingPunct="1">
              <a:buFontTx/>
              <a:buNone/>
            </a:pPr>
            <a:r>
              <a:rPr lang="en-GB" dirty="0" smtClean="0">
                <a:latin typeface="Times New Roman" pitchFamily="18" charset="0"/>
              </a:rPr>
              <a:t>then f(</a:t>
            </a:r>
            <a:r>
              <a:rPr lang="en-GB" i="1" dirty="0" smtClean="0">
                <a:latin typeface="Times New Roman" pitchFamily="18" charset="0"/>
              </a:rPr>
              <a:t>a</a:t>
            </a:r>
            <a:r>
              <a:rPr lang="en-GB" dirty="0" smtClean="0">
                <a:latin typeface="Times New Roman" pitchFamily="18" charset="0"/>
              </a:rPr>
              <a:t>)=0 and </a:t>
            </a:r>
            <a:r>
              <a:rPr lang="en-GB" i="1" dirty="0" smtClean="0">
                <a:latin typeface="Times New Roman" pitchFamily="18" charset="0"/>
              </a:rPr>
              <a:t>x=a</a:t>
            </a:r>
            <a:r>
              <a:rPr lang="en-GB" dirty="0" smtClean="0">
                <a:latin typeface="Times New Roman" pitchFamily="18" charset="0"/>
              </a:rPr>
              <a:t> is a root of the equation f(</a:t>
            </a:r>
            <a:r>
              <a:rPr lang="en-GB" i="1" dirty="0" smtClean="0">
                <a:latin typeface="Times New Roman" pitchFamily="18" charset="0"/>
              </a:rPr>
              <a:t>x</a:t>
            </a:r>
            <a:r>
              <a:rPr lang="en-GB" dirty="0" smtClean="0">
                <a:latin typeface="Times New Roman" pitchFamily="18" charset="0"/>
              </a:rPr>
              <a:t>)=0.</a:t>
            </a:r>
          </a:p>
          <a:p>
            <a:pPr algn="ctr" eaLnBrk="1" hangingPunct="1">
              <a:buFontTx/>
              <a:buNone/>
            </a:pPr>
            <a:r>
              <a:rPr lang="en-GB" dirty="0" smtClean="0">
                <a:latin typeface="Times New Roman" pitchFamily="18" charset="0"/>
              </a:rPr>
              <a:t>    Conversely, if f(</a:t>
            </a:r>
            <a:r>
              <a:rPr lang="en-GB" i="1" dirty="0" smtClean="0">
                <a:latin typeface="Times New Roman" pitchFamily="18" charset="0"/>
              </a:rPr>
              <a:t>a</a:t>
            </a:r>
            <a:r>
              <a:rPr lang="en-GB" dirty="0" smtClean="0">
                <a:latin typeface="Times New Roman" pitchFamily="18" charset="0"/>
              </a:rPr>
              <a:t>)=0 then (</a:t>
            </a:r>
            <a:r>
              <a:rPr lang="en-GB" i="1" dirty="0" smtClean="0">
                <a:latin typeface="Times New Roman" pitchFamily="18" charset="0"/>
              </a:rPr>
              <a:t>x-a</a:t>
            </a:r>
            <a:r>
              <a:rPr lang="en-GB" dirty="0" smtClean="0">
                <a:latin typeface="Times New Roman" pitchFamily="18" charset="0"/>
              </a:rPr>
              <a:t>) is a factor of f(</a:t>
            </a:r>
            <a:r>
              <a:rPr lang="en-GB" i="1" dirty="0" smtClean="0">
                <a:latin typeface="Times New Roman" pitchFamily="18" charset="0"/>
              </a:rPr>
              <a:t>x</a:t>
            </a:r>
            <a:r>
              <a:rPr lang="en-GB" dirty="0" smtClean="0">
                <a:latin typeface="Times New Roman" pitchFamily="18" charset="0"/>
              </a:rPr>
              <a:t>).</a:t>
            </a:r>
          </a:p>
        </p:txBody>
      </p:sp>
      <p:graphicFrame>
        <p:nvGraphicFramePr>
          <p:cNvPr id="9220" name="Object 1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53502854"/>
              </p:ext>
            </p:extLst>
          </p:nvPr>
        </p:nvGraphicFramePr>
        <p:xfrm>
          <a:off x="395536" y="4077072"/>
          <a:ext cx="82296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3263900" imgH="279400" progId="Equation.DSMT4">
                  <p:embed/>
                </p:oleObj>
              </mc:Choice>
              <mc:Fallback>
                <p:oleObj name="Equation" r:id="rId3" imgW="32639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077072"/>
                        <a:ext cx="822960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4916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2"/>
                </a:solidFill>
                <a:latin typeface="+mn-lt"/>
                <a:cs typeface="Arial" pitchFamily="34" charset="0"/>
              </a:rPr>
              <a:t>Remainder Theorem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55576" y="1844824"/>
            <a:ext cx="8001000" cy="1371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dirty="0" smtClean="0">
                <a:latin typeface="Times New Roman" pitchFamily="18" charset="0"/>
              </a:rPr>
              <a:t>For a polynomial f(</a:t>
            </a:r>
            <a:r>
              <a:rPr lang="en-GB" i="1" dirty="0" smtClean="0">
                <a:latin typeface="Times New Roman" pitchFamily="18" charset="0"/>
              </a:rPr>
              <a:t>x</a:t>
            </a:r>
            <a:r>
              <a:rPr lang="en-GB" dirty="0" smtClean="0">
                <a:latin typeface="Times New Roman" pitchFamily="18" charset="0"/>
              </a:rPr>
              <a:t>), </a:t>
            </a:r>
          </a:p>
          <a:p>
            <a:pPr algn="ctr" eaLnBrk="1" hangingPunct="1">
              <a:buFontTx/>
              <a:buNone/>
            </a:pPr>
            <a:r>
              <a:rPr lang="en-GB" dirty="0" smtClean="0">
                <a:latin typeface="Times New Roman" pitchFamily="18" charset="0"/>
              </a:rPr>
              <a:t>f(</a:t>
            </a:r>
            <a:r>
              <a:rPr lang="en-GB" i="1" dirty="0" smtClean="0">
                <a:latin typeface="Times New Roman" pitchFamily="18" charset="0"/>
              </a:rPr>
              <a:t>a</a:t>
            </a:r>
            <a:r>
              <a:rPr lang="en-GB" dirty="0" smtClean="0">
                <a:latin typeface="Times New Roman" pitchFamily="18" charset="0"/>
              </a:rPr>
              <a:t>) is the remainder when f(</a:t>
            </a:r>
            <a:r>
              <a:rPr lang="en-GB" i="1" dirty="0" smtClean="0">
                <a:latin typeface="Times New Roman" pitchFamily="18" charset="0"/>
              </a:rPr>
              <a:t>x</a:t>
            </a:r>
            <a:r>
              <a:rPr lang="en-GB" dirty="0" smtClean="0">
                <a:latin typeface="Times New Roman" pitchFamily="18" charset="0"/>
              </a:rPr>
              <a:t>) is divided by (</a:t>
            </a:r>
            <a:r>
              <a:rPr lang="en-GB" i="1" dirty="0" smtClean="0">
                <a:latin typeface="Times New Roman" pitchFamily="18" charset="0"/>
              </a:rPr>
              <a:t>x-a</a:t>
            </a:r>
            <a:r>
              <a:rPr lang="en-GB" dirty="0" smtClean="0">
                <a:latin typeface="Times New Roman" pitchFamily="18" charset="0"/>
              </a:rPr>
              <a:t>).</a:t>
            </a:r>
          </a:p>
        </p:txBody>
      </p:sp>
      <p:graphicFrame>
        <p:nvGraphicFramePr>
          <p:cNvPr id="10244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91118793"/>
              </p:ext>
            </p:extLst>
          </p:nvPr>
        </p:nvGraphicFramePr>
        <p:xfrm>
          <a:off x="683568" y="3573016"/>
          <a:ext cx="777240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2971800" imgH="279400" progId="Equation.DSMT4">
                  <p:embed/>
                </p:oleObj>
              </mc:Choice>
              <mc:Fallback>
                <p:oleObj name="Equation" r:id="rId3" imgW="29718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573016"/>
                        <a:ext cx="7772400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06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Rockw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314</Words>
  <Application>Microsoft Office PowerPoint</Application>
  <PresentationFormat>On-screen Show (4:3)</PresentationFormat>
  <Paragraphs>46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Blank Presentation</vt:lpstr>
      <vt:lpstr>PBrush</vt:lpstr>
      <vt:lpstr>Equation</vt:lpstr>
      <vt:lpstr>MathType 6.0 Equation</vt:lpstr>
      <vt:lpstr>   Core 1 Polynomials  Dividing polynomials,  Factor Theorem and Remainder Theorem.  Binomial Expansion </vt:lpstr>
      <vt:lpstr>PowerPoint Presentation</vt:lpstr>
      <vt:lpstr>Polynomial multiplication</vt:lpstr>
      <vt:lpstr>Polynomial division</vt:lpstr>
      <vt:lpstr>Polynomial division</vt:lpstr>
      <vt:lpstr>Two to try </vt:lpstr>
      <vt:lpstr>PowerPoint Presentation</vt:lpstr>
      <vt:lpstr>Factor Theorem</vt:lpstr>
      <vt:lpstr>Remainder Theorem</vt:lpstr>
      <vt:lpstr>MEI Core 1, June 10, Qn 6, 5 marks</vt:lpstr>
      <vt:lpstr>Binomial Expansion</vt:lpstr>
      <vt:lpstr>Magic?</vt:lpstr>
      <vt:lpstr>Why Pascal’s triangle gives the binomial coefficients</vt:lpstr>
      <vt:lpstr>The problem with relying on  Pascal’s triangle</vt:lpstr>
      <vt:lpstr>Pascal’s Triangle isn’t really about adding numbers – it’s about choosing.</vt:lpstr>
      <vt:lpstr>PowerPoint Presentation</vt:lpstr>
      <vt:lpstr>Binomial Expansion</vt:lpstr>
      <vt:lpstr>MEI Core 1, Jan 10, Qn 8, 4 marks </vt:lpstr>
      <vt:lpstr>MEI Core 1, June 09, Qn 5, 4 marks </vt:lpstr>
      <vt:lpstr>MEI Core 1, Jan 08, Qn 7, 4 marks </vt:lpstr>
      <vt:lpstr>Two much more challenging questions involving nCr </vt:lpstr>
    </vt:vector>
  </TitlesOfParts>
  <Company>Rumba Graphic Design Ltd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 PowerPoint Template</dc:title>
  <dc:creator>Simon Rees</dc:creator>
  <cp:lastModifiedBy>Bernard Murphy</cp:lastModifiedBy>
  <cp:revision>30</cp:revision>
  <cp:lastPrinted>2013-07-23T19:18:48Z</cp:lastPrinted>
  <dcterms:created xsi:type="dcterms:W3CDTF">2012-04-23T14:18:00Z</dcterms:created>
  <dcterms:modified xsi:type="dcterms:W3CDTF">2013-07-23T20:55:40Z</dcterms:modified>
</cp:coreProperties>
</file>