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316" r:id="rId2"/>
    <p:sldId id="270" r:id="rId3"/>
    <p:sldId id="271" r:id="rId4"/>
    <p:sldId id="334" r:id="rId5"/>
    <p:sldId id="291" r:id="rId6"/>
    <p:sldId id="318" r:id="rId7"/>
    <p:sldId id="314" r:id="rId8"/>
    <p:sldId id="383" r:id="rId9"/>
    <p:sldId id="366" r:id="rId10"/>
    <p:sldId id="371" r:id="rId11"/>
    <p:sldId id="369" r:id="rId12"/>
    <p:sldId id="384" r:id="rId13"/>
    <p:sldId id="368" r:id="rId14"/>
    <p:sldId id="360" r:id="rId15"/>
    <p:sldId id="359" r:id="rId16"/>
    <p:sldId id="385" r:id="rId17"/>
    <p:sldId id="313" r:id="rId18"/>
    <p:sldId id="362" r:id="rId19"/>
    <p:sldId id="307" r:id="rId20"/>
    <p:sldId id="375" r:id="rId21"/>
    <p:sldId id="372" r:id="rId22"/>
    <p:sldId id="386" r:id="rId23"/>
    <p:sldId id="374" r:id="rId24"/>
    <p:sldId id="387" r:id="rId25"/>
    <p:sldId id="322" r:id="rId26"/>
    <p:sldId id="377" r:id="rId27"/>
    <p:sldId id="379" r:id="rId28"/>
    <p:sldId id="381" r:id="rId29"/>
    <p:sldId id="373" r:id="rId30"/>
    <p:sldId id="380" r:id="rId31"/>
    <p:sldId id="388" r:id="rId32"/>
    <p:sldId id="382" r:id="rId33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23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5" autoAdjust="0"/>
    <p:restoredTop sz="97810" autoAdjust="0"/>
  </p:normalViewPr>
  <p:slideViewPr>
    <p:cSldViewPr>
      <p:cViewPr>
        <p:scale>
          <a:sx n="60" d="100"/>
          <a:sy n="60" d="100"/>
        </p:scale>
        <p:origin x="-1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306B-4F1F-4224-987B-D738A1DCE4FE}" type="datetimeFigureOut">
              <a:rPr lang="en-GB" smtClean="0"/>
              <a:pPr/>
              <a:t>29/07/2013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82F9-A4F6-4F90-9EAF-2AC6BA4A5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MEI-Title (2).jpg 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F124-68F0-4BC3-8D98-3DB64C2CE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5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5D2C-3324-432B-8ACC-F6D896E971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12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57B76-BFE0-41FE-91DC-476B786FE6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8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0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38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9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0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8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04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49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EI-Header (2).jpg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35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235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235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35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4428" y="887603"/>
            <a:ext cx="8735477" cy="734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Just arrived?</a:t>
            </a:r>
            <a:r>
              <a:rPr kumimoji="0" lang="en-GB" sz="4400" b="1" i="0" u="none" strike="noStrike" kern="1200" cap="none" spc="-100" normalizeH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Go to ‘Audio Setup’</a:t>
            </a:r>
            <a:endParaRPr kumimoji="0" lang="en-GB" sz="4400" b="1" i="0" u="none" strike="noStrike" kern="1200" cap="none" spc="-100" normalizeH="0" baseline="0" noProof="0" dirty="0">
              <a:ln>
                <a:noFill/>
              </a:ln>
              <a:solidFill>
                <a:srgbClr val="4A66AC">
                  <a:lumMod val="75000"/>
                </a:srgbClr>
              </a:solidFill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7" y="1621959"/>
            <a:ext cx="7894371" cy="5677459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940152" y="797581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FFFF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26557" y="2009117"/>
            <a:ext cx="1152128" cy="360040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79712" y="2620634"/>
            <a:ext cx="1152128" cy="360040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743909" y="2566628"/>
            <a:ext cx="2609498" cy="414046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041500" y="1484784"/>
            <a:ext cx="2232246" cy="576064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41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469306" y="836712"/>
            <a:ext cx="8651304" cy="6480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Operations </a:t>
            </a:r>
            <a: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on surds</a:t>
            </a:r>
            <a:endParaRPr lang="en-GB" sz="3200" b="1" dirty="0" smtClean="0">
              <a:solidFill>
                <a:schemeClr val="accent6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graphicFrame>
        <p:nvGraphicFramePr>
          <p:cNvPr id="2" name="Content Placeholder 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89602499"/>
              </p:ext>
            </p:extLst>
          </p:nvPr>
        </p:nvGraphicFramePr>
        <p:xfrm>
          <a:off x="827584" y="1484783"/>
          <a:ext cx="3528392" cy="4984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1600200" imgH="2260600" progId="Equation.DSMT4">
                  <p:embed/>
                </p:oleObj>
              </mc:Choice>
              <mc:Fallback>
                <p:oleObj name="Equation" r:id="rId3" imgW="1600200" imgH="22606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4783"/>
                        <a:ext cx="3528392" cy="4984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9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" y="1412776"/>
            <a:ext cx="899358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/>
          <a:p>
            <a:r>
              <a:rPr lang="en-GB" sz="3600" b="1" dirty="0">
                <a:solidFill>
                  <a:schemeClr val="accent6"/>
                </a:solidFill>
                <a:latin typeface="+mn-lt"/>
              </a:rPr>
              <a:t>MEI Core 1, June 07, </a:t>
            </a:r>
            <a:r>
              <a:rPr lang="en-GB" sz="3600" b="1" dirty="0" err="1">
                <a:solidFill>
                  <a:schemeClr val="accent6"/>
                </a:solidFill>
                <a:latin typeface="+mn-lt"/>
              </a:rPr>
              <a:t>Qn</a:t>
            </a:r>
            <a:r>
              <a:rPr lang="en-GB" sz="3600" b="1" dirty="0">
                <a:solidFill>
                  <a:schemeClr val="accent6"/>
                </a:solidFill>
                <a:latin typeface="+mn-lt"/>
              </a:rPr>
              <a:t> 8, 5 marks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2" y="1561980"/>
            <a:ext cx="9048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2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469306" y="836712"/>
            <a:ext cx="8651304" cy="6480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What is the exact value of </a:t>
            </a: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</a:b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064500" cy="8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8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807294"/>
            <a:ext cx="8229600" cy="605482"/>
          </a:xfrm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Rules for positive integer indices</a:t>
            </a:r>
            <a:endParaRPr lang="en-GB" sz="3200" b="1" dirty="0" smtClean="0">
              <a:solidFill>
                <a:schemeClr val="accent6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6671696"/>
              </p:ext>
            </p:extLst>
          </p:nvPr>
        </p:nvGraphicFramePr>
        <p:xfrm>
          <a:off x="971600" y="1340768"/>
          <a:ext cx="115887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" imgW="444500" imgH="1930400" progId="Equation.DSMT4">
                  <p:embed/>
                </p:oleObj>
              </mc:Choice>
              <mc:Fallback>
                <p:oleObj name="Equation" r:id="rId3" imgW="444500" imgH="19304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340768"/>
                        <a:ext cx="115887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7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836712"/>
            <a:ext cx="8640960" cy="6480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What if…?</a:t>
            </a:r>
            <a:b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</a:br>
            <a: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Negative and fractional indices</a:t>
            </a:r>
            <a:endParaRPr lang="en-GB" sz="3200" b="1" dirty="0" smtClean="0">
              <a:solidFill>
                <a:schemeClr val="accent6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6368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475656" y="1052736"/>
                <a:ext cx="7313984" cy="452596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box>
                            <m:boxPr>
                              <m:ctrlPr>
                                <a:rPr lang="en-GB" sz="36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36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en-GB" sz="3600" dirty="0" smtClean="0"/>
              </a:p>
              <a:p>
                <a:pPr marL="0" indent="0" algn="ctr">
                  <a:buNone/>
                </a:pPr>
                <a:endParaRPr lang="en-GB" sz="3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100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GB" sz="36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en-GB" sz="3600" dirty="0" smtClean="0"/>
              </a:p>
              <a:p>
                <a:pPr marL="0" indent="0" algn="ctr">
                  <a:buNone/>
                </a:pPr>
                <a:endParaRPr lang="en-GB" sz="3600" dirty="0"/>
              </a:p>
              <a:p>
                <a:pPr marL="0" indent="0" algn="ctr">
                  <a:buNone/>
                </a:pPr>
                <a:endParaRPr lang="en-GB" sz="3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343</m:t>
                          </m:r>
                        </m:e>
                        <m:sup>
                          <m:box>
                            <m:boxPr>
                              <m:ctrlPr>
                                <a:rPr lang="en-GB" sz="360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box>
                                <m:boxPr>
                                  <m:ctrlPr>
                                    <a:rPr lang="en-GB" sz="3600" i="1" smtClean="0"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r>
                                    <m:rPr>
                                      <m:brk m:alnAt="63"/>
                                    </m:rPr>
                                    <a:rPr lang="en-GB" sz="36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GB" sz="3600" b="0" i="1" smtClean="0">
                                          <a:latin typeface="Cambria Math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36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36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GB" sz="36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box>
                            </m:e>
                          </m:box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475656" y="1052736"/>
                <a:ext cx="7313984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4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286" y="147175"/>
            <a:ext cx="8784976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5625275"/>
                  </p:ext>
                </p:extLst>
              </p:nvPr>
            </p:nvGraphicFramePr>
            <p:xfrm>
              <a:off x="1781690" y="466121"/>
              <a:ext cx="5580620" cy="592575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790310"/>
                    <a:gridCol w="2790310"/>
                  </a:tblGrid>
                  <a:tr h="8550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box>
                                      <m:boxPr>
                                        <m:ctrlP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sz="3000" b="0" i="1" smtClean="0">
                                                <a:latin typeface="Cambria Math"/>
                                                <a:ea typeface="Cambria Math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3000" b="0" i="1" smtClean="0">
                                                <a:latin typeface="Cambria Math" pitchFamily="18" charset="0"/>
                                                <a:ea typeface="Cambria Math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3000" b="0" i="1" smtClean="0">
                                                <a:latin typeface="Cambria Math" pitchFamily="18" charset="0"/>
                                                <a:ea typeface="Cambria Math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sup>
                                </m:sSup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8446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  <m:t>−</m:t>
                                    </m:r>
                                    <m:box>
                                      <m:boxPr>
                                        <m:ctrlP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f>
                                          <m:fPr>
                                            <m:ctrlPr>
                                              <a:rPr lang="en-GB" sz="3000" b="0" i="1" smtClean="0">
                                                <a:latin typeface="Cambria Math"/>
                                                <a:ea typeface="Cambria Math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3000" b="0" i="1" smtClean="0">
                                                <a:latin typeface="Cambria Math" pitchFamily="18" charset="0"/>
                                                <a:ea typeface="Cambria Math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3000" b="0" i="1" smtClean="0">
                                                <a:latin typeface="Cambria Math" pitchFamily="18" charset="0"/>
                                                <a:ea typeface="Cambria Math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box>
                                  </m:sup>
                                </m:sSup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90430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92055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3000" b="0" i="1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box>
                                      <m:boxPr>
                                        <m:ctrlP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boxPr>
                                      <m:e>
                                        <m:argPr>
                                          <m:argSz m:val="-1"/>
                                        </m:argPr>
                                        <m: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  <m:t>−</m:t>
                                        </m:r>
                                        <m:box>
                                          <m:boxPr>
                                            <m:ctrlPr>
                                              <a:rPr lang="en-GB" sz="3000" b="0" i="1" smtClean="0">
                                                <a:latin typeface="Cambria Math"/>
                                                <a:ea typeface="Cambria Math" pitchFamily="18" charset="0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GB" sz="3000" b="0" i="1" smtClean="0">
                                                    <a:latin typeface="Cambria Math"/>
                                                    <a:ea typeface="Cambria Math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GB" sz="3000" b="0" i="1" smtClean="0">
                                                    <a:latin typeface="Cambria Math"/>
                                                    <a:ea typeface="Cambria Math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GB" sz="3000" b="0" i="1" smtClean="0">
                                                    <a:latin typeface="Cambria Math"/>
                                                    <a:ea typeface="Cambria Math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box>
                                  </m:sup>
                                </m:sSup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84194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3000" b="0" dirty="0" smtClean="0">
                              <a:latin typeface="Calibri" pitchFamily="34" charset="0"/>
                              <a:ea typeface="Cambria Math" pitchFamily="18" charset="0"/>
                            </a:rPr>
                            <a:t>          2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3000" b="0" i="1" smtClean="0">
                                      <a:latin typeface="Cambria Math"/>
                                      <a:ea typeface="Cambria Math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3000" b="0" i="1" smtClean="0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oMath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  <a:tr h="92055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sSup>
                                  <m:sSup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3000" b="0" i="1" smtClean="0">
                                        <a:latin typeface="Cambria Math"/>
                                        <a:ea typeface="Cambria Math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3000" b="0" i="1" smtClean="0"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3000" b="0" i="1" smtClean="0">
                                            <a:latin typeface="Cambria Math"/>
                                            <a:ea typeface="Cambria Math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3000" b="0" i="1" smtClean="0">
                                            <a:latin typeface="Cambria Math" pitchFamily="18" charset="0"/>
                                            <a:ea typeface="Cambria Math" pitchFamily="18" charset="0"/>
                                          </a:rPr>
                                          <m:t>𝑥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GB" sz="3000" b="0" dirty="0">
                            <a:latin typeface="Calibri" pitchFamily="34" charset="0"/>
                            <a:ea typeface="Cambria Math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85625275"/>
                  </p:ext>
                </p:extLst>
              </p:nvPr>
            </p:nvGraphicFramePr>
            <p:xfrm>
              <a:off x="1781690" y="466121"/>
              <a:ext cx="5580620" cy="5925758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790310"/>
                    <a:gridCol w="2790310"/>
                  </a:tblGrid>
                  <a:tr h="950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r="-100000" b="-5237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b="-523718"/>
                          </a:stretch>
                        </a:blipFill>
                      </a:tcPr>
                    </a:tc>
                  </a:tr>
                  <a:tr h="9503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0000" r="-100000" b="-4237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00000" b="-423718"/>
                          </a:stretch>
                        </a:blipFill>
                      </a:tcPr>
                    </a:tc>
                  </a:tr>
                  <a:tr h="10059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89091" r="-100000" b="-3006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89091" b="-300606"/>
                          </a:stretch>
                        </a:blipFill>
                      </a:tcPr>
                    </a:tc>
                  </a:tr>
                  <a:tr h="10358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80588" r="-100000" b="-19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80588" b="-191765"/>
                          </a:stretch>
                        </a:blipFill>
                      </a:tcPr>
                    </a:tc>
                  </a:tr>
                  <a:tr h="9474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14744" r="-100000" b="-1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414744" b="-108974"/>
                          </a:stretch>
                        </a:blipFill>
                      </a:tcPr>
                    </a:tc>
                  </a:tr>
                  <a:tr h="10358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7235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47235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820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1560" y="1196752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20000"/>
              </a:spcBef>
            </a:pPr>
            <a:r>
              <a:rPr lang="en-GB" sz="32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Language of Mathematics chapter toys with proof but the topic isn’t treated seriously until Core 3 (and the September on line session). Nevertheless…</a:t>
            </a:r>
          </a:p>
        </p:txBody>
      </p:sp>
    </p:spTree>
    <p:extLst>
      <p:ext uri="{BB962C8B-B14F-4D97-AF65-F5344CB8AC3E}">
        <p14:creationId xmlns:p14="http://schemas.microsoft.com/office/powerpoint/2010/main" val="3325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143762" y="908720"/>
            <a:ext cx="8856476" cy="7920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Proving statements about positive integers</a:t>
            </a: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</a:b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35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35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35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GB" i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GB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a positive integer. </a:t>
            </a:r>
          </a:p>
          <a:p>
            <a:pPr eaLnBrk="1" hangingPunct="1">
              <a:buFontTx/>
              <a:buNone/>
            </a:pPr>
            <a:r>
              <a:rPr lang="en-GB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Prove that                      is always an integer</a:t>
            </a:r>
            <a:r>
              <a:rPr lang="en-GB" sz="320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65110"/>
            <a:ext cx="1810544" cy="100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4329" y="1072943"/>
            <a:ext cx="8685072" cy="1728192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GB" sz="40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AS Core Maths-TAM Online</a:t>
            </a:r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/>
            </a:r>
            <a:b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</a:b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Session 4 :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Indices, Surds &amp;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the language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of maths</a:t>
            </a: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022" y="2980868"/>
            <a:ext cx="814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warm up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question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to look at while you are waiting: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5" y="3746801"/>
            <a:ext cx="8323719" cy="68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143762" y="908720"/>
            <a:ext cx="8856476" cy="7920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MEI Core 1, Jan 06, </a:t>
            </a:r>
            <a:r>
              <a:rPr lang="en-GB" sz="3200" b="1" dirty="0" err="1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Qn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 1, 2 marks</a:t>
            </a: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</a:b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1875" y="1556792"/>
            <a:ext cx="8229600" cy="3301827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35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35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35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GB" sz="32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" y="1489736"/>
            <a:ext cx="7993063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4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143762" y="260648"/>
            <a:ext cx="8856476" cy="7920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/>
            </a: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</a:b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32656"/>
            <a:ext cx="8229600" cy="57500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35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35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35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GB" sz="32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46793940"/>
              </p:ext>
            </p:extLst>
          </p:nvPr>
        </p:nvGraphicFramePr>
        <p:xfrm>
          <a:off x="770731" y="188640"/>
          <a:ext cx="7602538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PBrush" r:id="rId3" imgW="7602011" imgH="3847619" progId="PBrush">
                  <p:embed/>
                </p:oleObj>
              </mc:Choice>
              <mc:Fallback>
                <p:oleObj name="PBrush" r:id="rId3" imgW="7602011" imgH="3847619" progId="PBrush">
                  <p:embed/>
                  <p:pic>
                    <p:nvPicPr>
                      <p:cNvPr id="0" name="Object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1" y="188640"/>
                        <a:ext cx="7602538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28600" y="4038600"/>
            <a:ext cx="8382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 dirty="0"/>
              <a:t>If </a:t>
            </a:r>
            <a:r>
              <a:rPr lang="en-GB" sz="2400" dirty="0"/>
              <a:t>a number is a multiple of 6 </a:t>
            </a:r>
            <a:r>
              <a:rPr lang="en-GB" sz="2400" b="1" dirty="0"/>
              <a:t>then</a:t>
            </a:r>
            <a:r>
              <a:rPr lang="en-GB" sz="2400" dirty="0"/>
              <a:t> it is a multiple of 3.</a:t>
            </a:r>
          </a:p>
          <a:p>
            <a:pPr eaLnBrk="1" hangingPunct="1"/>
            <a:r>
              <a:rPr lang="en-GB" sz="2400" dirty="0"/>
              <a:t>A </a:t>
            </a:r>
            <a:r>
              <a:rPr lang="en-GB" sz="2400" b="1" dirty="0"/>
              <a:t>sufficient</a:t>
            </a:r>
            <a:r>
              <a:rPr lang="en-GB" sz="2400" dirty="0"/>
              <a:t> condition for a number to be a multiple of 3 is that it is a multiple of 6 but this is not necessary. </a:t>
            </a:r>
          </a:p>
          <a:p>
            <a:pPr eaLnBrk="1" hangingPunct="1"/>
            <a:endParaRPr lang="en-GB" sz="1200" dirty="0"/>
          </a:p>
          <a:p>
            <a:pPr algn="ctr" eaLnBrk="1" hangingPunct="1"/>
            <a:r>
              <a:rPr lang="en-GB" sz="2400" dirty="0"/>
              <a:t> n is a multiple of 6 </a:t>
            </a:r>
            <a:r>
              <a:rPr lang="en-GB" sz="2400" dirty="0">
                <a:sym typeface="Euclid Symbol" pitchFamily="18" charset="2"/>
              </a:rPr>
              <a:t> n</a:t>
            </a:r>
            <a:r>
              <a:rPr lang="en-GB" sz="2400" dirty="0"/>
              <a:t> is a multiple of 3</a:t>
            </a:r>
          </a:p>
          <a:p>
            <a:pPr eaLnBrk="1" hangingPunct="1"/>
            <a:r>
              <a:rPr lang="en-GB" sz="2400" dirty="0"/>
              <a:t>                                           “</a:t>
            </a:r>
            <a:r>
              <a:rPr lang="en-GB" sz="2400" i="1" dirty="0"/>
              <a:t>implies</a:t>
            </a:r>
            <a:r>
              <a:rPr lang="en-GB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3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744" y="260648"/>
            <a:ext cx="8400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381441" y="4581128"/>
            <a:ext cx="8382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dirty="0"/>
              <a:t>A </a:t>
            </a:r>
            <a:r>
              <a:rPr lang="en-GB" sz="2400" b="1" dirty="0"/>
              <a:t>necessary</a:t>
            </a:r>
            <a:r>
              <a:rPr lang="en-GB" sz="2400" dirty="0"/>
              <a:t> condition for a number to be a multiple of 6 is that it is a multiple of 3 but this is not sufficient.</a:t>
            </a:r>
          </a:p>
          <a:p>
            <a:pPr eaLnBrk="1" hangingPunct="1"/>
            <a:endParaRPr lang="en-GB" sz="2400" dirty="0"/>
          </a:p>
          <a:p>
            <a:pPr algn="ctr" eaLnBrk="1" hangingPunct="1"/>
            <a:r>
              <a:rPr lang="en-GB" sz="2400" dirty="0"/>
              <a:t>n is a multiple of 3 </a:t>
            </a:r>
            <a:r>
              <a:rPr lang="en-GB" sz="2400" dirty="0">
                <a:sym typeface="Euclid Symbol" pitchFamily="18" charset="2"/>
              </a:rPr>
              <a:t></a:t>
            </a:r>
            <a:r>
              <a:rPr lang="en-GB" sz="2400" dirty="0"/>
              <a:t> n is a multiple of 6 </a:t>
            </a:r>
          </a:p>
          <a:p>
            <a:pPr eaLnBrk="1" hangingPunct="1"/>
            <a:r>
              <a:rPr lang="en-GB" sz="2400" dirty="0"/>
              <a:t>                                      “</a:t>
            </a:r>
            <a:r>
              <a:rPr lang="en-GB" sz="2400" i="1" dirty="0"/>
              <a:t>is implied by</a:t>
            </a:r>
            <a:r>
              <a:rPr lang="en-GB" sz="2400" dirty="0"/>
              <a:t>”</a:t>
            </a:r>
          </a:p>
        </p:txBody>
      </p:sp>
      <p:graphicFrame>
        <p:nvGraphicFramePr>
          <p:cNvPr id="17411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29696154"/>
              </p:ext>
            </p:extLst>
          </p:nvPr>
        </p:nvGraphicFramePr>
        <p:xfrm>
          <a:off x="582549" y="260648"/>
          <a:ext cx="7978901" cy="428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PBrush" r:id="rId3" imgW="7602011" imgH="3847619" progId="">
                  <p:embed/>
                </p:oleObj>
              </mc:Choice>
              <mc:Fallback>
                <p:oleObj name="PBrush" r:id="rId3" imgW="7602011" imgH="38476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549" y="260648"/>
                        <a:ext cx="7978901" cy="428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143762" y="260648"/>
            <a:ext cx="8856476" cy="7920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/>
            </a:r>
            <a:b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</a:br>
            <a:endParaRPr lang="en-GB" sz="3200" b="1" dirty="0" smtClean="0">
              <a:solidFill>
                <a:schemeClr val="accent6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35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35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35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GB" sz="3200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13407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63761635"/>
              </p:ext>
            </p:extLst>
          </p:nvPr>
        </p:nvGraphicFramePr>
        <p:xfrm>
          <a:off x="770731" y="332656"/>
          <a:ext cx="7602538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PBrush" r:id="rId3" imgW="7602011" imgH="3847619" progId="PBrush">
                  <p:embed/>
                </p:oleObj>
              </mc:Choice>
              <mc:Fallback>
                <p:oleObj name="PBrush" r:id="rId3" imgW="7602011" imgH="3847619" progId="PBrush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731" y="332656"/>
                        <a:ext cx="7602538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81000" y="4293096"/>
            <a:ext cx="838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dirty="0"/>
              <a:t>A </a:t>
            </a:r>
            <a:r>
              <a:rPr lang="en-GB" sz="2400" b="1" dirty="0"/>
              <a:t>necessary and sufficient </a:t>
            </a:r>
            <a:r>
              <a:rPr lang="en-GB" sz="2400" dirty="0"/>
              <a:t>condition for a number to be a multiple of 30 is that it is a multiple of 5 and a multiple of 6.</a:t>
            </a:r>
          </a:p>
          <a:p>
            <a:pPr algn="ctr" eaLnBrk="1" hangingPunct="1"/>
            <a:endParaRPr lang="en-GB" sz="1400" dirty="0"/>
          </a:p>
          <a:p>
            <a:pPr algn="ctr" eaLnBrk="1" hangingPunct="1"/>
            <a:r>
              <a:rPr lang="en-GB" sz="2400" dirty="0"/>
              <a:t> n is a multiple of 30 </a:t>
            </a:r>
            <a:r>
              <a:rPr lang="en-GB" sz="2400" dirty="0">
                <a:sym typeface="Euclid Symbol" pitchFamily="18" charset="2"/>
              </a:rPr>
              <a:t></a:t>
            </a:r>
            <a:r>
              <a:rPr lang="en-GB" sz="2400" dirty="0"/>
              <a:t> n is a multiple of 5 and of 6.</a:t>
            </a:r>
          </a:p>
          <a:p>
            <a:pPr eaLnBrk="1" hangingPunct="1"/>
            <a:r>
              <a:rPr lang="en-GB" sz="2400" dirty="0"/>
              <a:t>                                   “</a:t>
            </a:r>
            <a:r>
              <a:rPr lang="en-GB" sz="2400" i="1" dirty="0"/>
              <a:t>if and only if</a:t>
            </a:r>
            <a:r>
              <a:rPr lang="en-GB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4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MEI Core 1, June 06, </a:t>
            </a:r>
            <a:r>
              <a:rPr lang="en-GB" sz="4000" b="1" dirty="0" err="1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Qn</a:t>
            </a:r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 4, 2 marks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4" y="1652448"/>
            <a:ext cx="847689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0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459" y="980728"/>
            <a:ext cx="8229600" cy="576064"/>
          </a:xfrm>
          <a:ln>
            <a:solidFill>
              <a:schemeClr val="accent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Session content check</a:t>
            </a:r>
            <a:b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</a:br>
            <a:r>
              <a:rPr lang="en-GB" sz="4000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dirty="0">
                <a:latin typeface="Arial" pitchFamily="34" charset="0"/>
                <a:cs typeface="Arial" pitchFamily="34" charset="0"/>
              </a:rPr>
            </a:br>
            <a:endParaRPr lang="en-GB" sz="4000" b="1" dirty="0" smtClean="0">
              <a:solidFill>
                <a:schemeClr val="accent6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67544" y="980728"/>
            <a:ext cx="8229600" cy="74949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endParaRPr lang="en-GB" sz="4000" kern="0" dirty="0" smtClean="0">
              <a:solidFill>
                <a:schemeClr val="accent6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79467"/>
            <a:ext cx="530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74957" y="2130285"/>
            <a:ext cx="7009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0475" lvl="0" indent="-534988" eaLnBrk="1" hangingPunct="1">
              <a:buClr>
                <a:srgbClr val="000000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3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Indices </a:t>
            </a:r>
          </a:p>
          <a:p>
            <a:pPr marL="1260475" lvl="0" indent="-534988" eaLnBrk="1" hangingPunct="1">
              <a:buClr>
                <a:srgbClr val="000000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3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Surds </a:t>
            </a:r>
          </a:p>
          <a:p>
            <a:pPr marL="1260475" lvl="0" indent="-534988" eaLnBrk="1" hangingPunct="1">
              <a:buClr>
                <a:srgbClr val="000000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3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Language of Mathematics</a:t>
            </a:r>
          </a:p>
          <a:p>
            <a:pPr marL="1260475" lvl="0" indent="-534988" eaLnBrk="1" hangingPunct="1">
              <a:buClr>
                <a:srgbClr val="000000">
                  <a:lumMod val="75000"/>
                </a:srgbClr>
              </a:buClr>
              <a:buFont typeface="Arial" pitchFamily="34" charset="0"/>
              <a:buChar char="•"/>
            </a:pPr>
            <a:r>
              <a:rPr lang="en-GB" sz="3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8417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076" y="7228"/>
            <a:ext cx="880500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43706" y="175443"/>
            <a:ext cx="4038600" cy="1325563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GB" sz="2400" kern="0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MEI Core 1, May 09,        </a:t>
            </a:r>
            <a:r>
              <a:rPr lang="en-GB" sz="2400" kern="0" dirty="0" err="1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Qn</a:t>
            </a:r>
            <a:r>
              <a:rPr lang="en-GB" sz="2400" kern="0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 7, 3 marks</a:t>
            </a:r>
          </a:p>
        </p:txBody>
      </p:sp>
      <p:graphicFrame>
        <p:nvGraphicFramePr>
          <p:cNvPr id="9" name="Object 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41483596"/>
              </p:ext>
            </p:extLst>
          </p:nvPr>
        </p:nvGraphicFramePr>
        <p:xfrm>
          <a:off x="8029" y="1051969"/>
          <a:ext cx="4479102" cy="179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PBrush" r:id="rId3" imgW="3048426" imgH="1219370" progId="PBrush">
                  <p:embed/>
                </p:oleObj>
              </mc:Choice>
              <mc:Fallback>
                <p:oleObj name="PBrush" r:id="rId3" imgW="3048426" imgH="1219370" progId="PBrus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" y="1051969"/>
                        <a:ext cx="4479102" cy="1791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741590" y="-192606"/>
            <a:ext cx="3888432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OCR</a:t>
            </a:r>
            <a:r>
              <a:rPr lang="en-GB" sz="2400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 Core </a:t>
            </a:r>
            <a:r>
              <a:rPr lang="en-GB" sz="2400" dirty="0">
                <a:solidFill>
                  <a:schemeClr val="accent6"/>
                </a:solidFill>
                <a:latin typeface="+mn-lt"/>
                <a:cs typeface="Arial" pitchFamily="34" charset="0"/>
              </a:rPr>
              <a:t>1, </a:t>
            </a:r>
            <a:r>
              <a:rPr lang="en-GB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May 12</a:t>
            </a:r>
            <a:r>
              <a:rPr lang="en-GB" sz="2400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, </a:t>
            </a:r>
            <a:r>
              <a:rPr lang="en-GB" sz="2400" dirty="0">
                <a:solidFill>
                  <a:schemeClr val="accent6"/>
                </a:solidFill>
                <a:latin typeface="+mn-lt"/>
                <a:cs typeface="Arial" pitchFamily="34" charset="0"/>
              </a:rPr>
              <a:t/>
            </a:r>
            <a:br>
              <a:rPr lang="en-GB" sz="2400" dirty="0">
                <a:solidFill>
                  <a:schemeClr val="accent6"/>
                </a:solidFill>
                <a:latin typeface="+mn-lt"/>
                <a:cs typeface="Arial" pitchFamily="34" charset="0"/>
              </a:rPr>
            </a:br>
            <a:r>
              <a:rPr lang="en-GB" sz="2400" dirty="0" err="1">
                <a:solidFill>
                  <a:schemeClr val="accent6"/>
                </a:solidFill>
                <a:latin typeface="+mn-lt"/>
                <a:cs typeface="Arial" pitchFamily="34" charset="0"/>
              </a:rPr>
              <a:t>Qn</a:t>
            </a:r>
            <a:r>
              <a:rPr lang="en-GB" sz="2400" dirty="0">
                <a:solidFill>
                  <a:schemeClr val="accent6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2, </a:t>
            </a:r>
            <a:r>
              <a:rPr lang="en-GB" dirty="0">
                <a:solidFill>
                  <a:schemeClr val="accent6"/>
                </a:solidFill>
                <a:latin typeface="+mn-lt"/>
                <a:cs typeface="Arial" pitchFamily="34" charset="0"/>
              </a:rPr>
              <a:t>5</a:t>
            </a:r>
            <a:r>
              <a:rPr lang="en-GB" sz="2400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accent6"/>
                </a:solidFill>
                <a:latin typeface="+mn-lt"/>
                <a:cs typeface="Arial" pitchFamily="34" charset="0"/>
              </a:rPr>
              <a:t>marks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30076" y="3429000"/>
            <a:ext cx="366586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GB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4646852" y="3305889"/>
            <a:ext cx="389744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kern="0" dirty="0">
                <a:solidFill>
                  <a:schemeClr val="accent6"/>
                </a:solidFill>
                <a:latin typeface="+mn-lt"/>
                <a:cs typeface="Arial" pitchFamily="34" charset="0"/>
              </a:rPr>
              <a:t>EDEXCEL Core 1, </a:t>
            </a:r>
            <a:r>
              <a:rPr lang="en-GB" kern="0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May 12,</a:t>
            </a:r>
            <a:endParaRPr lang="en-GB" kern="0" dirty="0">
              <a:solidFill>
                <a:schemeClr val="accent6"/>
              </a:solidFill>
              <a:latin typeface="+mn-lt"/>
              <a:cs typeface="Arial" pitchFamily="34" charset="0"/>
            </a:endParaRPr>
          </a:p>
          <a:p>
            <a:pPr algn="ctr"/>
            <a:r>
              <a:rPr lang="en-GB" kern="0" dirty="0">
                <a:solidFill>
                  <a:schemeClr val="accent6"/>
                </a:solidFill>
                <a:latin typeface="+mn-lt"/>
                <a:cs typeface="Arial" pitchFamily="34" charset="0"/>
              </a:rPr>
              <a:t> </a:t>
            </a:r>
            <a:r>
              <a:rPr lang="en-GB" kern="0" dirty="0" err="1">
                <a:solidFill>
                  <a:schemeClr val="accent6"/>
                </a:solidFill>
                <a:latin typeface="+mn-lt"/>
                <a:cs typeface="Arial" pitchFamily="34" charset="0"/>
              </a:rPr>
              <a:t>Qn</a:t>
            </a:r>
            <a:r>
              <a:rPr lang="en-GB" kern="0" dirty="0">
                <a:solidFill>
                  <a:schemeClr val="accent6"/>
                </a:solidFill>
                <a:latin typeface="+mn-lt"/>
                <a:cs typeface="Arial" pitchFamily="34" charset="0"/>
              </a:rPr>
              <a:t> 2, </a:t>
            </a:r>
            <a:r>
              <a:rPr lang="en-GB" kern="0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4 </a:t>
            </a:r>
            <a:r>
              <a:rPr lang="en-GB" kern="0" dirty="0">
                <a:solidFill>
                  <a:schemeClr val="accent6"/>
                </a:solidFill>
                <a:latin typeface="+mn-lt"/>
                <a:cs typeface="Arial" pitchFamily="34" charset="0"/>
              </a:rPr>
              <a:t>marks</a:t>
            </a:r>
            <a:endParaRPr lang="en-GB" sz="1800" dirty="0">
              <a:solidFill>
                <a:schemeClr val="accent6"/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111360" y="3389586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4442506" y="548680"/>
            <a:ext cx="0" cy="6309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35" y="872141"/>
            <a:ext cx="4214858" cy="238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96126" y="4437112"/>
            <a:ext cx="3733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  <a:cs typeface="Arial" pitchFamily="34" charset="0"/>
              </a:rPr>
              <a:t>Express </a:t>
            </a:r>
            <a:r>
              <a:rPr lang="en-GB" dirty="0">
                <a:latin typeface="+mj-lt"/>
                <a:cs typeface="Arial" pitchFamily="34" charset="0"/>
              </a:rPr>
              <a:t>8</a:t>
            </a:r>
            <a:r>
              <a:rPr lang="en-GB" baseline="30000" dirty="0">
                <a:latin typeface="+mj-lt"/>
                <a:cs typeface="Arial" pitchFamily="34" charset="0"/>
              </a:rPr>
              <a:t>2</a:t>
            </a:r>
            <a:r>
              <a:rPr lang="en-GB" i="1" baseline="30000" dirty="0">
                <a:latin typeface="+mj-lt"/>
                <a:cs typeface="Arial" pitchFamily="34" charset="0"/>
              </a:rPr>
              <a:t>x </a:t>
            </a:r>
            <a:r>
              <a:rPr lang="en-GB" baseline="30000" dirty="0">
                <a:latin typeface="+mj-lt"/>
                <a:cs typeface="Arial" pitchFamily="34" charset="0"/>
              </a:rPr>
              <a:t>+ 3</a:t>
            </a:r>
            <a:r>
              <a:rPr lang="en-GB" dirty="0">
                <a:latin typeface="+mj-lt"/>
                <a:cs typeface="Arial" pitchFamily="34" charset="0"/>
              </a:rPr>
              <a:t> in the form 2</a:t>
            </a:r>
            <a:r>
              <a:rPr lang="en-GB" i="1" baseline="30000" dirty="0">
                <a:latin typeface="+mj-lt"/>
                <a:cs typeface="Arial" pitchFamily="34" charset="0"/>
              </a:rPr>
              <a:t>y</a:t>
            </a:r>
            <a:r>
              <a:rPr lang="en-GB" dirty="0" smtClean="0">
                <a:latin typeface="+mj-lt"/>
                <a:cs typeface="Arial" pitchFamily="34" charset="0"/>
              </a:rPr>
              <a:t>,</a:t>
            </a:r>
          </a:p>
          <a:p>
            <a:r>
              <a:rPr lang="en-GB" dirty="0" smtClean="0">
                <a:latin typeface="+mj-lt"/>
                <a:cs typeface="Arial" pitchFamily="34" charset="0"/>
              </a:rPr>
              <a:t> </a:t>
            </a:r>
            <a:r>
              <a:rPr lang="en-GB" dirty="0">
                <a:latin typeface="+mj-lt"/>
                <a:cs typeface="Arial" pitchFamily="34" charset="0"/>
              </a:rPr>
              <a:t>stating </a:t>
            </a:r>
            <a:r>
              <a:rPr lang="en-GB" i="1" dirty="0">
                <a:latin typeface="+mj-lt"/>
                <a:cs typeface="Arial" pitchFamily="34" charset="0"/>
              </a:rPr>
              <a:t>y </a:t>
            </a:r>
            <a:r>
              <a:rPr lang="en-GB" dirty="0">
                <a:latin typeface="+mj-lt"/>
                <a:cs typeface="Arial" pitchFamily="34" charset="0"/>
              </a:rPr>
              <a:t>in terms of </a:t>
            </a:r>
            <a:r>
              <a:rPr lang="en-GB" i="1" dirty="0">
                <a:latin typeface="+mj-lt"/>
                <a:cs typeface="Arial" pitchFamily="34" charset="0"/>
              </a:rPr>
              <a:t>x</a:t>
            </a:r>
            <a:r>
              <a:rPr lang="en-GB" dirty="0">
                <a:latin typeface="+mj-lt"/>
                <a:cs typeface="Arial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34999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kern="0" dirty="0">
                <a:solidFill>
                  <a:schemeClr val="accent6"/>
                </a:solidFill>
                <a:latin typeface="+mn-lt"/>
                <a:ea typeface="+mj-ea"/>
                <a:cs typeface="Arial" pitchFamily="34" charset="0"/>
              </a:rPr>
              <a:t>EDEXCEL Core 1, Jan13</a:t>
            </a:r>
            <a:r>
              <a:rPr lang="en-GB" kern="0" dirty="0" smtClean="0">
                <a:solidFill>
                  <a:schemeClr val="accent6"/>
                </a:solidFill>
                <a:latin typeface="+mn-lt"/>
                <a:ea typeface="+mj-ea"/>
                <a:cs typeface="Arial" pitchFamily="34" charset="0"/>
              </a:rPr>
              <a:t>,</a:t>
            </a:r>
          </a:p>
          <a:p>
            <a:pPr algn="ctr"/>
            <a:r>
              <a:rPr lang="en-GB" kern="0" dirty="0" smtClean="0">
                <a:solidFill>
                  <a:schemeClr val="accent6"/>
                </a:solidFill>
                <a:latin typeface="+mn-lt"/>
                <a:ea typeface="+mj-ea"/>
                <a:cs typeface="Arial" pitchFamily="34" charset="0"/>
              </a:rPr>
              <a:t> </a:t>
            </a:r>
            <a:r>
              <a:rPr lang="en-GB" kern="0" dirty="0" err="1">
                <a:solidFill>
                  <a:schemeClr val="accent6"/>
                </a:solidFill>
                <a:latin typeface="+mn-lt"/>
                <a:ea typeface="+mj-ea"/>
                <a:cs typeface="Arial" pitchFamily="34" charset="0"/>
              </a:rPr>
              <a:t>Qn</a:t>
            </a:r>
            <a:r>
              <a:rPr lang="en-GB" kern="0" dirty="0">
                <a:solidFill>
                  <a:schemeClr val="accent6"/>
                </a:solidFill>
                <a:latin typeface="+mn-lt"/>
                <a:ea typeface="+mj-ea"/>
                <a:cs typeface="Arial" pitchFamily="34" charset="0"/>
              </a:rPr>
              <a:t> 2, 2 marks</a:t>
            </a:r>
            <a:endParaRPr lang="en-GB" sz="1800" dirty="0">
              <a:solidFill>
                <a:schemeClr val="accent6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59" y="4386352"/>
            <a:ext cx="4654123" cy="166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4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type="title"/>
          </p:nvPr>
        </p:nvSpPr>
        <p:spPr>
          <a:xfrm>
            <a:off x="318273" y="902441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AQA Core1 May11  Qn1, 2 marks </a:t>
            </a:r>
            <a:endParaRPr lang="en-GB" sz="3200" b="1" dirty="0">
              <a:solidFill>
                <a:schemeClr val="accent6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" y="1819275"/>
            <a:ext cx="9111664" cy="21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7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/>
          <a:p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EDEXCEL </a:t>
            </a:r>
            <a: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Core 1, </a:t>
            </a:r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Jan13, </a:t>
            </a:r>
            <a:r>
              <a:rPr lang="en-GB" sz="3200" b="1" dirty="0" err="1">
                <a:solidFill>
                  <a:schemeClr val="accent6"/>
                </a:solidFill>
                <a:latin typeface="+mn-lt"/>
                <a:cs typeface="Arial" pitchFamily="34" charset="0"/>
              </a:rPr>
              <a:t>Qn</a:t>
            </a:r>
            <a: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 3</a:t>
            </a:r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, </a:t>
            </a:r>
            <a: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6</a:t>
            </a:r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 marks</a:t>
            </a:r>
            <a:endParaRPr lang="en-GB" sz="40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10885488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3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/>
          <a:p>
            <a:r>
              <a:rPr lang="en-GB" sz="36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MEI Core 1, Jun 10, </a:t>
            </a:r>
            <a:r>
              <a:rPr lang="en-GB" sz="3600" b="1" dirty="0" err="1">
                <a:solidFill>
                  <a:schemeClr val="accent6"/>
                </a:solidFill>
                <a:latin typeface="+mn-lt"/>
                <a:cs typeface="Arial" pitchFamily="34" charset="0"/>
              </a:rPr>
              <a:t>Qn</a:t>
            </a:r>
            <a:r>
              <a:rPr lang="en-GB" sz="36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 9, 2 marks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454886"/>
            <a:ext cx="7428880" cy="6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29" y="2030662"/>
            <a:ext cx="3925888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4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133"/>
            <a:ext cx="8759562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55776" y="961969"/>
            <a:ext cx="6336704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This menu is  the quickest way to communicate: </a:t>
            </a:r>
          </a:p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        Emotions – give immediate feedback </a:t>
            </a:r>
          </a:p>
          <a:p>
            <a:pPr algn="ctr">
              <a:spcBef>
                <a:spcPct val="50000"/>
              </a:spcBef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    Time out – it’s polite to tell everyone else if you are leaving the room for a bit</a:t>
            </a:r>
          </a:p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         Raise your hand to attract attention.                     </a:t>
            </a:r>
          </a:p>
          <a:p>
            <a:pPr algn="r"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Respond to a question or take part in a poll.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31" y="1340768"/>
            <a:ext cx="513002" cy="5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673540" y="1865706"/>
            <a:ext cx="550693" cy="59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82" y="2614845"/>
            <a:ext cx="657018" cy="5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4" y="3205760"/>
            <a:ext cx="572029" cy="5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1333629" y="1447439"/>
            <a:ext cx="1391533" cy="1286413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14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MEI Core </a:t>
            </a:r>
            <a:r>
              <a:rPr lang="en-GB" sz="3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1, </a:t>
            </a:r>
            <a:r>
              <a:rPr lang="en-GB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GB" sz="3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08, </a:t>
            </a:r>
            <a:r>
              <a:rPr lang="en-GB" sz="32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Qn</a:t>
            </a:r>
            <a:r>
              <a:rPr lang="en-GB" sz="3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4, 3 </a:t>
            </a:r>
            <a:r>
              <a:rPr lang="en-GB" sz="3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marks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" y="1509313"/>
            <a:ext cx="8946232" cy="216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25538"/>
            <a:ext cx="8229600" cy="863302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MEI Core 1, May 09, </a:t>
            </a:r>
            <a:r>
              <a:rPr lang="en-GB" sz="3200" b="1" dirty="0" err="1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Qn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</a:rPr>
              <a:t> 6, 3 marks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88317023"/>
              </p:ext>
            </p:extLst>
          </p:nvPr>
        </p:nvGraphicFramePr>
        <p:xfrm>
          <a:off x="395536" y="1988840"/>
          <a:ext cx="8615920" cy="84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Bitmap Image" r:id="rId3" imgW="4161905" imgH="409632" progId="Paint.Picture">
                  <p:embed/>
                </p:oleObj>
              </mc:Choice>
              <mc:Fallback>
                <p:oleObj name="Bitmap Image" r:id="rId3" imgW="4161905" imgH="409632" progId="Paint.Picture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8615920" cy="8459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4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229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MEI Core </a:t>
            </a:r>
            <a:r>
              <a:rPr lang="en-GB" sz="3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1, Jan 08, </a:t>
            </a:r>
            <a:r>
              <a:rPr lang="en-GB" sz="3200" b="1" dirty="0" err="1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Qn</a:t>
            </a:r>
            <a:r>
              <a:rPr lang="en-GB" sz="3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9, 5 marks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0" y="1700808"/>
            <a:ext cx="877389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" y="814665"/>
            <a:ext cx="8617282" cy="629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 rot="5596104">
            <a:off x="5131391" y="4146750"/>
            <a:ext cx="811620" cy="480256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399" y="830689"/>
            <a:ext cx="8726061" cy="16158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This is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the chat box where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you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can type a message,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then either click on “Send” or just press ‘return’ on your keyboard. 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 very extensive emotions menu is found by  clicking on the smiley face at the end of this box.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081419" y="2583195"/>
            <a:ext cx="2824154" cy="21236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You can write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on the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whiteboard by: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u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sing a pen or mouse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typing in text box 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723081" y="3824479"/>
            <a:ext cx="590750" cy="4650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152400" y="5237584"/>
            <a:ext cx="2232248" cy="936104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267744" y="2204864"/>
            <a:ext cx="1512168" cy="32092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462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9"/>
            <a:ext cx="7772400" cy="864096"/>
          </a:xfrm>
        </p:spPr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  <a:latin typeface="+mn-lt"/>
              </a:rPr>
              <a:t>Session Content</a:t>
            </a:r>
            <a:br>
              <a:rPr lang="en-GB" b="1" dirty="0" smtClean="0">
                <a:solidFill>
                  <a:schemeClr val="accent6"/>
                </a:solidFill>
                <a:latin typeface="+mn-lt"/>
              </a:rPr>
            </a:br>
            <a:r>
              <a:rPr lang="en-GB" b="1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6"/>
                </a:solidFill>
                <a:latin typeface="+mn-lt"/>
              </a:rPr>
            </a:br>
            <a:r>
              <a:rPr lang="en-GB" b="1" dirty="0" smtClean="0">
                <a:solidFill>
                  <a:schemeClr val="accent6"/>
                </a:solidFill>
                <a:latin typeface="+mn-lt"/>
              </a:rPr>
              <a:t> 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844824"/>
            <a:ext cx="7620000" cy="4468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33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33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33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3589" y="1412776"/>
            <a:ext cx="7620000" cy="44683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rgbClr val="002350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rgbClr val="002350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rgbClr val="002350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kern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kern="0" dirty="0" smtClean="0">
              <a:latin typeface="Arial" pitchFamily="34" charset="0"/>
              <a:cs typeface="Arial" pitchFamily="34" charset="0"/>
            </a:endParaRPr>
          </a:p>
          <a:p>
            <a:pPr marL="1260475" indent="-534988" algn="l" eaLnBrk="1" hangingPunct="1"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endParaRPr lang="en-GB" sz="2400" kern="0" dirty="0" smtClean="0">
              <a:latin typeface="Arial" pitchFamily="34" charset="0"/>
              <a:cs typeface="Arial" pitchFamily="34" charset="0"/>
            </a:endParaRPr>
          </a:p>
          <a:p>
            <a:pPr marL="1260475" indent="-534988" algn="l" eaLnBrk="1" hangingPunct="1"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3000" kern="0" dirty="0" smtClean="0">
                <a:latin typeface="Arial" pitchFamily="34" charset="0"/>
                <a:cs typeface="Arial" pitchFamily="34" charset="0"/>
              </a:rPr>
              <a:t>Indices </a:t>
            </a:r>
          </a:p>
          <a:p>
            <a:pPr marL="1260475" indent="-534988" algn="l" eaLnBrk="1" hangingPunct="1"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3000" kern="0" dirty="0" smtClean="0">
                <a:latin typeface="Arial" pitchFamily="34" charset="0"/>
                <a:cs typeface="Arial" pitchFamily="34" charset="0"/>
              </a:rPr>
              <a:t>Surds </a:t>
            </a:r>
          </a:p>
          <a:p>
            <a:pPr marL="1260475" indent="-534988" algn="l" eaLnBrk="1" hangingPunct="1"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3000" kern="0" dirty="0" smtClean="0">
                <a:latin typeface="Arial" pitchFamily="34" charset="0"/>
                <a:cs typeface="Arial" pitchFamily="34" charset="0"/>
              </a:rPr>
              <a:t>Language of Mathematics</a:t>
            </a:r>
          </a:p>
          <a:p>
            <a:pPr marL="1260475" indent="-534988" algn="l" eaLnBrk="1" hangingPunct="1">
              <a:buClr>
                <a:schemeClr val="accent4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3000" kern="0" dirty="0" smtClean="0">
                <a:latin typeface="Arial" pitchFamily="34" charset="0"/>
                <a:cs typeface="Arial" pitchFamily="34" charset="0"/>
              </a:rPr>
              <a:t>Proof</a:t>
            </a:r>
          </a:p>
          <a:p>
            <a:pPr marL="114300" eaLnBrk="1" hangingPunct="1">
              <a:buClr>
                <a:schemeClr val="accent4">
                  <a:lumMod val="75000"/>
                </a:schemeClr>
              </a:buClr>
            </a:pPr>
            <a:endParaRPr lang="en-GB" sz="2400" kern="0" dirty="0" smtClean="0">
              <a:latin typeface="Arial" pitchFamily="34" charset="0"/>
              <a:cs typeface="Arial" pitchFamily="34" charset="0"/>
            </a:endParaRPr>
          </a:p>
          <a:p>
            <a:pPr marL="114300" eaLnBrk="1" hangingPunct="1">
              <a:buClr>
                <a:schemeClr val="accent4">
                  <a:lumMod val="75000"/>
                </a:schemeClr>
              </a:buClr>
            </a:pPr>
            <a:endParaRPr lang="en-GB" sz="1800" kern="0" dirty="0" smtClean="0">
              <a:latin typeface="Arial" pitchFamily="34" charset="0"/>
              <a:cs typeface="Arial" pitchFamily="34" charset="0"/>
            </a:endParaRPr>
          </a:p>
          <a:p>
            <a:pPr marL="114300" eaLnBrk="1" hangingPunct="1">
              <a:buClr>
                <a:schemeClr val="accent4">
                  <a:lumMod val="75000"/>
                </a:schemeClr>
              </a:buClr>
            </a:pPr>
            <a:endParaRPr lang="en-GB" sz="1800" kern="0" dirty="0" smtClean="0">
              <a:latin typeface="Arial" pitchFamily="34" charset="0"/>
              <a:cs typeface="Arial" pitchFamily="34" charset="0"/>
            </a:endParaRPr>
          </a:p>
          <a:p>
            <a:pPr marL="114300" eaLnBrk="1" hangingPunct="1">
              <a:buClr>
                <a:schemeClr val="accent4">
                  <a:lumMod val="75000"/>
                </a:schemeClr>
              </a:buClr>
            </a:pPr>
            <a:endParaRPr lang="en-GB" sz="1800" kern="0" dirty="0" smtClean="0">
              <a:latin typeface="Arial" pitchFamily="34" charset="0"/>
              <a:cs typeface="Arial" pitchFamily="34" charset="0"/>
            </a:endParaRPr>
          </a:p>
          <a:p>
            <a:pPr marL="114300" eaLnBrk="1" hangingPunct="1">
              <a:buClr>
                <a:schemeClr val="accent4">
                  <a:lumMod val="75000"/>
                </a:schemeClr>
              </a:buClr>
            </a:pPr>
            <a:endParaRPr lang="en-GB" sz="1800" kern="0" dirty="0" smtClean="0">
              <a:latin typeface="Arial" pitchFamily="34" charset="0"/>
              <a:cs typeface="Arial" pitchFamily="34" charset="0"/>
            </a:endParaRPr>
          </a:p>
          <a:p>
            <a:pPr marL="114300" eaLnBrk="1" hangingPunct="1">
              <a:buClr>
                <a:schemeClr val="accent4">
                  <a:lumMod val="75000"/>
                </a:schemeClr>
              </a:buClr>
            </a:pPr>
            <a:r>
              <a:rPr lang="en-GB" sz="1800" kern="0" dirty="0" smtClean="0">
                <a:latin typeface="Arial" pitchFamily="34" charset="0"/>
                <a:cs typeface="Arial" pitchFamily="34" charset="0"/>
              </a:rPr>
              <a:t>NB: This is content based on chapters 5 &amp; 6in the AS Core textbook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459" y="980728"/>
            <a:ext cx="8229600" cy="72008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Types of Numbers</a:t>
            </a:r>
            <a:endParaRPr lang="en-GB" sz="4000" b="1" dirty="0" smtClean="0">
              <a:solidFill>
                <a:schemeClr val="accent6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2659" y="1804262"/>
                <a:ext cx="78098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/>
                          <a:ea typeface="Cambria Math"/>
                        </a:rPr>
                        <m:t>ℕ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59" y="1804262"/>
                <a:ext cx="780983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28312" y="2635259"/>
                <a:ext cx="84510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en-GB" sz="48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12" y="2635259"/>
                <a:ext cx="845103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8312" y="3429000"/>
                <a:ext cx="8082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/>
                          <a:ea typeface="Cambria Math"/>
                        </a:rPr>
                        <m:t>ℚ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12" y="3429000"/>
                <a:ext cx="80823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3635" y="4297253"/>
                <a:ext cx="79701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35" y="4297253"/>
                <a:ext cx="797013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7203" y="5128250"/>
                <a:ext cx="7104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/>
                          <a:ea typeface="Cambria Math"/>
                        </a:rPr>
                        <m:t>ℂ</m:t>
                      </m:r>
                    </m:oMath>
                  </m:oMathPara>
                </a14:m>
                <a:endParaRPr lang="en-GB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03" y="5128250"/>
                <a:ext cx="71045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9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469306" y="836712"/>
            <a:ext cx="8651304" cy="6480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Approximating </a:t>
            </a:r>
            <a: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√2</a:t>
            </a:r>
            <a:endParaRPr lang="en-GB" sz="3200" b="1" dirty="0" smtClean="0">
              <a:solidFill>
                <a:schemeClr val="accent6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graphicFrame>
        <p:nvGraphicFramePr>
          <p:cNvPr id="2" name="Content Placeholder 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92715614"/>
              </p:ext>
            </p:extLst>
          </p:nvPr>
        </p:nvGraphicFramePr>
        <p:xfrm>
          <a:off x="503548" y="1628800"/>
          <a:ext cx="8136904" cy="71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4483100" imgH="393700" progId="Equation.DSMT4">
                  <p:embed/>
                </p:oleObj>
              </mc:Choice>
              <mc:Fallback>
                <p:oleObj name="Equation" r:id="rId3" imgW="44831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48" y="1628800"/>
                        <a:ext cx="8136904" cy="714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8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2D2D8A"/>
                </a:solidFill>
                <a:latin typeface="Rockwell"/>
                <a:cs typeface="Arial" pitchFamily="34" charset="0"/>
              </a:rPr>
              <a:t>Proof that√2 is irrational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3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469306" y="836712"/>
            <a:ext cx="8651304" cy="6480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Simplifying 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surds - why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bother?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" y="1561303"/>
            <a:ext cx="3745017" cy="69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95300" y="1700808"/>
            <a:ext cx="81534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23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350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350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350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350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GB" kern="0" dirty="0" smtClean="0"/>
          </a:p>
          <a:p>
            <a:pPr eaLnBrk="1" hangingPunct="1">
              <a:buFontTx/>
              <a:buNone/>
            </a:pPr>
            <a:endParaRPr lang="en-GB" kern="0" dirty="0" smtClean="0"/>
          </a:p>
          <a:p>
            <a:pPr eaLnBrk="1" hangingPunct="1"/>
            <a:r>
              <a:rPr lang="en-GB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would you work out, by hand,        ?</a:t>
            </a:r>
          </a:p>
          <a:p>
            <a:pPr eaLnBrk="1" hangingPunct="1"/>
            <a:endParaRPr lang="en-GB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GB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would you simplify                  </a:t>
            </a:r>
            <a:r>
              <a:rPr lang="en-GB" kern="0" dirty="0" smtClean="0"/>
              <a:t>?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7639090"/>
              </p:ext>
            </p:extLst>
          </p:nvPr>
        </p:nvGraphicFramePr>
        <p:xfrm>
          <a:off x="6444208" y="2564904"/>
          <a:ext cx="70008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4" imgW="266584" imgH="418918" progId="Equation.DSMT4">
                  <p:embed/>
                </p:oleObj>
              </mc:Choice>
              <mc:Fallback>
                <p:oleObj name="Equation" r:id="rId4" imgW="266584" imgH="418918" progId="Equation.DSMT4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2564904"/>
                        <a:ext cx="70008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170784"/>
              </p:ext>
            </p:extLst>
          </p:nvPr>
        </p:nvGraphicFramePr>
        <p:xfrm>
          <a:off x="4788024" y="3489126"/>
          <a:ext cx="14668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6" imgW="647700" imgH="419100" progId="Equation.DSMT4">
                  <p:embed/>
                </p:oleObj>
              </mc:Choice>
              <mc:Fallback>
                <p:oleObj name="Equation" r:id="rId6" imgW="6477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489126"/>
                        <a:ext cx="14668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6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722</Words>
  <Application>Microsoft Office PowerPoint</Application>
  <PresentationFormat>On-screen Show (4:3)</PresentationFormat>
  <Paragraphs>134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Blank Presentation</vt:lpstr>
      <vt:lpstr>Equation</vt:lpstr>
      <vt:lpstr>PBrush</vt:lpstr>
      <vt:lpstr>Bitmap Image</vt:lpstr>
      <vt:lpstr>PowerPoint Presentation</vt:lpstr>
      <vt:lpstr>AS Core Maths-TAM Online  Session 4 : Indices, Surds &amp; the language of maths</vt:lpstr>
      <vt:lpstr>PowerPoint Presentation</vt:lpstr>
      <vt:lpstr>PowerPoint Presentation</vt:lpstr>
      <vt:lpstr>Session Content   </vt:lpstr>
      <vt:lpstr>Types of Numbers</vt:lpstr>
      <vt:lpstr>Approximating √2</vt:lpstr>
      <vt:lpstr>Proof that√2 is irrational</vt:lpstr>
      <vt:lpstr>Simplifying surds - why bother?</vt:lpstr>
      <vt:lpstr>Operations on surds</vt:lpstr>
      <vt:lpstr>PowerPoint Presentation</vt:lpstr>
      <vt:lpstr>MEI Core 1, June 07, Qn 8, 5 marks </vt:lpstr>
      <vt:lpstr>What is the exact value of  </vt:lpstr>
      <vt:lpstr>Rules for positive integer indices</vt:lpstr>
      <vt:lpstr>What if…? Negative and fractional indices</vt:lpstr>
      <vt:lpstr>PowerPoint Presentation</vt:lpstr>
      <vt:lpstr>PowerPoint Presentation</vt:lpstr>
      <vt:lpstr>PowerPoint Presentation</vt:lpstr>
      <vt:lpstr>Proving statements about positive integers </vt:lpstr>
      <vt:lpstr>MEI Core 1, Jan 06, Qn 1, 2 marks </vt:lpstr>
      <vt:lpstr> </vt:lpstr>
      <vt:lpstr>PowerPoint Presentation</vt:lpstr>
      <vt:lpstr> </vt:lpstr>
      <vt:lpstr>MEI Core 1, June 06, Qn 4, 2 marks </vt:lpstr>
      <vt:lpstr>Session content check  </vt:lpstr>
      <vt:lpstr>PowerPoint Presentation</vt:lpstr>
      <vt:lpstr>AQA Core1 May11  Qn1, 2 marks </vt:lpstr>
      <vt:lpstr>EDEXCEL Core 1, Jan13, Qn 3, 6 marks</vt:lpstr>
      <vt:lpstr>MEI Core 1, Jun 10, Qn 9, 2 marks</vt:lpstr>
      <vt:lpstr>MEI Core 1, May 08, Qn 4, 3 marks</vt:lpstr>
      <vt:lpstr>MEI Core 1, May 09, Qn 6, 3 marks</vt:lpstr>
      <vt:lpstr>MEI Core 1, Jan 08, Qn 9, 5 marks</vt:lpstr>
    </vt:vector>
  </TitlesOfParts>
  <Company>Rumba Graphic Design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 PowerPoint Template</dc:title>
  <dc:creator>Simon Rees</dc:creator>
  <cp:lastModifiedBy>Clare Parsons</cp:lastModifiedBy>
  <cp:revision>96</cp:revision>
  <cp:lastPrinted>2013-07-26T07:24:31Z</cp:lastPrinted>
  <dcterms:created xsi:type="dcterms:W3CDTF">2012-04-23T14:18:00Z</dcterms:created>
  <dcterms:modified xsi:type="dcterms:W3CDTF">2013-07-28T23:22:53Z</dcterms:modified>
</cp:coreProperties>
</file>