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22" r:id="rId2"/>
    <p:sldId id="270" r:id="rId3"/>
    <p:sldId id="291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20" r:id="rId12"/>
    <p:sldId id="302" r:id="rId13"/>
    <p:sldId id="303" r:id="rId14"/>
    <p:sldId id="305" r:id="rId15"/>
    <p:sldId id="306" r:id="rId16"/>
    <p:sldId id="307" r:id="rId17"/>
    <p:sldId id="308" r:id="rId18"/>
    <p:sldId id="324" r:id="rId19"/>
    <p:sldId id="310" r:id="rId20"/>
    <p:sldId id="293" r:id="rId21"/>
    <p:sldId id="321" r:id="rId22"/>
    <p:sldId id="323" r:id="rId23"/>
    <p:sldId id="327" r:id="rId24"/>
    <p:sldId id="312" r:id="rId25"/>
    <p:sldId id="328" r:id="rId26"/>
    <p:sldId id="314" r:id="rId27"/>
    <p:sldId id="325" r:id="rId28"/>
    <p:sldId id="326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2A54"/>
    <a:srgbClr val="003366"/>
    <a:srgbClr val="0023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82" autoAdjust="0"/>
    <p:restoredTop sz="97765" autoAdjust="0"/>
  </p:normalViewPr>
  <p:slideViewPr>
    <p:cSldViewPr>
      <p:cViewPr>
        <p:scale>
          <a:sx n="60" d="100"/>
          <a:sy n="60" d="100"/>
        </p:scale>
        <p:origin x="-702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png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png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8EA0F-F139-4474-B4A7-0968305E97A4}" type="datetimeFigureOut">
              <a:rPr lang="en-GB" smtClean="0"/>
              <a:pPr/>
              <a:t>14/09/2013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61677-4EB6-4FBB-99D5-37CE167C9A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53801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A306B-4F1F-4224-987B-D738A1DCE4FE}" type="datetimeFigureOut">
              <a:rPr lang="en-GB" smtClean="0"/>
              <a:pPr/>
              <a:t>14/09/2013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182F9-A4F6-4F90-9EAF-2AC6BA4A5B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97687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24829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42418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2011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53030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182F9-A4F6-4F90-9EAF-2AC6BA4A5B73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22672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MEI-Title (2).jpg                                              024F4F16Shared documents               7C2682CB: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7587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4871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9F124-68F0-4BC3-8D98-3DB64C2CE4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56057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1520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93138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1099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5180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4568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2604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79049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15330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MEI-Header (2).jpg                                             024F4F16Shared documents               7C2682CB: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1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235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00235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00235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235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3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15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95176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8032" y="764704"/>
            <a:ext cx="8964488" cy="64807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Differentiation from first principles (1)</a:t>
            </a:r>
          </a:p>
        </p:txBody>
      </p:sp>
      <p:graphicFrame>
        <p:nvGraphicFramePr>
          <p:cNvPr id="10243" name="Object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79430037"/>
              </p:ext>
            </p:extLst>
          </p:nvPr>
        </p:nvGraphicFramePr>
        <p:xfrm>
          <a:off x="78908" y="1435224"/>
          <a:ext cx="4277068" cy="5162128"/>
        </p:xfrm>
        <a:graphic>
          <a:graphicData uri="http://schemas.openxmlformats.org/presentationml/2006/ole">
            <p:oleObj spid="_x0000_s20505" name="PBrush" r:id="rId3" imgW="3677163" imgH="4439270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2498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764704"/>
            <a:ext cx="9144000" cy="720080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Differentiation from first principles (2)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251520" y="1628800"/>
                <a:ext cx="144016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628800"/>
                <a:ext cx="1440160" cy="461665"/>
              </a:xfrm>
              <a:prstGeom prst="rect">
                <a:avLst/>
              </a:prstGeom>
              <a:blipFill rotWithShape="1">
                <a:blip r:embed="rId2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29870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764704"/>
            <a:ext cx="7848872" cy="720080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The general rule 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26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51520" y="2132856"/>
                <a:ext cx="5410200" cy="1512168"/>
              </a:xfrm>
            </p:spPr>
            <p:txBody>
              <a:bodyPr/>
              <a:lstStyle/>
              <a:p>
                <a:pPr eaLnBrk="1" hangingPunct="1">
                  <a:buFontTx/>
                  <a:buNone/>
                </a:pPr>
                <a:r>
                  <a:rPr lang="en-GB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Using the binomial expansion:</a:t>
                </a:r>
              </a:p>
              <a:p>
                <a:pPr eaLnBrk="1" hangingPunct="1">
                  <a:buFontTx/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en-GB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+</m:t>
                            </m:r>
                            <m:r>
                              <a:rPr lang="en-GB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Arial" pitchFamily="34" charset="0"/>
                              </a:rPr>
                              <m:t>h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solidFill>
                              <a:schemeClr val="tx1"/>
                            </a:solidFill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</a:p>
            </p:txBody>
          </p:sp>
        </mc:Choice>
        <mc:Fallback>
          <p:sp>
            <p:nvSpPr>
              <p:cNvPr id="1126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1520" y="2132856"/>
                <a:ext cx="5410200" cy="1512168"/>
              </a:xfrm>
              <a:blipFill rotWithShape="1">
                <a:blip r:embed="rId2"/>
                <a:stretch>
                  <a:fillRect l="-1689" t="-28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1979712" y="1412776"/>
                <a:ext cx="4896544" cy="624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0" dirty="0" smtClean="0">
                    <a:latin typeface="Arial" pitchFamily="34" charset="0"/>
                    <a:cs typeface="Arial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  <a:cs typeface="Arial" pitchFamily="34" charset="0"/>
                      </a:rPr>
                      <m:t>𝑦</m:t>
                    </m:r>
                    <m:r>
                      <a:rPr lang="en-GB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e>
                      <m:sup>
                        <m: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b="0" dirty="0" smtClean="0">
                    <a:latin typeface="Arial" pitchFamily="34" charset="0"/>
                    <a:cs typeface="Arial" pitchFamily="34" charset="0"/>
                  </a:rPr>
                  <a:t> then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  <m:t>𝑑𝑦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  <m:t>𝑑𝑥</m:t>
                        </m:r>
                      </m:den>
                    </m:f>
                    <m:r>
                      <a:rPr lang="en-GB" b="0" i="1" dirty="0" smtClean="0"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  <m:t>𝑛𝑥</m:t>
                        </m:r>
                      </m:e>
                      <m:sup>
                        <m: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  <m:r>
                          <a:rPr lang="en-GB" b="0" i="1" dirty="0" smtClean="0">
                            <a:latin typeface="Cambria Math"/>
                            <a:cs typeface="Arial" pitchFamily="34" charset="0"/>
                          </a:rPr>
                          <m:t>−1</m:t>
                        </m:r>
                      </m:sup>
                    </m:sSup>
                  </m:oMath>
                </a14:m>
                <a:endParaRPr lang="en-GB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1412776"/>
                <a:ext cx="4896544" cy="624273"/>
              </a:xfrm>
              <a:prstGeom prst="rect">
                <a:avLst/>
              </a:prstGeom>
              <a:blipFill rotWithShape="1">
                <a:blip r:embed="rId3"/>
                <a:stretch>
                  <a:fillRect l="-1993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15404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80940479"/>
              </p:ext>
            </p:extLst>
          </p:nvPr>
        </p:nvGraphicFramePr>
        <p:xfrm>
          <a:off x="250825" y="981075"/>
          <a:ext cx="5562600" cy="5538788"/>
        </p:xfrm>
        <a:graphic>
          <a:graphicData uri="http://schemas.openxmlformats.org/presentationml/2006/ole">
            <p:oleObj spid="_x0000_s22550" name="Bitmap Image" r:id="rId3" imgW="4552381" imgH="4533333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9593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" y="733872"/>
            <a:ext cx="7859216" cy="678904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Tangents and </a:t>
            </a:r>
            <a:r>
              <a:rPr lang="en-GB" sz="3600" b="1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normals</a:t>
            </a:r>
            <a:endParaRPr lang="en-GB" sz="36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434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71601"/>
            <a:ext cx="3964360" cy="457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9270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9144000" cy="554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3136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836712"/>
            <a:ext cx="7931224" cy="64807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Stationary points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638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68922"/>
            <a:ext cx="5095875" cy="330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6389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07554119"/>
              </p:ext>
            </p:extLst>
          </p:nvPr>
        </p:nvGraphicFramePr>
        <p:xfrm>
          <a:off x="467544" y="1657300"/>
          <a:ext cx="4876800" cy="763588"/>
        </p:xfrm>
        <a:graphic>
          <a:graphicData uri="http://schemas.openxmlformats.org/presentationml/2006/ole">
            <p:oleObj spid="_x0000_s24601" name="Equation" r:id="rId4" imgW="2514600" imgH="39370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320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32" y="778694"/>
            <a:ext cx="8229600" cy="778098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Second derivatives</a:t>
            </a:r>
          </a:p>
        </p:txBody>
      </p:sp>
      <p:graphicFrame>
        <p:nvGraphicFramePr>
          <p:cNvPr id="17411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800" y="1600200"/>
          <a:ext cx="2938463" cy="3581400"/>
        </p:xfrm>
        <a:graphic>
          <a:graphicData uri="http://schemas.openxmlformats.org/presentationml/2006/ole">
            <p:oleObj spid="_x0000_s25624" name="Equation" r:id="rId3" imgW="1397000" imgH="170180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16394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778694"/>
            <a:ext cx="8229600" cy="778098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Stationary points &amp; turning points</a:t>
            </a:r>
          </a:p>
        </p:txBody>
      </p:sp>
    </p:spTree>
    <p:extLst>
      <p:ext uri="{BB962C8B-B14F-4D97-AF65-F5344CB8AC3E}">
        <p14:creationId xmlns:p14="http://schemas.microsoft.com/office/powerpoint/2010/main" xmlns="" val="296337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825624"/>
            <a:ext cx="7772400" cy="659160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An application of differentiation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1484784"/>
            <a:ext cx="8856984" cy="1219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Cut square corners from a 6 by 12 sheet and fold to make a box. What size square corners should you remove in order to create the box with maximum volume?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39335207"/>
              </p:ext>
            </p:extLst>
          </p:nvPr>
        </p:nvGraphicFramePr>
        <p:xfrm>
          <a:off x="1461095" y="3048000"/>
          <a:ext cx="5991225" cy="3143250"/>
        </p:xfrm>
        <a:graphic>
          <a:graphicData uri="http://schemas.openxmlformats.org/presentationml/2006/ole">
            <p:oleObj spid="_x0000_s27672" name="PBrush" r:id="rId3" imgW="5990476" imgH="3142857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4497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5137" y="764704"/>
            <a:ext cx="7772400" cy="1224136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AS Core Maths - TAM Online </a:t>
            </a:r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Session </a:t>
            </a:r>
            <a:r>
              <a:rPr lang="en-GB" sz="36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: Differentiation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79512" y="2209800"/>
            <a:ext cx="8424936" cy="1219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Warm-up question: </a:t>
            </a:r>
          </a:p>
          <a:p>
            <a:pPr algn="l" eaLnBrk="1" hangingPunct="1">
              <a:lnSpc>
                <a:spcPct val="90000"/>
              </a:lnSpc>
            </a:pP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Cut square corners from a 6 by 12 sheet and fold to make a box. What size of square corners would create the box with maximum volume?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55141903"/>
              </p:ext>
            </p:extLst>
          </p:nvPr>
        </p:nvGraphicFramePr>
        <p:xfrm>
          <a:off x="3203848" y="3501008"/>
          <a:ext cx="5229200" cy="2866515"/>
        </p:xfrm>
        <a:graphic>
          <a:graphicData uri="http://schemas.openxmlformats.org/presentationml/2006/ole">
            <p:oleObj spid="_x0000_s1050" name="PBrush" r:id="rId3" imgW="5990476" imgH="3142857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74267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98113032"/>
              </p:ext>
            </p:extLst>
          </p:nvPr>
        </p:nvGraphicFramePr>
        <p:xfrm>
          <a:off x="1259632" y="980728"/>
          <a:ext cx="6324600" cy="5345113"/>
        </p:xfrm>
        <a:graphic>
          <a:graphicData uri="http://schemas.openxmlformats.org/presentationml/2006/ole">
            <p:oleObj spid="_x0000_s16426" name="PBrush" r:id="rId3" imgW="4552381" imgH="3847619" progId="PBrush">
              <p:embed/>
            </p:oleObj>
          </a:graphicData>
        </a:graphic>
      </p:graphicFrame>
      <p:graphicFrame>
        <p:nvGraphicFramePr>
          <p:cNvPr id="307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13844114"/>
              </p:ext>
            </p:extLst>
          </p:nvPr>
        </p:nvGraphicFramePr>
        <p:xfrm>
          <a:off x="3059832" y="764704"/>
          <a:ext cx="3619500" cy="635000"/>
        </p:xfrm>
        <a:graphic>
          <a:graphicData uri="http://schemas.openxmlformats.org/presentationml/2006/ole">
            <p:oleObj spid="_x0000_s16427" name="Equation" r:id="rId4" imgW="1447172" imgH="25389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0187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78968497"/>
              </p:ext>
            </p:extLst>
          </p:nvPr>
        </p:nvGraphicFramePr>
        <p:xfrm>
          <a:off x="395536" y="908720"/>
          <a:ext cx="2016224" cy="1703972"/>
        </p:xfrm>
        <a:graphic>
          <a:graphicData uri="http://schemas.openxmlformats.org/presentationml/2006/ole">
            <p:oleObj spid="_x0000_s32810" name="PBrush" r:id="rId3" imgW="4552381" imgH="3847619" progId="PBrush">
              <p:embed/>
            </p:oleObj>
          </a:graphicData>
        </a:graphic>
      </p:graphicFrame>
      <p:graphicFrame>
        <p:nvGraphicFramePr>
          <p:cNvPr id="307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86900782"/>
              </p:ext>
            </p:extLst>
          </p:nvPr>
        </p:nvGraphicFramePr>
        <p:xfrm>
          <a:off x="3059832" y="764704"/>
          <a:ext cx="3619500" cy="635000"/>
        </p:xfrm>
        <a:graphic>
          <a:graphicData uri="http://schemas.openxmlformats.org/presentationml/2006/ole">
            <p:oleObj spid="_x0000_s32811" name="Equation" r:id="rId4" imgW="1447172" imgH="253890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74258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980729"/>
            <a:ext cx="7772400" cy="648071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Session content check</a:t>
            </a: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> </a:t>
            </a:r>
            <a:endParaRPr lang="en-GB" b="1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632848" cy="4032448"/>
          </a:xfrm>
        </p:spPr>
        <p:txBody>
          <a:bodyPr/>
          <a:lstStyle/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Differentiation from first principles</a:t>
            </a:r>
          </a:p>
          <a:p>
            <a:pPr algn="l">
              <a:buClr>
                <a:schemeClr val="accent4">
                  <a:lumMod val="75000"/>
                </a:schemeClr>
              </a:buClr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Equations of tangents &amp; </a:t>
            </a:r>
            <a:r>
              <a:rPr lang="en-GB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normals</a:t>
            </a:r>
            <a:endParaRPr lang="en-GB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Stationary points</a:t>
            </a: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Optimisation problems</a:t>
            </a:r>
          </a:p>
          <a:p>
            <a:pPr algn="l">
              <a:buFont typeface="Arial" pitchFamily="34" charset="0"/>
              <a:buChar char="•"/>
            </a:pPr>
            <a:endParaRPr lang="en-GB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999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4174" y="1484784"/>
            <a:ext cx="9184459" cy="1128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8229600" cy="706090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OCR </a:t>
            </a:r>
            <a:r>
              <a:rPr lang="en-GB" sz="36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Core </a:t>
            </a:r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1 Jun 11 </a:t>
            </a:r>
            <a:r>
              <a:rPr lang="en-GB" sz="36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Q8 [7 </a:t>
            </a:r>
            <a:r>
              <a:rPr lang="en-GB" sz="36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marks]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xmlns="" val="5174452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836712"/>
            <a:ext cx="7776864" cy="648072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MEI Core 2 Jan 10 - Q8 [5 marks]</a:t>
            </a:r>
          </a:p>
        </p:txBody>
      </p:sp>
      <p:graphicFrame>
        <p:nvGraphicFramePr>
          <p:cNvPr id="21507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72121379"/>
              </p:ext>
            </p:extLst>
          </p:nvPr>
        </p:nvGraphicFramePr>
        <p:xfrm>
          <a:off x="11542" y="1556792"/>
          <a:ext cx="9132458" cy="706438"/>
        </p:xfrm>
        <a:graphic>
          <a:graphicData uri="http://schemas.openxmlformats.org/presentationml/2006/ole">
            <p:oleObj spid="_x0000_s28696" name="PBrush" r:id="rId3" imgW="5923810" imgH="457143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4832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79512" y="764704"/>
            <a:ext cx="8856984" cy="63408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9pPr>
          </a:lstStyle>
          <a:p>
            <a:pPr algn="l" eaLnBrk="1" hangingPunct="1"/>
            <a:r>
              <a:rPr lang="en-GB" sz="3600" b="1" kern="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AQA Core 1 Jan 12 - Q4 (part) [9 marks]</a:t>
            </a:r>
            <a:endParaRPr lang="en-GB" sz="3600" kern="0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06669"/>
            <a:ext cx="8716170" cy="735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68482" y="2132856"/>
            <a:ext cx="3696006" cy="2249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482" y="2240868"/>
            <a:ext cx="4737566" cy="2167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08209"/>
            <a:ext cx="7774506" cy="935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331987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908720"/>
            <a:ext cx="7560840" cy="504056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MEI Core 2 Jun 09 - Q6 [5 marks]</a:t>
            </a:r>
          </a:p>
        </p:txBody>
      </p:sp>
      <p:graphicFrame>
        <p:nvGraphicFramePr>
          <p:cNvPr id="2355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2596097"/>
              </p:ext>
            </p:extLst>
          </p:nvPr>
        </p:nvGraphicFramePr>
        <p:xfrm>
          <a:off x="35496" y="1609799"/>
          <a:ext cx="9108504" cy="1027113"/>
        </p:xfrm>
        <a:graphic>
          <a:graphicData uri="http://schemas.openxmlformats.org/presentationml/2006/ole">
            <p:oleObj spid="_x0000_s30745" name="PBrush" r:id="rId4" imgW="6866667" imgH="771429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61740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7696352" cy="535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568952" cy="634082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Edexcel </a:t>
            </a:r>
            <a:r>
              <a:rPr lang="en-GB" sz="36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Core 2 </a:t>
            </a:r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Jan 12 </a:t>
            </a:r>
            <a:r>
              <a:rPr lang="en-GB" sz="36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Q8 [13 </a:t>
            </a:r>
            <a:r>
              <a:rPr lang="en-GB" sz="36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marks]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8244408" y="6283726"/>
            <a:ext cx="7393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itchFamily="34" charset="0"/>
                <a:cs typeface="Arial" pitchFamily="34" charset="0"/>
              </a:rPr>
              <a:t>c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ont.</a:t>
            </a: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8176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51520" y="764704"/>
            <a:ext cx="8568952" cy="63408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9pPr>
          </a:lstStyle>
          <a:p>
            <a:pPr algn="l" eaLnBrk="1" hangingPunct="1"/>
            <a:r>
              <a:rPr lang="en-GB" sz="3600" b="1" kern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Edexcel Core 2 Jan 12 - Q8 [13 marks]</a:t>
            </a:r>
            <a:endParaRPr lang="en-GB" sz="3600" kern="0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6024" y="1403221"/>
            <a:ext cx="8604448" cy="3138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7986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836712"/>
            <a:ext cx="7772400" cy="864096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Session content</a:t>
            </a:r>
            <a:r>
              <a:rPr lang="en-GB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> </a:t>
            </a:r>
            <a:endParaRPr lang="en-GB" b="1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632848" cy="4032448"/>
          </a:xfrm>
        </p:spPr>
        <p:txBody>
          <a:bodyPr/>
          <a:lstStyle/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Differentiation from first principles</a:t>
            </a:r>
          </a:p>
          <a:p>
            <a:pPr algn="l">
              <a:buClr>
                <a:schemeClr val="accent4">
                  <a:lumMod val="75000"/>
                </a:schemeClr>
              </a:buClr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Equations of tangents &amp; </a:t>
            </a:r>
            <a:r>
              <a:rPr lang="en-GB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normals</a:t>
            </a:r>
            <a:endParaRPr lang="en-GB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Stationary points</a:t>
            </a: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en-GB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Optimisation problems</a:t>
            </a:r>
          </a:p>
          <a:p>
            <a:pPr algn="l">
              <a:buFont typeface="Arial" pitchFamily="34" charset="0"/>
              <a:buChar char="•"/>
            </a:pPr>
            <a:endParaRPr lang="en-GB" b="1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NB: This is content based on chapters 8 &amp; 12 in the AS core textbook</a:t>
            </a:r>
            <a:endParaRPr lang="en-GB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768995"/>
            <a:ext cx="8229600" cy="706090"/>
          </a:xfrm>
        </p:spPr>
        <p:txBody>
          <a:bodyPr/>
          <a:lstStyle/>
          <a:p>
            <a:pPr algn="l" eaLnBrk="1" hangingPunct="1"/>
            <a:r>
              <a:rPr lang="en-GB" sz="36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The gradient of a line</a:t>
            </a:r>
          </a:p>
        </p:txBody>
      </p:sp>
      <p:pic>
        <p:nvPicPr>
          <p:cNvPr id="409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447800"/>
            <a:ext cx="4903788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2430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4704"/>
            <a:ext cx="9144000" cy="648072"/>
          </a:xfrm>
        </p:spPr>
        <p:txBody>
          <a:bodyPr/>
          <a:lstStyle/>
          <a:p>
            <a:pPr eaLnBrk="1" hangingPunct="1"/>
            <a:r>
              <a:rPr lang="en-GB" sz="3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Can we talk about the gradient of a curve?</a:t>
            </a:r>
          </a:p>
        </p:txBody>
      </p:sp>
      <p:graphicFrame>
        <p:nvGraphicFramePr>
          <p:cNvPr id="5123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61076137"/>
              </p:ext>
            </p:extLst>
          </p:nvPr>
        </p:nvGraphicFramePr>
        <p:xfrm>
          <a:off x="395536" y="1628800"/>
          <a:ext cx="4648200" cy="4360863"/>
        </p:xfrm>
        <a:graphic>
          <a:graphicData uri="http://schemas.openxmlformats.org/presentationml/2006/ole">
            <p:oleObj spid="_x0000_s17431" name="PBrush" r:id="rId3" imgW="4001058" imgH="3753374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418718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6146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179512" y="764704"/>
                <a:ext cx="8229600" cy="648072"/>
              </a:xfrm>
            </p:spPr>
            <p:txBody>
              <a:bodyPr/>
              <a:lstStyle/>
              <a:p>
                <a:pPr algn="l" eaLnBrk="1" hangingPunct="1"/>
                <a:r>
                  <a:rPr lang="en-GB" sz="3600" b="1" dirty="0" smtClean="0"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rPr>
                  <a:t>Tangents to </a:t>
                </a:r>
                <a14:m>
                  <m:oMath xmlns:m="http://schemas.openxmlformats.org/officeDocument/2006/math">
                    <m:r>
                      <a:rPr lang="en-GB" sz="3600" b="1" i="1" smtClean="0">
                        <a:solidFill>
                          <a:srgbClr val="00B0F0"/>
                        </a:solidFill>
                        <a:latin typeface="Cambria Math"/>
                        <a:cs typeface="Arial" pitchFamily="34" charset="0"/>
                      </a:rPr>
                      <m:t>𝒚</m:t>
                    </m:r>
                    <m:r>
                      <a:rPr lang="en-GB" sz="3600" b="1" i="1" smtClean="0">
                        <a:solidFill>
                          <a:srgbClr val="00B0F0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GB" sz="36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GB" sz="36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itchFamily="34" charset="0"/>
                          </a:rPr>
                          <m:t>𝒙</m:t>
                        </m:r>
                      </m:e>
                      <m:sup>
                        <m:r>
                          <a:rPr lang="en-GB" sz="36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3600" b="1" baseline="42000" dirty="0" smtClean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614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79512" y="764704"/>
                <a:ext cx="8229600" cy="648072"/>
              </a:xfrm>
              <a:blipFill rotWithShape="1">
                <a:blip r:embed="rId2"/>
                <a:stretch>
                  <a:fillRect l="-2222" t="-12150" b="-355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49413"/>
            <a:ext cx="4495800" cy="411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2813" y="1757363"/>
            <a:ext cx="4391025" cy="399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6260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7170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179512" y="764704"/>
                <a:ext cx="8229600" cy="648072"/>
              </a:xfrm>
            </p:spPr>
            <p:txBody>
              <a:bodyPr/>
              <a:lstStyle/>
              <a:p>
                <a:pPr algn="l" eaLnBrk="1" hangingPunct="1"/>
                <a:r>
                  <a:rPr lang="en-GB" sz="3600" b="1" dirty="0" smtClean="0">
                    <a:solidFill>
                      <a:srgbClr val="00B0F0"/>
                    </a:solidFill>
                    <a:latin typeface="Arial" pitchFamily="34" charset="0"/>
                    <a:cs typeface="Arial" pitchFamily="34" charset="0"/>
                  </a:rPr>
                  <a:t>Tangents to </a:t>
                </a:r>
                <a14:m>
                  <m:oMath xmlns:m="http://schemas.openxmlformats.org/officeDocument/2006/math">
                    <m:r>
                      <a:rPr lang="en-GB" sz="3600" b="1" i="1" smtClean="0">
                        <a:solidFill>
                          <a:srgbClr val="00B0F0"/>
                        </a:solidFill>
                        <a:latin typeface="Cambria Math"/>
                        <a:cs typeface="Arial" pitchFamily="34" charset="0"/>
                      </a:rPr>
                      <m:t>𝒚</m:t>
                    </m:r>
                    <m:r>
                      <a:rPr lang="en-GB" sz="3600" b="1" i="1" smtClean="0">
                        <a:solidFill>
                          <a:srgbClr val="00B0F0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GB" sz="36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GB" sz="36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itchFamily="34" charset="0"/>
                          </a:rPr>
                          <m:t>𝒙</m:t>
                        </m:r>
                      </m:e>
                      <m:sup>
                        <m:r>
                          <a:rPr lang="en-GB" sz="3600" b="1" i="1" smtClean="0">
                            <a:solidFill>
                              <a:srgbClr val="00B0F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3600" b="1" baseline="42000" dirty="0" smtClean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717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79512" y="764704"/>
                <a:ext cx="8229600" cy="648072"/>
              </a:xfrm>
              <a:blipFill rotWithShape="1">
                <a:blip r:embed="rId3"/>
                <a:stretch>
                  <a:fillRect l="-2222" t="-12150" b="-355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171" name="Object 7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281468092"/>
              </p:ext>
            </p:extLst>
          </p:nvPr>
        </p:nvGraphicFramePr>
        <p:xfrm>
          <a:off x="140789" y="1772816"/>
          <a:ext cx="3855147" cy="4032448"/>
        </p:xfrm>
        <a:graphic>
          <a:graphicData uri="http://schemas.openxmlformats.org/presentationml/2006/ole">
            <p:oleObj spid="_x0000_s18458" name="PBrush" r:id="rId4" imgW="4552381" imgH="4761905" progId="PBrush">
              <p:embed/>
            </p:oleObj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583" r="18863"/>
          <a:stretch/>
        </p:blipFill>
        <p:spPr bwMode="auto">
          <a:xfrm>
            <a:off x="4032000" y="1487815"/>
            <a:ext cx="5040000" cy="4389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3866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91640839"/>
              </p:ext>
            </p:extLst>
          </p:nvPr>
        </p:nvGraphicFramePr>
        <p:xfrm>
          <a:off x="-1" y="69849"/>
          <a:ext cx="9142413" cy="6788151"/>
        </p:xfrm>
        <a:graphic>
          <a:graphicData uri="http://schemas.openxmlformats.org/presentationml/2006/ole">
            <p:oleObj spid="_x0000_s19479" name="Bitmap Image" r:id="rId3" imgW="6143760" imgH="4562640" progId="PBrush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436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1475" y="908721"/>
            <a:ext cx="8376990" cy="5926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9501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Rockwel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254</Words>
  <Application>Microsoft Office PowerPoint</Application>
  <PresentationFormat>On-screen Show (4:3)</PresentationFormat>
  <Paragraphs>49</Paragraphs>
  <Slides>28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Blank Presentation</vt:lpstr>
      <vt:lpstr>PBrush</vt:lpstr>
      <vt:lpstr>Bitmap Image</vt:lpstr>
      <vt:lpstr>Equation</vt:lpstr>
      <vt:lpstr>Slide 1</vt:lpstr>
      <vt:lpstr>AS Core Maths - TAM Online Session 6: Differentiation</vt:lpstr>
      <vt:lpstr>Session content   </vt:lpstr>
      <vt:lpstr>The gradient of a line</vt:lpstr>
      <vt:lpstr>Can we talk about the gradient of a curve?</vt:lpstr>
      <vt:lpstr> </vt:lpstr>
      <vt:lpstr> </vt:lpstr>
      <vt:lpstr>Slide 8</vt:lpstr>
      <vt:lpstr>Slide 9</vt:lpstr>
      <vt:lpstr>Differentiation from first principles (1)</vt:lpstr>
      <vt:lpstr>Differentiation from first principles (2)</vt:lpstr>
      <vt:lpstr>The general rule </vt:lpstr>
      <vt:lpstr>Slide 13</vt:lpstr>
      <vt:lpstr>Tangents and normals</vt:lpstr>
      <vt:lpstr>Slide 15</vt:lpstr>
      <vt:lpstr>Stationary points</vt:lpstr>
      <vt:lpstr>Second derivatives</vt:lpstr>
      <vt:lpstr>Stationary points &amp; turning points</vt:lpstr>
      <vt:lpstr>An application of differentiation </vt:lpstr>
      <vt:lpstr>Slide 20</vt:lpstr>
      <vt:lpstr>Slide 21</vt:lpstr>
      <vt:lpstr>Session content check   </vt:lpstr>
      <vt:lpstr>OCR Core 1 Jun 11 - Q8 [7 marks]</vt:lpstr>
      <vt:lpstr>MEI Core 2 Jan 10 - Q8 [5 marks]</vt:lpstr>
      <vt:lpstr>Slide 25</vt:lpstr>
      <vt:lpstr>MEI Core 2 Jun 09 - Q6 [5 marks]</vt:lpstr>
      <vt:lpstr>Edexcel Core 2 Jan 12 - Q8 [13 marks]</vt:lpstr>
      <vt:lpstr>Slide 28</vt:lpstr>
    </vt:vector>
  </TitlesOfParts>
  <Company>Rumba Graphic Design Ltd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 PowerPoint Template</dc:title>
  <dc:creator>Simon Rees</dc:creator>
  <cp:lastModifiedBy>begum.y</cp:lastModifiedBy>
  <cp:revision>66</cp:revision>
  <cp:lastPrinted>2013-08-07T14:05:09Z</cp:lastPrinted>
  <dcterms:created xsi:type="dcterms:W3CDTF">2012-04-23T14:18:00Z</dcterms:created>
  <dcterms:modified xsi:type="dcterms:W3CDTF">2013-09-14T11:54:37Z</dcterms:modified>
</cp:coreProperties>
</file>