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31"/>
  </p:notesMasterIdLst>
  <p:sldIdLst>
    <p:sldId id="270" r:id="rId3"/>
    <p:sldId id="320" r:id="rId4"/>
    <p:sldId id="317" r:id="rId5"/>
    <p:sldId id="321" r:id="rId6"/>
    <p:sldId id="318" r:id="rId7"/>
    <p:sldId id="322" r:id="rId8"/>
    <p:sldId id="291" r:id="rId9"/>
    <p:sldId id="311" r:id="rId10"/>
    <p:sldId id="271" r:id="rId11"/>
    <p:sldId id="316" r:id="rId12"/>
    <p:sldId id="314" r:id="rId13"/>
    <p:sldId id="313" r:id="rId14"/>
    <p:sldId id="312" r:id="rId15"/>
    <p:sldId id="310" r:id="rId16"/>
    <p:sldId id="272" r:id="rId17"/>
    <p:sldId id="323" r:id="rId18"/>
    <p:sldId id="292" r:id="rId19"/>
    <p:sldId id="293" r:id="rId20"/>
    <p:sldId id="294" r:id="rId21"/>
    <p:sldId id="295" r:id="rId22"/>
    <p:sldId id="296" r:id="rId23"/>
    <p:sldId id="299" r:id="rId24"/>
    <p:sldId id="300" r:id="rId25"/>
    <p:sldId id="298" r:id="rId26"/>
    <p:sldId id="302" r:id="rId27"/>
    <p:sldId id="325" r:id="rId28"/>
    <p:sldId id="324" r:id="rId29"/>
    <p:sldId id="297" r:id="rId30"/>
  </p:sldIdLst>
  <p:sldSz cx="9144000" cy="6858000" type="screen4x3"/>
  <p:notesSz cx="6858000" cy="99456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3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897" autoAdjust="0"/>
    <p:restoredTop sz="97810" autoAdjust="0"/>
  </p:normalViewPr>
  <p:slideViewPr>
    <p:cSldViewPr>
      <p:cViewPr>
        <p:scale>
          <a:sx n="60" d="100"/>
          <a:sy n="60" d="100"/>
        </p:scale>
        <p:origin x="-900" y="-13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4A306B-4F1F-4224-987B-D738A1DCE4FE}" type="datetimeFigureOut">
              <a:rPr lang="en-GB" smtClean="0"/>
              <a:pPr/>
              <a:t>10/07/2013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724202"/>
            <a:ext cx="5486400" cy="447556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9446678"/>
            <a:ext cx="2971800" cy="49728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A182F9-A4F6-4F90-9EAF-2AC6BA4A5B7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76875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383292-CD06-4588-BB89-EFF61963A8E0}" type="slidenum">
              <a:rPr lang="en-US"/>
              <a:pPr/>
              <a:t>4</a:t>
            </a:fld>
            <a:endParaRPr lang="en-US"/>
          </a:p>
        </p:txBody>
      </p:sp>
      <p:sp>
        <p:nvSpPr>
          <p:cNvPr id="2078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‘Courtesy’ button - if need to pop out of room press this &amp; then when return press again</a:t>
            </a:r>
          </a:p>
          <a:p>
            <a:r>
              <a:rPr lang="en-GB" dirty="0" smtClean="0"/>
              <a:t>‘Hand up/down’ – press to put hand down</a:t>
            </a:r>
          </a:p>
          <a:p>
            <a:r>
              <a:rPr lang="en-GB" dirty="0" smtClean="0"/>
              <a:t>Tick/Cross - need to unselect</a:t>
            </a:r>
            <a:r>
              <a:rPr lang="en-GB" baseline="0" dirty="0" smtClean="0"/>
              <a:t> as well</a:t>
            </a:r>
            <a:endParaRPr lang="en-GB" dirty="0" smtClean="0"/>
          </a:p>
          <a:p>
            <a:r>
              <a:rPr lang="en-GB" dirty="0" smtClean="0"/>
              <a:t>Emoticons</a:t>
            </a:r>
            <a:r>
              <a:rPr lang="en-GB" baseline="0" dirty="0" smtClean="0"/>
              <a:t> last for few seconds then disappear</a:t>
            </a:r>
            <a:endParaRPr lang="en-GB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MEI-Title (2).jpg                                              024F4F16Shared documents               7C2682CB: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5876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715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49F124-68F0-4BC3-8D98-3DB64C2CE4C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60578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6D5D2C-3324-432B-8ACC-F6D896E971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4712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6BB-AD29-42AA-A995-46BC3693FB21}" type="datetimeFigureOut">
              <a:rPr lang="en-GB" smtClean="0">
                <a:solidFill>
                  <a:srgbClr val="ACCBF9"/>
                </a:solidFill>
              </a:rPr>
              <a:pPr/>
              <a:t>10/07/2013</a:t>
            </a:fld>
            <a:endParaRPr lang="en-GB">
              <a:solidFill>
                <a:srgbClr val="ACCBF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ACCBF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7DE4-E136-4B91-9264-A0D3E1B228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099775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6BB-AD29-42AA-A995-46BC3693FB21}" type="datetimeFigureOut">
              <a:rPr lang="en-GB" smtClean="0">
                <a:solidFill>
                  <a:srgbClr val="ACCBF9"/>
                </a:solidFill>
              </a:rPr>
              <a:pPr/>
              <a:t>10/07/2013</a:t>
            </a:fld>
            <a:endParaRPr lang="en-GB">
              <a:solidFill>
                <a:srgbClr val="ACCBF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ACCBF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7DE4-E136-4B91-9264-A0D3E1B228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47859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6BB-AD29-42AA-A995-46BC3693FB21}" type="datetimeFigureOut">
              <a:rPr lang="en-GB" smtClean="0">
                <a:solidFill>
                  <a:srgbClr val="ACCBF9"/>
                </a:solidFill>
              </a:rPr>
              <a:pPr/>
              <a:t>10/07/2013</a:t>
            </a:fld>
            <a:endParaRPr lang="en-GB">
              <a:solidFill>
                <a:srgbClr val="ACCBF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ACCBF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7DE4-E136-4B91-9264-A0D3E1B228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606564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6BB-AD29-42AA-A995-46BC3693FB21}" type="datetimeFigureOut">
              <a:rPr lang="en-GB" smtClean="0">
                <a:solidFill>
                  <a:srgbClr val="ACCBF9"/>
                </a:solidFill>
              </a:rPr>
              <a:pPr/>
              <a:t>10/07/2013</a:t>
            </a:fld>
            <a:endParaRPr lang="en-GB">
              <a:solidFill>
                <a:srgbClr val="ACCBF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ACCBF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7DE4-E136-4B91-9264-A0D3E1B228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080404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6BB-AD29-42AA-A995-46BC3693FB21}" type="datetimeFigureOut">
              <a:rPr lang="en-GB" smtClean="0">
                <a:solidFill>
                  <a:srgbClr val="ACCBF9"/>
                </a:solidFill>
              </a:rPr>
              <a:pPr/>
              <a:t>10/07/2013</a:t>
            </a:fld>
            <a:endParaRPr lang="en-GB">
              <a:solidFill>
                <a:srgbClr val="ACCBF9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ACCBF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7DE4-E136-4B91-9264-A0D3E1B228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1208134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6BB-AD29-42AA-A995-46BC3693FB21}" type="datetimeFigureOut">
              <a:rPr lang="en-GB" smtClean="0">
                <a:solidFill>
                  <a:srgbClr val="ACCBF9"/>
                </a:solidFill>
              </a:rPr>
              <a:pPr/>
              <a:t>10/07/2013</a:t>
            </a:fld>
            <a:endParaRPr lang="en-GB">
              <a:solidFill>
                <a:srgbClr val="ACCBF9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ACCBF9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7DE4-E136-4B91-9264-A0D3E1B228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7052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520299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6BB-AD29-42AA-A995-46BC3693FB21}" type="datetimeFigureOut">
              <a:rPr lang="en-GB" smtClean="0">
                <a:solidFill>
                  <a:srgbClr val="ACCBF9"/>
                </a:solidFill>
              </a:rPr>
              <a:pPr/>
              <a:t>10/07/2013</a:t>
            </a:fld>
            <a:endParaRPr lang="en-GB">
              <a:solidFill>
                <a:srgbClr val="ACCBF9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ACCBF9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7DE4-E136-4B91-9264-A0D3E1B228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187029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6BB-AD29-42AA-A995-46BC3693FB21}" type="datetimeFigureOut">
              <a:rPr lang="en-GB" smtClean="0">
                <a:solidFill>
                  <a:srgbClr val="ACCBF9"/>
                </a:solidFill>
              </a:rPr>
              <a:pPr/>
              <a:t>10/07/2013</a:t>
            </a:fld>
            <a:endParaRPr lang="en-GB">
              <a:solidFill>
                <a:srgbClr val="ACCBF9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ACCBF9"/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7DE4-E136-4B91-9264-A0D3E1B228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811312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6BB-AD29-42AA-A995-46BC3693FB21}" type="datetimeFigureOut">
              <a:rPr lang="en-GB" smtClean="0">
                <a:solidFill>
                  <a:srgbClr val="ACCBF9"/>
                </a:solidFill>
              </a:rPr>
              <a:pPr/>
              <a:t>10/07/2013</a:t>
            </a:fld>
            <a:endParaRPr lang="en-GB">
              <a:solidFill>
                <a:srgbClr val="ACCBF9"/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51D7DE4-E136-4B91-9264-A0D3E1B22828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>
              <a:solidFill>
                <a:srgbClr val="ACCBF9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98038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6BB-AD29-42AA-A995-46BC3693FB21}" type="datetimeFigureOut">
              <a:rPr lang="en-GB" smtClean="0">
                <a:solidFill>
                  <a:srgbClr val="ACCBF9"/>
                </a:solidFill>
              </a:rPr>
              <a:pPr/>
              <a:t>10/07/2013</a:t>
            </a:fld>
            <a:endParaRPr lang="en-GB">
              <a:solidFill>
                <a:srgbClr val="ACCBF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ACCBF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7DE4-E136-4B91-9264-A0D3E1B228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9508871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6166BB-AD29-42AA-A995-46BC3693FB21}" type="datetimeFigureOut">
              <a:rPr lang="en-GB" smtClean="0">
                <a:solidFill>
                  <a:srgbClr val="ACCBF9"/>
                </a:solidFill>
              </a:rPr>
              <a:pPr/>
              <a:t>10/07/2013</a:t>
            </a:fld>
            <a:endParaRPr lang="en-GB">
              <a:solidFill>
                <a:srgbClr val="ACCBF9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>
              <a:solidFill>
                <a:srgbClr val="ACCBF9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1D7DE4-E136-4B91-9264-A0D3E1B22828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93272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9" name="Picture 7" descr="MEI-Title (2).jpg                                              024F4F16Shared documents               7C2682CB: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588"/>
            <a:ext cx="9144000" cy="685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33324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31380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09998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8006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5681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26042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7904953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533058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1" name="Picture 7" descr="MEI-Header (2).jpg                                             024F4F16Shared documents               7C2682CB:"/>
          <p:cNvPicPr>
            <a:picLocks noChangeAspect="1" noChangeArrowheads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815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800">
          <a:solidFill>
            <a:srgbClr val="002350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rgbClr val="002350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rgbClr val="002350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rgbClr val="002350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235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620000" cy="480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>
              <a:solidFill>
                <a:prstClr val="white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788" y="5648960"/>
            <a:ext cx="548640" cy="396240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>
              <a:defRPr sz="1800">
                <a:solidFill>
                  <a:srgbClr val="FFFFFF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B51D7DE4-E136-4B91-9264-A0D3E1B22828}" type="slidenum">
              <a:rPr lang="en-GB" smtClean="0"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GB">
              <a:latin typeface="Calibri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6910" y="4048760"/>
            <a:ext cx="2367281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GB">
              <a:solidFill>
                <a:srgbClr val="ACCBF9"/>
              </a:solidFill>
              <a:latin typeface="Calibri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351" y="1645920"/>
            <a:ext cx="2438399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6E6166BB-AD29-42AA-A995-46BC3693FB21}" type="datetimeFigureOut">
              <a:rPr lang="en-GB" smtClean="0">
                <a:solidFill>
                  <a:srgbClr val="ACCBF9"/>
                </a:solidFill>
                <a:latin typeface="Calibri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10/07/2013</a:t>
            </a:fld>
            <a:endParaRPr lang="en-GB">
              <a:solidFill>
                <a:srgbClr val="ACCBF9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710406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600" kern="1200" cap="none" spc="-100" baseline="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Features%20of%20Completed%20the%20Square%20Form%20for%20a%20Quadratic.ggb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hyperlink" Target="Discriminant%20of%20a%20Quadratic.ggb" TargetMode="Externa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3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17.wmf"/><Relationship Id="rId4" Type="http://schemas.openxmlformats.org/officeDocument/2006/relationships/oleObject" Target="../embeddings/oleObject5.bin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1.wmf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8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emf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13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emf"/><Relationship Id="rId1" Type="http://schemas.openxmlformats.org/officeDocument/2006/relationships/slideLayout" Target="../slideLayouts/slideLayout13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image" Target="../media/image28.png"/><Relationship Id="rId1" Type="http://schemas.openxmlformats.org/officeDocument/2006/relationships/slideLayout" Target="../slideLayouts/slideLayout1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1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png"/><Relationship Id="rId2" Type="http://schemas.openxmlformats.org/officeDocument/2006/relationships/image" Target="../media/image33.png"/><Relationship Id="rId1" Type="http://schemas.openxmlformats.org/officeDocument/2006/relationships/slideLayout" Target="../slideLayouts/slideLayout13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6.png"/><Relationship Id="rId2" Type="http://schemas.openxmlformats.org/officeDocument/2006/relationships/image" Target="../media/image35.pn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5.png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Completing%20the%20square.ggb" TargetMode="External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95536" y="835551"/>
            <a:ext cx="8352928" cy="1728192"/>
          </a:xfrm>
        </p:spPr>
        <p:txBody>
          <a:bodyPr/>
          <a:lstStyle/>
          <a:p>
            <a:pPr eaLnBrk="1" hangingPunct="1"/>
            <a:r>
              <a:rPr lang="en-GB" sz="4000" b="1" dirty="0" smtClean="0">
                <a:solidFill>
                  <a:schemeClr val="accent6"/>
                </a:solidFill>
                <a:latin typeface="+mn-lt"/>
                <a:cs typeface="Arial" pitchFamily="34" charset="0"/>
              </a:rPr>
              <a:t>AS Core Maths-TAM Online </a:t>
            </a:r>
            <a:r>
              <a:rPr lang="en-GB" sz="3200" b="1" dirty="0" smtClean="0">
                <a:solidFill>
                  <a:schemeClr val="accent6"/>
                </a:solidFill>
                <a:latin typeface="+mn-lt"/>
                <a:cs typeface="Arial" pitchFamily="34" charset="0"/>
              </a:rPr>
              <a:t>Session 1: Basic Algebra and Uncertainty</a:t>
            </a:r>
            <a:br>
              <a:rPr lang="en-GB" sz="3200" b="1" dirty="0" smtClean="0">
                <a:solidFill>
                  <a:schemeClr val="accent6"/>
                </a:solidFill>
                <a:latin typeface="+mn-lt"/>
                <a:cs typeface="Arial" pitchFamily="34" charset="0"/>
              </a:rPr>
            </a:br>
            <a:r>
              <a:rPr lang="en-GB" sz="3200" b="1" dirty="0" smtClean="0">
                <a:solidFill>
                  <a:schemeClr val="accent6"/>
                </a:solidFill>
                <a:latin typeface="+mn-lt"/>
                <a:cs typeface="Arial" pitchFamily="34" charset="0"/>
              </a:rPr>
              <a:t> </a:t>
            </a:r>
            <a:endParaRPr lang="en-GB" sz="4000" b="1" dirty="0" smtClean="0">
              <a:solidFill>
                <a:schemeClr val="accent6"/>
              </a:solidFill>
              <a:latin typeface="+mn-lt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6508" y="2132856"/>
            <a:ext cx="7884368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A couple of warm-up questions before we get started…</a:t>
            </a:r>
            <a:endParaRPr lang="en-GB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4"/>
          <p:cNvSpPr txBox="1">
            <a:spLocks/>
          </p:cNvSpPr>
          <p:nvPr/>
        </p:nvSpPr>
        <p:spPr>
          <a:xfrm>
            <a:off x="457200" y="2806823"/>
            <a:ext cx="3394720" cy="2428455"/>
          </a:xfrm>
          <a:prstGeom prst="rect">
            <a:avLst/>
          </a:prstGeom>
          <a:ln w="9525">
            <a:solidFill>
              <a:schemeClr val="accent4">
                <a:lumMod val="75000"/>
              </a:schemeClr>
            </a:solidFill>
          </a:ln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A quadratic equation has roots </a:t>
            </a:r>
          </a:p>
          <a:p>
            <a: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could the equation be?</a:t>
            </a:r>
            <a:endParaRPr lang="en-GB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62959019"/>
              </p:ext>
            </p:extLst>
          </p:nvPr>
        </p:nvGraphicFramePr>
        <p:xfrm>
          <a:off x="1187450" y="3557588"/>
          <a:ext cx="15240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3" imgW="672808" imgH="228501" progId="Equation.DSMT4">
                  <p:embed/>
                </p:oleObj>
              </mc:Choice>
              <mc:Fallback>
                <p:oleObj name="Equation" r:id="rId3" imgW="672808" imgH="228501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450" y="3557588"/>
                        <a:ext cx="1524000" cy="517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283968" y="2806823"/>
            <a:ext cx="4104456" cy="3816429"/>
          </a:xfrm>
          <a:prstGeom prst="rect">
            <a:avLst/>
          </a:prstGeom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2. How can you find the radius of the pipe shown if the only measurement you can take is the one marked h?</a:t>
            </a:r>
          </a:p>
          <a:p>
            <a:endParaRPr lang="en-GB" sz="2200" dirty="0">
              <a:latin typeface="Arial" pitchFamily="34" charset="0"/>
              <a:cs typeface="Arial" pitchFamily="34" charset="0"/>
            </a:endParaRPr>
          </a:p>
          <a:p>
            <a:endParaRPr lang="en-GB" sz="2200" dirty="0" smtClean="0">
              <a:latin typeface="Arial" pitchFamily="34" charset="0"/>
              <a:cs typeface="Arial" pitchFamily="34" charset="0"/>
            </a:endParaRPr>
          </a:p>
          <a:p>
            <a:endParaRPr lang="en-GB" sz="2200" dirty="0" smtClean="0">
              <a:latin typeface="Arial" pitchFamily="34" charset="0"/>
              <a:cs typeface="Arial" pitchFamily="34" charset="0"/>
            </a:endParaRPr>
          </a:p>
          <a:p>
            <a:endParaRPr lang="en-GB" sz="2200" dirty="0">
              <a:latin typeface="Arial" pitchFamily="34" charset="0"/>
              <a:cs typeface="Arial" pitchFamily="34" charset="0"/>
            </a:endParaRPr>
          </a:p>
          <a:p>
            <a:endParaRPr lang="en-GB" sz="2200" dirty="0" smtClean="0">
              <a:latin typeface="Arial" pitchFamily="34" charset="0"/>
              <a:cs typeface="Arial" pitchFamily="34" charset="0"/>
            </a:endParaRPr>
          </a:p>
          <a:p>
            <a:endParaRPr lang="en-GB" sz="2200" dirty="0">
              <a:latin typeface="Arial" pitchFamily="34" charset="0"/>
              <a:cs typeface="Arial" pitchFamily="34" charset="0"/>
            </a:endParaRPr>
          </a:p>
          <a:p>
            <a:endParaRPr lang="en-GB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6137" y="4193086"/>
            <a:ext cx="2348698" cy="240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42670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1459" y="980728"/>
            <a:ext cx="8229600" cy="720080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GB" sz="3600" b="1" kern="1200" spc="-100" dirty="0">
                <a:solidFill>
                  <a:srgbClr val="4A66AC">
                    <a:lumMod val="75000"/>
                  </a:srgbClr>
                </a:solidFill>
                <a:latin typeface="Rockwell" pitchFamily="18" charset="0"/>
              </a:rPr>
              <a:t>Given that the coefficient of x</a:t>
            </a:r>
            <a:r>
              <a:rPr lang="en-GB" sz="3600" b="1" kern="1200" spc="-100" baseline="30000" dirty="0">
                <a:solidFill>
                  <a:srgbClr val="4A66AC">
                    <a:lumMod val="75000"/>
                  </a:srgbClr>
                </a:solidFill>
                <a:latin typeface="Rockwell" pitchFamily="18" charset="0"/>
              </a:rPr>
              <a:t>2</a:t>
            </a:r>
            <a:r>
              <a:rPr lang="en-GB" sz="3600" b="1" kern="1200" spc="-100" dirty="0">
                <a:solidFill>
                  <a:srgbClr val="4A66AC">
                    <a:lumMod val="75000"/>
                  </a:srgbClr>
                </a:solidFill>
                <a:latin typeface="Rockwell" pitchFamily="18" charset="0"/>
              </a:rPr>
              <a:t> is 2, what is the y-intercept?</a:t>
            </a:r>
            <a:endParaRPr lang="en-GB" sz="4000" b="1" dirty="0" smtClean="0">
              <a:solidFill>
                <a:schemeClr val="accent6"/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6" name="Content Placeholder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79712" y="2276872"/>
            <a:ext cx="5557985" cy="409388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83969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1459" y="980728"/>
            <a:ext cx="8229600" cy="720080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GB" sz="3600" b="1" kern="1200" spc="-100" dirty="0">
                <a:solidFill>
                  <a:srgbClr val="4A66AC">
                    <a:lumMod val="75000"/>
                  </a:srgbClr>
                </a:solidFill>
                <a:latin typeface="Rockwell" pitchFamily="18" charset="0"/>
              </a:rPr>
              <a:t>Features of Completing the Square</a:t>
            </a:r>
            <a:endParaRPr lang="en-GB" sz="4000" b="1" dirty="0" smtClean="0">
              <a:solidFill>
                <a:schemeClr val="accent6"/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2" name="Rectangle 1"/>
          <p:cNvSpPr/>
          <p:nvPr/>
        </p:nvSpPr>
        <p:spPr>
          <a:xfrm>
            <a:off x="395536" y="2276872"/>
            <a:ext cx="83529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>
              <a:buClr>
                <a:schemeClr val="accent4">
                  <a:lumMod val="75000"/>
                </a:schemeClr>
              </a:buClr>
              <a:buNone/>
            </a:pPr>
            <a:r>
              <a:rPr lang="en-GB" dirty="0">
                <a:latin typeface="Arial" pitchFamily="34" charset="0"/>
                <a:cs typeface="Arial" pitchFamily="34" charset="0"/>
                <a:hlinkClick r:id="rId2" action="ppaction://hlinkfile"/>
              </a:rPr>
              <a:t>Features of Completed the Square Form for a Quadratic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6103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4704"/>
            <a:ext cx="8229600" cy="720080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GB" sz="4000" b="1" dirty="0">
                <a:solidFill>
                  <a:schemeClr val="accent6"/>
                </a:solidFill>
                <a:latin typeface="Rockwell" pitchFamily="18" charset="0"/>
              </a:rPr>
              <a:t>Proving the Quadratic Formula</a:t>
            </a:r>
            <a:endParaRPr lang="en-GB" sz="4000" b="1" dirty="0" smtClean="0">
              <a:solidFill>
                <a:schemeClr val="accent6"/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 txBox="1">
                <a:spLocks/>
              </p:cNvSpPr>
              <p:nvPr/>
            </p:nvSpPr>
            <p:spPr>
              <a:xfrm>
                <a:off x="762000" y="1484784"/>
                <a:ext cx="7620000" cy="475252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342900" indent="-22860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2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40080" indent="-228600" algn="l" defTabSz="914400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005840" indent="-228600" algn="l" defTabSz="914400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280160" indent="-228600" algn="l" defTabSz="914400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 pitchFamily="34" charset="0"/>
                  <a:buChar char="•"/>
                  <a:defRPr sz="16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554480" indent="-228600" algn="l" defTabSz="914400" rtl="0" eaLnBrk="1" latinLnBrk="0" hangingPunct="1">
                  <a:spcBef>
                    <a:spcPct val="20000"/>
                  </a:spcBef>
                  <a:buClr>
                    <a:schemeClr val="accent5"/>
                  </a:buClr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1737360" indent="-182880" algn="l" defTabSz="914400" rtl="0" eaLnBrk="1" latinLnBrk="0" hangingPunct="1">
                  <a:spcBef>
                    <a:spcPct val="20000"/>
                  </a:spcBef>
                  <a:buClr>
                    <a:schemeClr val="accent1"/>
                  </a:buClr>
                  <a:buFont typeface="Arial" pitchFamily="34" charset="0"/>
                  <a:buChar char="•"/>
                  <a:defRPr sz="1400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1920240" indent="-182880" algn="l" defTabSz="914400" rtl="0" eaLnBrk="1" latinLnBrk="0" hangingPunct="1">
                  <a:spcBef>
                    <a:spcPct val="20000"/>
                  </a:spcBef>
                  <a:buClr>
                    <a:schemeClr val="accent2"/>
                  </a:buClr>
                  <a:buFont typeface="Arial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2103120" indent="-182880" algn="l" defTabSz="914400" rtl="0" eaLnBrk="1" latinLnBrk="0" hangingPunct="1">
                  <a:spcBef>
                    <a:spcPct val="20000"/>
                  </a:spcBef>
                  <a:buClr>
                    <a:schemeClr val="accent3"/>
                  </a:buClr>
                  <a:buFont typeface="Arial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2286000" indent="-182880" algn="l" defTabSz="914400" rtl="0" eaLnBrk="1" latinLnBrk="0" hangingPunct="1">
                  <a:spcBef>
                    <a:spcPct val="20000"/>
                  </a:spcBef>
                  <a:buClr>
                    <a:schemeClr val="accent4"/>
                  </a:buClr>
                  <a:buFont typeface="Arial" pitchFamily="34" charset="0"/>
                  <a:buChar char="•"/>
                  <a:defRPr sz="1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114300" indent="0" fontAlgn="auto">
                  <a:spcAft>
                    <a:spcPts val="0"/>
                  </a:spcAft>
                  <a:buClr>
                    <a:schemeClr val="accent4">
                      <a:lumMod val="75000"/>
                    </a:schemeClr>
                  </a:buClr>
                  <a:buFont typeface="Arial" pitchFamily="34" charset="0"/>
                  <a:buNone/>
                </a:pPr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2800" smtClean="0">
                          <a:latin typeface="Cambria Math"/>
                          <a:cs typeface="Arial" pitchFamily="34" charset="0"/>
                        </a:rPr>
                        <m:t>If</m:t>
                      </m:r>
                      <m:r>
                        <a:rPr lang="en-GB" sz="2800" smtClean="0">
                          <a:latin typeface="Cambria Math"/>
                          <a:cs typeface="Arial" pitchFamily="34" charset="0"/>
                        </a:rPr>
                        <m:t>   </m:t>
                      </m:r>
                      <m:r>
                        <m:rPr>
                          <m:sty m:val="p"/>
                        </m:rPr>
                        <a:rPr lang="en-GB" sz="2800" smtClean="0">
                          <a:latin typeface="Cambria Math"/>
                          <a:cs typeface="Arial" pitchFamily="34" charset="0"/>
                        </a:rPr>
                        <m:t>a</m:t>
                      </m:r>
                      <m:sSup>
                        <m:sSupPr>
                          <m:ctrlPr>
                            <a:rPr lang="en-GB" sz="2800" i="1" smtClean="0">
                              <a:latin typeface="Cambria Math"/>
                              <a:cs typeface="Arial" pitchFamily="34" charset="0"/>
                            </a:rPr>
                          </m:ctrlPr>
                        </m:sSupPr>
                        <m:e>
                          <m:r>
                            <m:rPr>
                              <m:sty m:val="p"/>
                            </m:rPr>
                            <a:rPr lang="en-GB" sz="2800" smtClean="0">
                              <a:latin typeface="Cambria Math"/>
                              <a:cs typeface="Arial" pitchFamily="34" charset="0"/>
                            </a:rPr>
                            <m:t>x</m:t>
                          </m:r>
                        </m:e>
                        <m:sup>
                          <m:r>
                            <a:rPr lang="en-GB" sz="2800" smtClean="0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</m:sup>
                      </m:sSup>
                      <m:r>
                        <a:rPr lang="en-GB" sz="2800" smtClean="0"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GB" sz="2800" smtClean="0">
                          <a:latin typeface="Cambria Math"/>
                          <a:cs typeface="Arial" pitchFamily="34" charset="0"/>
                        </a:rPr>
                        <m:t>bx</m:t>
                      </m:r>
                      <m:r>
                        <a:rPr lang="en-GB" sz="2800" smtClean="0">
                          <a:latin typeface="Cambria Math"/>
                          <a:cs typeface="Arial" pitchFamily="34" charset="0"/>
                        </a:rPr>
                        <m:t>+</m:t>
                      </m:r>
                      <m:r>
                        <m:rPr>
                          <m:sty m:val="p"/>
                        </m:rPr>
                        <a:rPr lang="en-GB" sz="2800" smtClean="0">
                          <a:latin typeface="Cambria Math"/>
                          <a:cs typeface="Arial" pitchFamily="34" charset="0"/>
                        </a:rPr>
                        <m:t>c</m:t>
                      </m:r>
                      <m:r>
                        <a:rPr lang="en-GB" sz="2800" smtClean="0">
                          <a:latin typeface="Cambria Math"/>
                          <a:cs typeface="Arial" pitchFamily="34" charset="0"/>
                        </a:rPr>
                        <m:t>=0</m:t>
                      </m:r>
                      <m:r>
                        <a:rPr lang="en-GB" sz="2800" i="1" smtClean="0">
                          <a:latin typeface="Cambria Math"/>
                          <a:cs typeface="Arial" pitchFamily="34" charset="0"/>
                        </a:rPr>
                        <m:t>   </m:t>
                      </m:r>
                      <m:r>
                        <a:rPr lang="en-GB" sz="2800" i="1" smtClean="0">
                          <a:latin typeface="Cambria Math"/>
                          <a:cs typeface="Arial" pitchFamily="34" charset="0"/>
                        </a:rPr>
                        <m:t>𝑡h𝑒𝑛</m:t>
                      </m:r>
                      <m:r>
                        <a:rPr lang="en-GB" sz="2800" i="1" smtClean="0">
                          <a:latin typeface="Cambria Math"/>
                          <a:cs typeface="Arial" pitchFamily="34" charset="0"/>
                        </a:rPr>
                        <m:t>  </m:t>
                      </m:r>
                      <m:r>
                        <a:rPr lang="en-GB" sz="2800" i="1" dirty="0">
                          <a:latin typeface="Cambria Math"/>
                          <a:cs typeface="Arial" pitchFamily="34" charset="0"/>
                        </a:rPr>
                        <m:t>𝑥</m:t>
                      </m:r>
                      <m:r>
                        <a:rPr lang="en-GB" sz="2800" i="1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GB" sz="2800" i="1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GB" sz="2800" i="1">
                              <a:latin typeface="Cambria Math"/>
                              <a:cs typeface="Arial" pitchFamily="34" charset="0"/>
                            </a:rPr>
                            <m:t>−</m:t>
                          </m:r>
                          <m:r>
                            <a:rPr lang="en-GB" sz="2800" i="1">
                              <a:latin typeface="Cambria Math"/>
                              <a:cs typeface="Arial" pitchFamily="34" charset="0"/>
                            </a:rPr>
                            <m:t>𝑏</m:t>
                          </m:r>
                          <m:r>
                            <a:rPr lang="en-GB" sz="2800" i="1">
                              <a:latin typeface="Cambria Math"/>
                              <a:cs typeface="Arial" pitchFamily="34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sz="2800" i="1">
                                  <a:latin typeface="Cambria Math"/>
                                  <a:cs typeface="Arial" pitchFamily="34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GB" sz="2800" i="1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GB" sz="2800" i="1">
                                      <a:latin typeface="Cambria Math"/>
                                      <a:cs typeface="Arial" pitchFamily="34" charset="0"/>
                                    </a:rPr>
                                    <m:t>𝑏</m:t>
                                  </m:r>
                                </m:e>
                                <m:sup>
                                  <m:r>
                                    <a:rPr lang="en-GB" sz="2800" i="1">
                                      <a:latin typeface="Cambria Math"/>
                                      <a:cs typeface="Arial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sz="2800" i="1">
                                  <a:latin typeface="Cambria Math"/>
                                  <a:cs typeface="Arial" pitchFamily="34" charset="0"/>
                                </a:rPr>
                                <m:t>−4</m:t>
                              </m:r>
                              <m:r>
                                <a:rPr lang="en-GB" sz="2800" i="1">
                                  <a:latin typeface="Cambria Math"/>
                                  <a:cs typeface="Arial" pitchFamily="34" charset="0"/>
                                </a:rPr>
                                <m:t>𝑎𝑐</m:t>
                              </m:r>
                            </m:e>
                          </m:rad>
                        </m:num>
                        <m:den>
                          <m:r>
                            <a:rPr lang="en-GB" sz="2800" i="1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  <m:r>
                            <a:rPr lang="en-GB" sz="2800" i="1">
                              <a:latin typeface="Cambria Math"/>
                              <a:cs typeface="Arial" pitchFamily="34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GB" sz="2800" dirty="0" smtClean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Content Placeholder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62000" y="1484784"/>
                <a:ext cx="7620000" cy="4752528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4816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836712"/>
            <a:ext cx="8229600" cy="720080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GB" sz="4000" b="1" kern="1200" spc="-100" dirty="0">
                <a:solidFill>
                  <a:srgbClr val="4A66AC">
                    <a:lumMod val="75000"/>
                  </a:srgbClr>
                </a:solidFill>
                <a:latin typeface="Rockwell" pitchFamily="18" charset="0"/>
              </a:rPr>
              <a:t>The Discriminant</a:t>
            </a:r>
            <a:endParaRPr lang="en-GB" b="1" dirty="0" smtClean="0">
              <a:solidFill>
                <a:schemeClr val="accent6"/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31640" y="2564904"/>
            <a:ext cx="2696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latin typeface="Arial" pitchFamily="34" charset="0"/>
                <a:cs typeface="Arial" pitchFamily="34" charset="0"/>
              </a:rPr>
              <a:t>;</a:t>
            </a:r>
            <a:endParaRPr lang="en-GB" dirty="0">
              <a:latin typeface="Arial" pitchFamily="34" charset="0"/>
              <a:cs typeface="Arial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395536" y="1484784"/>
                <a:ext cx="8280920" cy="5256584"/>
              </a:xfrm>
            </p:spPr>
            <p:txBody>
              <a:bodyPr>
                <a:normAutofit fontScale="92500"/>
              </a:bodyPr>
              <a:lstStyle/>
              <a:p>
                <a:pPr marL="114300" indent="0">
                  <a:buClr>
                    <a:schemeClr val="accent4">
                      <a:lumMod val="75000"/>
                    </a:schemeClr>
                  </a:buClr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b="0" i="0" smtClean="0">
                          <a:latin typeface="Cambria Math"/>
                          <a:cs typeface="Arial" pitchFamily="34" charset="0"/>
                        </a:rPr>
                        <m:t>x</m:t>
                      </m:r>
                      <m:r>
                        <a:rPr lang="en-GB" b="0" i="0" smtClean="0">
                          <a:latin typeface="Cambria Math"/>
                          <a:cs typeface="Arial" pitchFamily="34" charset="0"/>
                        </a:rPr>
                        <m:t>=</m:t>
                      </m:r>
                      <m:f>
                        <m:fPr>
                          <m:ctrlPr>
                            <a:rPr lang="en-GB" i="1" smtClean="0">
                              <a:latin typeface="Cambria Math"/>
                              <a:cs typeface="Arial" pitchFamily="34" charset="0"/>
                            </a:rPr>
                          </m:ctrlPr>
                        </m:fPr>
                        <m:num>
                          <m:r>
                            <a:rPr lang="en-GB" i="0" smtClean="0">
                              <a:latin typeface="Cambria Math"/>
                              <a:cs typeface="Arial" pitchFamily="34" charset="0"/>
                            </a:rPr>
                            <m:t>−</m:t>
                          </m:r>
                          <m:r>
                            <m:rPr>
                              <m:sty m:val="p"/>
                            </m:rPr>
                            <a:rPr lang="en-GB" i="0" smtClean="0">
                              <a:latin typeface="Cambria Math"/>
                              <a:cs typeface="Arial" pitchFamily="34" charset="0"/>
                            </a:rPr>
                            <m:t>b</m:t>
                          </m:r>
                          <m:r>
                            <a:rPr lang="en-GB" i="0" smtClean="0">
                              <a:latin typeface="Cambria Math"/>
                              <a:cs typeface="Arial" pitchFamily="34" charset="0"/>
                            </a:rPr>
                            <m:t>±</m:t>
                          </m:r>
                          <m:rad>
                            <m:radPr>
                              <m:degHide m:val="on"/>
                              <m:ctrlPr>
                                <a:rPr lang="en-GB" i="1" smtClean="0">
                                  <a:latin typeface="Cambria Math"/>
                                  <a:cs typeface="Arial" pitchFamily="34" charset="0"/>
                                </a:rPr>
                              </m:ctrlPr>
                            </m:radPr>
                            <m:deg/>
                            <m:e>
                              <m:sSup>
                                <m:sSupPr>
                                  <m:ctrlPr>
                                    <a:rPr lang="en-GB" i="1" smtClean="0">
                                      <a:latin typeface="Cambria Math"/>
                                      <a:cs typeface="Arial" pitchFamily="34" charset="0"/>
                                    </a:rPr>
                                  </m:ctrlPr>
                                </m:sSup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GB" i="0" smtClean="0">
                                      <a:latin typeface="Cambria Math"/>
                                      <a:cs typeface="Arial" pitchFamily="34" charset="0"/>
                                    </a:rPr>
                                    <m:t>b</m:t>
                                  </m:r>
                                </m:e>
                                <m:sup>
                                  <m:r>
                                    <a:rPr lang="en-GB" i="0" smtClean="0">
                                      <a:latin typeface="Cambria Math"/>
                                      <a:cs typeface="Arial" pitchFamily="34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GB" i="0" smtClean="0">
                                  <a:latin typeface="Cambria Math"/>
                                  <a:cs typeface="Arial" pitchFamily="34" charset="0"/>
                                </a:rPr>
                                <m:t>−4</m:t>
                              </m:r>
                              <m:r>
                                <m:rPr>
                                  <m:sty m:val="p"/>
                                </m:rPr>
                                <a:rPr lang="en-GB" i="0" smtClean="0">
                                  <a:latin typeface="Cambria Math"/>
                                  <a:cs typeface="Arial" pitchFamily="34" charset="0"/>
                                </a:rPr>
                                <m:t>ac</m:t>
                              </m:r>
                            </m:e>
                          </m:rad>
                        </m:num>
                        <m:den>
                          <m:r>
                            <a:rPr lang="en-GB" i="0" smtClean="0">
                              <a:latin typeface="Cambria Math"/>
                              <a:cs typeface="Arial" pitchFamily="34" charset="0"/>
                            </a:rPr>
                            <m:t>2</m:t>
                          </m:r>
                          <m:r>
                            <m:rPr>
                              <m:sty m:val="p"/>
                            </m:rPr>
                            <a:rPr lang="en-GB" i="0" smtClean="0">
                              <a:latin typeface="Cambria Math"/>
                              <a:cs typeface="Arial" pitchFamily="34" charset="0"/>
                            </a:rPr>
                            <m:t>a</m:t>
                          </m:r>
                        </m:den>
                      </m:f>
                    </m:oMath>
                  </m:oMathPara>
                </a14:m>
                <a:endParaRPr lang="en-GB" dirty="0" smtClean="0">
                  <a:latin typeface="Arial" pitchFamily="34" charset="0"/>
                  <a:cs typeface="Arial" pitchFamily="34" charset="0"/>
                </a:endParaRPr>
              </a:p>
              <a:p>
                <a:pPr marL="114300" indent="0">
                  <a:buClr>
                    <a:schemeClr val="accent4">
                      <a:lumMod val="75000"/>
                    </a:schemeClr>
                  </a:buClr>
                  <a:buNone/>
                </a:pPr>
                <a:endParaRPr lang="en-GB" dirty="0" smtClean="0">
                  <a:latin typeface="Arial" pitchFamily="34" charset="0"/>
                  <a:cs typeface="Arial" pitchFamily="34" charset="0"/>
                </a:endParaRPr>
              </a:p>
              <a:p>
                <a:pPr marL="114300" indent="0" algn="ctr">
                  <a:buClr>
                    <a:schemeClr val="accent4">
                      <a:lumMod val="75000"/>
                    </a:schemeClr>
                  </a:buClr>
                  <a:buNone/>
                </a:pPr>
                <a:r>
                  <a:rPr lang="en-GB" dirty="0" smtClean="0">
                    <a:latin typeface="Arial" pitchFamily="34" charset="0"/>
                    <a:cs typeface="Arial" pitchFamily="34" charset="0"/>
                    <a:hlinkClick r:id="rId2" action="ppaction://hlinkfile"/>
                  </a:rPr>
                  <a:t>Discriminant </a:t>
                </a:r>
                <a:r>
                  <a:rPr lang="en-GB" dirty="0" err="1" smtClean="0">
                    <a:latin typeface="Arial" pitchFamily="34" charset="0"/>
                    <a:cs typeface="Arial" pitchFamily="34" charset="0"/>
                    <a:hlinkClick r:id="rId2" action="ppaction://hlinkfile"/>
                  </a:rPr>
                  <a:t>Geogebra</a:t>
                </a:r>
                <a:r>
                  <a:rPr lang="en-GB" dirty="0" smtClean="0">
                    <a:latin typeface="Arial" pitchFamily="34" charset="0"/>
                    <a:cs typeface="Arial" pitchFamily="34" charset="0"/>
                    <a:hlinkClick r:id="rId2" action="ppaction://hlinkfile"/>
                  </a:rPr>
                  <a:t> File</a:t>
                </a:r>
                <a:endParaRPr lang="en-GB" dirty="0" smtClean="0">
                  <a:latin typeface="Arial" pitchFamily="34" charset="0"/>
                  <a:cs typeface="Arial" pitchFamily="34" charset="0"/>
                </a:endParaRPr>
              </a:p>
              <a:p>
                <a:pPr marL="114300" indent="0" algn="ctr">
                  <a:buClr>
                    <a:schemeClr val="accent4">
                      <a:lumMod val="75000"/>
                    </a:schemeClr>
                  </a:buClr>
                  <a:buNone/>
                </a:pPr>
                <a:endParaRPr lang="en-GB" dirty="0" smtClean="0">
                  <a:latin typeface="Arial" pitchFamily="34" charset="0"/>
                  <a:cs typeface="Arial" pitchFamily="34" charset="0"/>
                </a:endParaRPr>
              </a:p>
              <a:p>
                <a:pPr marL="114300" indent="0">
                  <a:buClr>
                    <a:schemeClr val="accent4">
                      <a:lumMod val="75000"/>
                    </a:schemeClr>
                  </a:buClr>
                  <a:buNone/>
                </a:pPr>
                <a:endParaRPr lang="en-GB" dirty="0">
                  <a:latin typeface="Arial" pitchFamily="34" charset="0"/>
                  <a:cs typeface="Arial" pitchFamily="34" charset="0"/>
                </a:endParaRPr>
              </a:p>
              <a:p>
                <a:pPr marL="114300" indent="0">
                  <a:buClr>
                    <a:schemeClr val="accent4">
                      <a:lumMod val="75000"/>
                    </a:schemeClr>
                  </a:buClr>
                  <a:buNone/>
                </a:pPr>
                <a:r>
                  <a:rPr lang="en-GB" dirty="0" smtClean="0">
                    <a:latin typeface="Arial" pitchFamily="34" charset="0"/>
                    <a:cs typeface="Arial" pitchFamily="34" charset="0"/>
                  </a:rPr>
                  <a:t>  If b</a:t>
                </a:r>
                <a:r>
                  <a:rPr lang="en-GB" baseline="30000" dirty="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GB" dirty="0" smtClean="0">
                    <a:latin typeface="Arial" pitchFamily="34" charset="0"/>
                    <a:cs typeface="Arial" pitchFamily="34" charset="0"/>
                  </a:rPr>
                  <a:t> – 4ac &lt; 0  then the equation has no real roots</a:t>
                </a:r>
              </a:p>
              <a:p>
                <a:pPr marL="114300" indent="0">
                  <a:buClr>
                    <a:schemeClr val="accent4">
                      <a:lumMod val="75000"/>
                    </a:schemeClr>
                  </a:buClr>
                  <a:buNone/>
                </a:pPr>
                <a:r>
                  <a:rPr lang="en-GB" dirty="0" smtClean="0">
                    <a:latin typeface="Arial" pitchFamily="34" charset="0"/>
                    <a:cs typeface="Arial" pitchFamily="34" charset="0"/>
                  </a:rPr>
                  <a:t>  If </a:t>
                </a:r>
                <a:r>
                  <a:rPr lang="en-GB" dirty="0">
                    <a:latin typeface="Arial" pitchFamily="34" charset="0"/>
                    <a:cs typeface="Arial" pitchFamily="34" charset="0"/>
                  </a:rPr>
                  <a:t>b</a:t>
                </a:r>
                <a:r>
                  <a:rPr lang="en-GB" baseline="30000" dirty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GB" dirty="0">
                    <a:latin typeface="Arial" pitchFamily="34" charset="0"/>
                    <a:cs typeface="Arial" pitchFamily="34" charset="0"/>
                  </a:rPr>
                  <a:t> – 4ac </a:t>
                </a:r>
                <a:r>
                  <a:rPr lang="en-GB" dirty="0" smtClean="0">
                    <a:latin typeface="Arial" pitchFamily="34" charset="0"/>
                    <a:cs typeface="Arial" pitchFamily="34" charset="0"/>
                  </a:rPr>
                  <a:t>= </a:t>
                </a:r>
                <a:r>
                  <a:rPr lang="en-GB" dirty="0">
                    <a:latin typeface="Arial" pitchFamily="34" charset="0"/>
                    <a:cs typeface="Arial" pitchFamily="34" charset="0"/>
                  </a:rPr>
                  <a:t>0  then the equation has </a:t>
                </a:r>
                <a:r>
                  <a:rPr lang="en-GB" dirty="0" smtClean="0">
                    <a:latin typeface="Arial" pitchFamily="34" charset="0"/>
                    <a:cs typeface="Arial" pitchFamily="34" charset="0"/>
                  </a:rPr>
                  <a:t>one </a:t>
                </a:r>
                <a:r>
                  <a:rPr lang="en-GB" dirty="0">
                    <a:latin typeface="Arial" pitchFamily="34" charset="0"/>
                    <a:cs typeface="Arial" pitchFamily="34" charset="0"/>
                  </a:rPr>
                  <a:t>real </a:t>
                </a:r>
                <a:r>
                  <a:rPr lang="en-GB" dirty="0" smtClean="0">
                    <a:latin typeface="Arial" pitchFamily="34" charset="0"/>
                    <a:cs typeface="Arial" pitchFamily="34" charset="0"/>
                  </a:rPr>
                  <a:t>root</a:t>
                </a:r>
                <a:endParaRPr lang="en-GB" dirty="0">
                  <a:latin typeface="Arial" pitchFamily="34" charset="0"/>
                  <a:cs typeface="Arial" pitchFamily="34" charset="0"/>
                </a:endParaRPr>
              </a:p>
              <a:p>
                <a:pPr marL="114300" indent="0">
                  <a:buClr>
                    <a:schemeClr val="accent4">
                      <a:lumMod val="75000"/>
                    </a:schemeClr>
                  </a:buClr>
                  <a:buNone/>
                </a:pPr>
                <a:r>
                  <a:rPr lang="en-GB" dirty="0" smtClean="0">
                    <a:latin typeface="Arial" pitchFamily="34" charset="0"/>
                    <a:cs typeface="Arial" pitchFamily="34" charset="0"/>
                  </a:rPr>
                  <a:t>  If b</a:t>
                </a:r>
                <a:r>
                  <a:rPr lang="en-GB" baseline="30000" dirty="0" smtClean="0">
                    <a:latin typeface="Arial" pitchFamily="34" charset="0"/>
                    <a:cs typeface="Arial" pitchFamily="34" charset="0"/>
                  </a:rPr>
                  <a:t>2</a:t>
                </a:r>
                <a:r>
                  <a:rPr lang="en-GB" dirty="0" smtClean="0">
                    <a:latin typeface="Arial" pitchFamily="34" charset="0"/>
                    <a:cs typeface="Arial" pitchFamily="34" charset="0"/>
                  </a:rPr>
                  <a:t> </a:t>
                </a:r>
                <a:r>
                  <a:rPr lang="en-GB" dirty="0">
                    <a:latin typeface="Arial" pitchFamily="34" charset="0"/>
                    <a:cs typeface="Arial" pitchFamily="34" charset="0"/>
                  </a:rPr>
                  <a:t>– 4ac </a:t>
                </a:r>
                <a:r>
                  <a:rPr lang="en-GB" dirty="0" smtClean="0">
                    <a:latin typeface="Arial" pitchFamily="34" charset="0"/>
                    <a:cs typeface="Arial" pitchFamily="34" charset="0"/>
                  </a:rPr>
                  <a:t>&gt; </a:t>
                </a:r>
                <a:r>
                  <a:rPr lang="en-GB" dirty="0">
                    <a:latin typeface="Arial" pitchFamily="34" charset="0"/>
                    <a:cs typeface="Arial" pitchFamily="34" charset="0"/>
                  </a:rPr>
                  <a:t>0  then the equation has </a:t>
                </a:r>
                <a:r>
                  <a:rPr lang="en-GB" dirty="0" smtClean="0">
                    <a:latin typeface="Arial" pitchFamily="34" charset="0"/>
                    <a:cs typeface="Arial" pitchFamily="34" charset="0"/>
                  </a:rPr>
                  <a:t>two </a:t>
                </a:r>
                <a:r>
                  <a:rPr lang="en-GB" dirty="0">
                    <a:latin typeface="Arial" pitchFamily="34" charset="0"/>
                    <a:cs typeface="Arial" pitchFamily="34" charset="0"/>
                  </a:rPr>
                  <a:t>real roots</a:t>
                </a:r>
              </a:p>
              <a:p>
                <a:pPr marL="114300" indent="0">
                  <a:buClr>
                    <a:schemeClr val="accent4">
                      <a:lumMod val="75000"/>
                    </a:schemeClr>
                  </a:buClr>
                  <a:buNone/>
                </a:pPr>
                <a:endParaRPr lang="en-GB" dirty="0" smtClean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395536" y="1484784"/>
                <a:ext cx="8280920" cy="5256584"/>
              </a:xfr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709629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0000" y="1433869"/>
            <a:ext cx="6604000" cy="355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2684" y="908720"/>
            <a:ext cx="8939093" cy="720080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GB" sz="3600" b="1" dirty="0">
                <a:solidFill>
                  <a:schemeClr val="accent6"/>
                </a:solidFill>
                <a:latin typeface="Rockwell" pitchFamily="18" charset="0"/>
              </a:rPr>
              <a:t>Quadratic graphs &amp; transformations</a:t>
            </a:r>
            <a:endParaRPr lang="en-GB" sz="3600" b="1" dirty="0" smtClean="0">
              <a:solidFill>
                <a:schemeClr val="accent6"/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aphicFrame>
        <p:nvGraphicFramePr>
          <p:cNvPr id="2" name="Object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844380310"/>
              </p:ext>
            </p:extLst>
          </p:nvPr>
        </p:nvGraphicFramePr>
        <p:xfrm>
          <a:off x="6948264" y="2204864"/>
          <a:ext cx="1447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3" name="Equation" r:id="rId4" imgW="609336" imgH="253890" progId="Equation.DSMT4">
                  <p:embed/>
                </p:oleObj>
              </mc:Choice>
              <mc:Fallback>
                <p:oleObj name="Equation" r:id="rId4" imgW="609336" imgH="253890" progId="Equation.DSMT4">
                  <p:embed/>
                  <p:pic>
                    <p:nvPicPr>
                      <p:cNvPr id="0" name="Object 6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48264" y="2204864"/>
                        <a:ext cx="1447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206275"/>
              </p:ext>
            </p:extLst>
          </p:nvPr>
        </p:nvGraphicFramePr>
        <p:xfrm>
          <a:off x="1117832" y="4591322"/>
          <a:ext cx="7162800" cy="2078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14" name="Equation" r:id="rId6" imgW="3327400" imgH="965200" progId="Equation.DSMT4">
                  <p:embed/>
                </p:oleObj>
              </mc:Choice>
              <mc:Fallback>
                <p:oleObj name="Equation" r:id="rId6" imgW="3327400" imgH="965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7832" y="4591322"/>
                        <a:ext cx="7162800" cy="20780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8" name="Straight Connector 7"/>
          <p:cNvCxnSpPr/>
          <p:nvPr/>
        </p:nvCxnSpPr>
        <p:spPr bwMode="auto">
          <a:xfrm>
            <a:off x="1079612" y="5013176"/>
            <a:ext cx="75416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2" name="Straight Connector 11"/>
          <p:cNvCxnSpPr/>
          <p:nvPr/>
        </p:nvCxnSpPr>
        <p:spPr bwMode="auto">
          <a:xfrm>
            <a:off x="1079612" y="5589240"/>
            <a:ext cx="75416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3" name="Straight Connector 12"/>
          <p:cNvCxnSpPr/>
          <p:nvPr/>
        </p:nvCxnSpPr>
        <p:spPr bwMode="auto">
          <a:xfrm>
            <a:off x="1079612" y="6093296"/>
            <a:ext cx="75416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" name="Straight Connector 13"/>
          <p:cNvCxnSpPr/>
          <p:nvPr/>
        </p:nvCxnSpPr>
        <p:spPr bwMode="auto">
          <a:xfrm>
            <a:off x="1079612" y="6669360"/>
            <a:ext cx="7541604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8" name="Straight Connector 17"/>
          <p:cNvCxnSpPr/>
          <p:nvPr/>
        </p:nvCxnSpPr>
        <p:spPr bwMode="auto">
          <a:xfrm>
            <a:off x="2411760" y="4653136"/>
            <a:ext cx="0" cy="2016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3" name="Straight Connector 22"/>
          <p:cNvCxnSpPr/>
          <p:nvPr/>
        </p:nvCxnSpPr>
        <p:spPr bwMode="auto">
          <a:xfrm>
            <a:off x="6156176" y="4608831"/>
            <a:ext cx="0" cy="2016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4" name="Straight Connector 23"/>
          <p:cNvCxnSpPr/>
          <p:nvPr/>
        </p:nvCxnSpPr>
        <p:spPr bwMode="auto">
          <a:xfrm>
            <a:off x="6948264" y="4608831"/>
            <a:ext cx="0" cy="2016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5" name="Straight Connector 24"/>
          <p:cNvCxnSpPr/>
          <p:nvPr/>
        </p:nvCxnSpPr>
        <p:spPr bwMode="auto">
          <a:xfrm>
            <a:off x="7690412" y="4608831"/>
            <a:ext cx="0" cy="2016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6" name="Straight Connector 25"/>
          <p:cNvCxnSpPr/>
          <p:nvPr/>
        </p:nvCxnSpPr>
        <p:spPr bwMode="auto">
          <a:xfrm>
            <a:off x="8621216" y="4608831"/>
            <a:ext cx="0" cy="2016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7" name="Straight Connector 26"/>
          <p:cNvCxnSpPr/>
          <p:nvPr/>
        </p:nvCxnSpPr>
        <p:spPr bwMode="auto">
          <a:xfrm>
            <a:off x="3347864" y="4653136"/>
            <a:ext cx="0" cy="2016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8" name="Straight Connector 27"/>
          <p:cNvCxnSpPr/>
          <p:nvPr/>
        </p:nvCxnSpPr>
        <p:spPr bwMode="auto">
          <a:xfrm>
            <a:off x="4427984" y="4653136"/>
            <a:ext cx="0" cy="2016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9" name="Straight Connector 28"/>
          <p:cNvCxnSpPr/>
          <p:nvPr/>
        </p:nvCxnSpPr>
        <p:spPr bwMode="auto">
          <a:xfrm>
            <a:off x="5364088" y="4685062"/>
            <a:ext cx="0" cy="2016224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</p:spTree>
    <p:extLst>
      <p:ext uri="{BB962C8B-B14F-4D97-AF65-F5344CB8AC3E}">
        <p14:creationId xmlns:p14="http://schemas.microsoft.com/office/powerpoint/2010/main" val="2716430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908720"/>
            <a:ext cx="6604000" cy="3554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" name="Object 3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080540161"/>
              </p:ext>
            </p:extLst>
          </p:nvPr>
        </p:nvGraphicFramePr>
        <p:xfrm>
          <a:off x="7092280" y="1196752"/>
          <a:ext cx="1447800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4" imgW="609336" imgH="253890" progId="Equation.DSMT4">
                  <p:embed/>
                </p:oleObj>
              </mc:Choice>
              <mc:Fallback>
                <p:oleObj name="Equation" r:id="rId4" imgW="609336" imgH="253890" progId="Equation.DSMT4">
                  <p:embed/>
                  <p:pic>
                    <p:nvPicPr>
                      <p:cNvPr id="0" name="Object 11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1196752"/>
                        <a:ext cx="1447800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3855115"/>
              </p:ext>
            </p:extLst>
          </p:nvPr>
        </p:nvGraphicFramePr>
        <p:xfrm>
          <a:off x="849239" y="4482452"/>
          <a:ext cx="7286288" cy="1250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6" imgW="2959100" imgH="508000" progId="Equation.DSMT4">
                  <p:embed/>
                </p:oleObj>
              </mc:Choice>
              <mc:Fallback>
                <p:oleObj name="Equation" r:id="rId6" imgW="2959100" imgH="508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49239" y="4482452"/>
                        <a:ext cx="7286288" cy="1250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239177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76400" y="0"/>
            <a:ext cx="7467600" cy="5921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535613"/>
            <a:ext cx="5257800" cy="13985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114373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749498"/>
          </a:xfrm>
        </p:spPr>
        <p:txBody>
          <a:bodyPr/>
          <a:lstStyle/>
          <a:p>
            <a:pPr eaLnBrk="1" hangingPunct="1"/>
            <a:r>
              <a:rPr lang="en-GB" sz="4000" b="1" dirty="0" smtClean="0">
                <a:solidFill>
                  <a:schemeClr val="accent6"/>
                </a:solidFill>
                <a:latin typeface="Rockwell" pitchFamily="18" charset="0"/>
              </a:rPr>
              <a:t>Simultaneous Equations</a:t>
            </a:r>
            <a:endParaRPr lang="en-GB" sz="4000" dirty="0" smtClean="0">
              <a:solidFill>
                <a:schemeClr val="accent6"/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537" y="2348880"/>
            <a:ext cx="7594147" cy="41011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6" name="Content Placeholder 5"/>
              <p:cNvSpPr txBox="1">
                <a:spLocks noGrp="1"/>
              </p:cNvSpPr>
              <p:nvPr>
                <p:ph sz="quarter" idx="3"/>
              </p:nvPr>
            </p:nvSpPr>
            <p:spPr>
              <a:xfrm>
                <a:off x="656505" y="1511728"/>
                <a:ext cx="7830990" cy="83715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marL="0" indent="0">
                  <a:buNone/>
                </a:pPr>
                <a:r>
                  <a:rPr lang="en-GB" sz="2200" dirty="0" smtClean="0">
                    <a:latin typeface="Arial" pitchFamily="34" charset="0"/>
                    <a:cs typeface="Arial" pitchFamily="34" charset="0"/>
                  </a:rPr>
                  <a:t>Q: What does it mean to find the solution of these equations?</a:t>
                </a:r>
              </a:p>
              <a:p>
                <a:pPr marL="0" indent="0">
                  <a:buNone/>
                </a:pPr>
                <a:r>
                  <a:rPr lang="en-GB" sz="2200" dirty="0" smtClean="0">
                    <a:latin typeface="Arial" pitchFamily="34" charset="0"/>
                    <a:cs typeface="Arial" pitchFamily="34" charset="0"/>
                  </a:rPr>
                  <a:t>     </a:t>
                </a:r>
                <a:r>
                  <a:rPr lang="en-GB" sz="2200" dirty="0">
                    <a:latin typeface="Arial" pitchFamily="34" charset="0"/>
                    <a:cs typeface="Arial" pitchFamily="34" charset="0"/>
                  </a:rPr>
                  <a:t>	</a:t>
                </a:r>
                <a:r>
                  <a:rPr lang="en-GB" sz="2200" dirty="0" smtClean="0">
                    <a:latin typeface="Arial" pitchFamily="34" charset="0"/>
                    <a:cs typeface="Arial" pitchFamily="34" charset="0"/>
                  </a:rPr>
                  <a:t>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200" b="0" i="0" smtClean="0">
                        <a:latin typeface="Cambria Math"/>
                        <a:cs typeface="Arial" pitchFamily="34" charset="0"/>
                      </a:rPr>
                      <m:t>y</m:t>
                    </m:r>
                    <m:r>
                      <a:rPr lang="en-GB" sz="2200" b="0" i="0" smtClean="0">
                        <a:latin typeface="Cambria Math"/>
                        <a:cs typeface="Arial" pitchFamily="34" charset="0"/>
                      </a:rPr>
                      <m:t>+</m:t>
                    </m:r>
                    <m:r>
                      <m:rPr>
                        <m:sty m:val="p"/>
                      </m:rPr>
                      <a:rPr lang="en-GB" sz="2200" b="0" i="0" smtClean="0">
                        <a:latin typeface="Cambria Math"/>
                        <a:cs typeface="Arial" pitchFamily="34" charset="0"/>
                      </a:rPr>
                      <m:t>x</m:t>
                    </m:r>
                    <m:r>
                      <a:rPr lang="en-GB" sz="2200" b="0" i="0" smtClean="0">
                        <a:latin typeface="Cambria Math"/>
                        <a:cs typeface="Arial" pitchFamily="34" charset="0"/>
                      </a:rPr>
                      <m:t>=3</m:t>
                    </m:r>
                  </m:oMath>
                </a14:m>
                <a:r>
                  <a:rPr lang="en-GB" sz="2200" dirty="0" smtClean="0">
                    <a:latin typeface="Arial" pitchFamily="34" charset="0"/>
                    <a:cs typeface="Arial" pitchFamily="34" charset="0"/>
                  </a:rPr>
                  <a:t>    and   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GB" sz="2200" b="0" i="0" smtClean="0">
                        <a:latin typeface="Cambria Math"/>
                        <a:cs typeface="Arial" pitchFamily="34" charset="0"/>
                      </a:rPr>
                      <m:t>y</m:t>
                    </m:r>
                    <m:r>
                      <a:rPr lang="en-GB" sz="2200" b="0" i="0" smtClean="0">
                        <a:latin typeface="Cambria Math"/>
                        <a:cs typeface="Arial" pitchFamily="34" charset="0"/>
                      </a:rPr>
                      <m:t>=2</m:t>
                    </m:r>
                    <m:sSup>
                      <m:sSupPr>
                        <m:ctrlPr>
                          <a:rPr lang="en-GB" sz="2200" b="0" i="1" smtClean="0">
                            <a:latin typeface="Cambria Math"/>
                            <a:cs typeface="Arial" pitchFamily="34" charset="0"/>
                          </a:rPr>
                        </m:ctrlPr>
                      </m:sSupPr>
                      <m:e>
                        <m:r>
                          <m:rPr>
                            <m:sty m:val="p"/>
                          </m:rPr>
                          <a:rPr lang="en-GB" sz="2200" b="0" i="0" smtClean="0">
                            <a:latin typeface="Cambria Math"/>
                            <a:cs typeface="Arial" pitchFamily="34" charset="0"/>
                          </a:rPr>
                          <m:t>x</m:t>
                        </m:r>
                      </m:e>
                      <m:sup>
                        <m:r>
                          <a:rPr lang="en-GB" sz="2200" b="0" i="0" smtClean="0">
                            <a:latin typeface="Cambria Math"/>
                            <a:cs typeface="Arial" pitchFamily="34" charset="0"/>
                          </a:rPr>
                          <m:t>2</m:t>
                        </m:r>
                      </m:sup>
                    </m:sSup>
                    <m:r>
                      <a:rPr lang="en-GB" sz="2200" b="0" i="0" smtClean="0">
                        <a:latin typeface="Cambria Math"/>
                        <a:cs typeface="Arial" pitchFamily="34" charset="0"/>
                      </a:rPr>
                      <m:t>+2</m:t>
                    </m:r>
                  </m:oMath>
                </a14:m>
                <a:endParaRPr lang="en-GB" sz="2200" dirty="0">
                  <a:latin typeface="Arial" pitchFamily="34" charset="0"/>
                  <a:cs typeface="Arial" pitchFamily="34" charset="0"/>
                </a:endParaRPr>
              </a:p>
            </p:txBody>
          </p:sp>
        </mc:Choice>
        <mc:Fallback xmlns="">
          <p:sp>
            <p:nvSpPr>
              <p:cNvPr id="6" name="Content Placeholder 5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3"/>
              </p:nvPr>
            </p:nvSpPr>
            <p:spPr>
              <a:xfrm>
                <a:off x="656505" y="1511728"/>
                <a:ext cx="7830990" cy="837152"/>
              </a:xfrm>
              <a:prstGeom prst="rect">
                <a:avLst/>
              </a:prstGeom>
              <a:blipFill rotWithShape="1">
                <a:blip r:embed="rId3"/>
                <a:stretch>
                  <a:fillRect l="-1012" t="-3650" r="-312" b="-14599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4607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821506"/>
          </a:xfrm>
        </p:spPr>
        <p:txBody>
          <a:bodyPr/>
          <a:lstStyle/>
          <a:p>
            <a:pPr eaLnBrk="1" hangingPunct="1"/>
            <a:r>
              <a:rPr lang="en-GB" sz="4000" b="1" dirty="0">
                <a:solidFill>
                  <a:schemeClr val="accent6"/>
                </a:solidFill>
                <a:latin typeface="Rockwell" pitchFamily="18" charset="0"/>
              </a:rPr>
              <a:t>Inequalities (1)</a:t>
            </a:r>
            <a:endParaRPr lang="en-GB" sz="4000" dirty="0" smtClean="0">
              <a:solidFill>
                <a:schemeClr val="accent6"/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 txBox="1">
                <a:spLocks noGrp="1"/>
              </p:cNvSpPr>
              <p:nvPr>
                <p:ph sz="quarter" idx="3"/>
              </p:nvPr>
            </p:nvSpPr>
            <p:spPr>
              <a:xfrm>
                <a:off x="539750" y="1700808"/>
                <a:ext cx="8064500" cy="58477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0" smtClean="0">
                          <a:latin typeface="Cambria Math"/>
                        </a:rPr>
                        <m:t>5</m:t>
                      </m:r>
                      <m:r>
                        <m:rPr>
                          <m:sty m:val="p"/>
                        </m:rPr>
                        <a:rPr lang="en-GB" sz="3200" b="0" i="0" smtClean="0">
                          <a:latin typeface="Cambria Math"/>
                        </a:rPr>
                        <m:t>x</m:t>
                      </m:r>
                      <m:r>
                        <a:rPr lang="en-GB" sz="3200" b="0" i="0" smtClean="0">
                          <a:latin typeface="Cambria Math"/>
                        </a:rPr>
                        <m:t>−3≤10−2</m:t>
                      </m:r>
                      <m:d>
                        <m:dPr>
                          <m:ctrlPr>
                            <a:rPr lang="en-GB" sz="3200" b="0" i="1" smtClean="0">
                              <a:latin typeface="Cambria Math"/>
                              <a:ea typeface="Cambria Math"/>
                            </a:rPr>
                          </m:ctrlPr>
                        </m:dPr>
                        <m:e>
                          <m:r>
                            <a:rPr lang="en-GB" sz="3200" b="0" i="0" smtClean="0">
                              <a:latin typeface="Cambria Math"/>
                              <a:ea typeface="Cambria Math"/>
                            </a:rPr>
                            <m:t>2−</m:t>
                          </m:r>
                          <m:r>
                            <m:rPr>
                              <m:sty m:val="p"/>
                            </m:rPr>
                            <a:rPr lang="en-GB" sz="3200" b="0" i="0" smtClean="0">
                              <a:latin typeface="Cambria Math"/>
                              <a:ea typeface="Cambria Math"/>
                            </a:rPr>
                            <m:t>x</m:t>
                          </m:r>
                        </m:e>
                      </m:d>
                    </m:oMath>
                  </m:oMathPara>
                </a14:m>
                <a:endParaRPr lang="en-GB" sz="2200" dirty="0" smtClean="0"/>
              </a:p>
            </p:txBody>
          </p:sp>
        </mc:Choice>
        <mc:Fallback xmlns="">
          <p:sp>
            <p:nvSpPr>
              <p:cNvPr id="5" name="Content Placeholder 4"/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3"/>
              </p:nvPr>
            </p:nvSpPr>
            <p:spPr>
              <a:xfrm>
                <a:off x="539750" y="1700808"/>
                <a:ext cx="8064500" cy="584775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658733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b="1" dirty="0">
                <a:solidFill>
                  <a:schemeClr val="accent6"/>
                </a:solidFill>
                <a:latin typeface="Rockwell" pitchFamily="18" charset="0"/>
              </a:rPr>
              <a:t>Inequalities (2)</a:t>
            </a:r>
            <a:endParaRPr lang="en-GB" sz="4000" dirty="0" smtClean="0">
              <a:solidFill>
                <a:schemeClr val="accent6"/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3"/>
              </p:nvPr>
            </p:nvSpPr>
            <p:spPr>
              <a:xfrm>
                <a:off x="539552" y="1556792"/>
                <a:ext cx="8064896" cy="4248472"/>
              </a:xfrm>
            </p:spPr>
            <p:txBody>
              <a:bodyPr/>
              <a:lstStyle/>
              <a:p>
                <a:pPr marL="0" lvl="0" indent="0" fontAlgn="auto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GB" sz="3600" i="1" kern="120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</m:ctrlPr>
                        </m:sSupPr>
                        <m:e>
                          <m:r>
                            <a:rPr lang="en-GB" sz="3600" i="1" kern="120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GB" sz="3600" i="1" kern="1200">
                              <a:solidFill>
                                <a:prstClr val="black"/>
                              </a:solidFill>
                              <a:latin typeface="Cambria Math"/>
                              <a:ea typeface="Cambria Math"/>
                            </a:rPr>
                            <m:t>2</m:t>
                          </m:r>
                        </m:sup>
                      </m:sSup>
                      <m:r>
                        <a:rPr lang="en-GB" sz="3600" i="1" kern="120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+</m:t>
                      </m:r>
                      <m:r>
                        <a:rPr lang="en-GB" sz="3600" i="1" kern="120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𝑥</m:t>
                      </m:r>
                      <m:r>
                        <a:rPr lang="en-GB" sz="3600" i="1" kern="1200">
                          <a:solidFill>
                            <a:prstClr val="black"/>
                          </a:solidFill>
                          <a:latin typeface="Cambria Math"/>
                          <a:ea typeface="Cambria Math"/>
                        </a:rPr>
                        <m:t>&gt;6</m:t>
                      </m:r>
                    </m:oMath>
                  </m:oMathPara>
                </a14:m>
                <a:endParaRPr lang="en-GB" sz="2400" kern="1200" dirty="0">
                  <a:solidFill>
                    <a:prstClr val="black"/>
                  </a:solidFill>
                  <a:latin typeface="Calibri"/>
                </a:endParaRPr>
              </a:p>
              <a:p>
                <a:pPr lvl="2"/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3"/>
              </p:nvPr>
            </p:nvSpPr>
            <p:spPr>
              <a:xfrm>
                <a:off x="539552" y="1556792"/>
                <a:ext cx="8064896" cy="424847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954295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980729"/>
            <a:ext cx="7772400" cy="864096"/>
          </a:xfrm>
        </p:spPr>
        <p:txBody>
          <a:bodyPr/>
          <a:lstStyle/>
          <a:p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> </a:t>
            </a:r>
            <a:endParaRPr lang="en-GB" b="1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632848" cy="4032448"/>
          </a:xfrm>
        </p:spPr>
        <p:txBody>
          <a:bodyPr/>
          <a:lstStyle/>
          <a:p>
            <a:pPr algn="l"/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Rectangle 7"/>
          <p:cNvSpPr txBox="1">
            <a:spLocks noChangeArrowheads="1"/>
          </p:cNvSpPr>
          <p:nvPr/>
        </p:nvSpPr>
        <p:spPr>
          <a:xfrm>
            <a:off x="395288" y="692696"/>
            <a:ext cx="8229600" cy="1727473"/>
          </a:xfrm>
          <a:prstGeom prst="rect">
            <a:avLst/>
          </a:prstGeom>
          <a:noFill/>
          <a:ln/>
        </p:spPr>
        <p:txBody>
          <a:bodyPr anchor="t" anchorCtr="0"/>
          <a:lstStyle>
            <a:lvl1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2pPr>
            <a:lvl3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3pPr>
            <a:lvl4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4pPr>
            <a:lvl5pPr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Times" charset="0"/>
              </a:defRPr>
            </a:lvl9pPr>
          </a:lstStyle>
          <a:p>
            <a:pPr eaLnBrk="1" hangingPunct="1"/>
            <a:r>
              <a:rPr lang="en-GB" sz="3600" b="1" kern="0" smtClean="0">
                <a:solidFill>
                  <a:schemeClr val="accent4">
                    <a:lumMod val="75000"/>
                  </a:schemeClr>
                </a:solidFill>
                <a:latin typeface="Rockwell" pitchFamily="18" charset="0"/>
              </a:rPr>
              <a:t>Welcome: Can you hear me? </a:t>
            </a:r>
            <a:br>
              <a:rPr lang="en-GB" sz="3600" b="1" kern="0" smtClean="0">
                <a:solidFill>
                  <a:schemeClr val="accent4">
                    <a:lumMod val="75000"/>
                  </a:schemeClr>
                </a:solidFill>
                <a:latin typeface="Rockwell" pitchFamily="18" charset="0"/>
              </a:rPr>
            </a:br>
            <a:r>
              <a:rPr lang="en-GB" sz="2200" kern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200" kern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GB" sz="2200" kern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Quick sound check…let’s communicate and chat…</a:t>
            </a:r>
            <a:br>
              <a:rPr lang="en-GB" sz="2200" kern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GB" sz="2200" kern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Please type in the chat box to let me know if you can hear me or not..</a:t>
            </a:r>
            <a:endParaRPr lang="en-GB" sz="2200" kern="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392" y="3068960"/>
            <a:ext cx="4441739" cy="320567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728189"/>
            <a:ext cx="1401763" cy="1127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4" y="3135313"/>
            <a:ext cx="3030537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6228184" y="3135313"/>
            <a:ext cx="2592288" cy="31393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dirty="0">
                <a:latin typeface="Arial" pitchFamily="34" charset="0"/>
                <a:cs typeface="Arial" pitchFamily="34" charset="0"/>
              </a:rPr>
              <a:t>This is the space (on the left of your screen) where you type your message, then either click on “Send” or just press ‘return’ on your keyboard. </a:t>
            </a:r>
          </a:p>
        </p:txBody>
      </p:sp>
      <p:sp>
        <p:nvSpPr>
          <p:cNvPr id="10" name="Line 6"/>
          <p:cNvSpPr>
            <a:spLocks noChangeShapeType="1"/>
          </p:cNvSpPr>
          <p:nvPr/>
        </p:nvSpPr>
        <p:spPr bwMode="auto">
          <a:xfrm flipH="1">
            <a:off x="4327894" y="5085184"/>
            <a:ext cx="1940773" cy="504056"/>
          </a:xfrm>
          <a:prstGeom prst="line">
            <a:avLst/>
          </a:prstGeom>
          <a:noFill/>
          <a:ln w="25400">
            <a:solidFill>
              <a:schemeClr val="tx2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8283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kern="1200" spc="-100" dirty="0">
                <a:solidFill>
                  <a:srgbClr val="4A66AC">
                    <a:lumMod val="75000"/>
                  </a:srgbClr>
                </a:solidFill>
                <a:latin typeface="Rockwell" pitchFamily="18" charset="0"/>
              </a:rPr>
              <a:t>Inequalities (3)</a:t>
            </a:r>
            <a:endParaRPr lang="en-GB" sz="4000" dirty="0" smtClean="0">
              <a:solidFill>
                <a:schemeClr val="accent6">
                  <a:lumMod val="75000"/>
                </a:schemeClr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sz="quarter" idx="3"/>
              </p:nvPr>
            </p:nvSpPr>
            <p:spPr>
              <a:xfrm>
                <a:off x="539552" y="1556792"/>
                <a:ext cx="8064896" cy="4248472"/>
              </a:xfrm>
            </p:spPr>
            <p:txBody>
              <a:bodyPr/>
              <a:lstStyle/>
              <a:p>
                <a:pPr marL="0" lvl="0" indent="0" fontAlgn="auto">
                  <a:spcBef>
                    <a:spcPts val="0"/>
                  </a:spcBef>
                  <a:spcAft>
                    <a:spcPts val="0"/>
                  </a:spcAft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m:rPr>
                          <m:sty m:val="p"/>
                        </m:rPr>
                        <a:rPr lang="en-GB" sz="3200" kern="1200">
                          <a:solidFill>
                            <a:prstClr val="black"/>
                          </a:solidFill>
                          <a:latin typeface="Cambria Math"/>
                        </a:rPr>
                        <m:t>x</m:t>
                      </m:r>
                      <m:r>
                        <a:rPr lang="en-GB" sz="3200" kern="1200">
                          <a:solidFill>
                            <a:prstClr val="black"/>
                          </a:solidFill>
                          <a:latin typeface="Cambria Math"/>
                        </a:rPr>
                        <m:t>+1&gt;</m:t>
                      </m:r>
                      <m:f>
                        <m:fPr>
                          <m:ctrlPr>
                            <a:rPr lang="en-GB" sz="3200" i="1" kern="1200">
                              <a:solidFill>
                                <a:prstClr val="black"/>
                              </a:solidFill>
                              <a:latin typeface="Cambria Math"/>
                            </a:rPr>
                          </m:ctrlPr>
                        </m:fPr>
                        <m:num>
                          <m:r>
                            <a:rPr lang="en-GB" sz="3200" i="1" kern="120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6</m:t>
                          </m:r>
                        </m:num>
                        <m:den>
                          <m:r>
                            <a:rPr lang="en-GB" sz="3200" i="1" kern="1200">
                              <a:solidFill>
                                <a:prstClr val="black"/>
                              </a:solidFill>
                              <a:latin typeface="Cambria Math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GB" kern="1200" dirty="0">
                  <a:solidFill>
                    <a:prstClr val="black"/>
                  </a:solidFill>
                  <a:latin typeface="Calibri"/>
                </a:endParaRPr>
              </a:p>
              <a:p>
                <a:pPr lvl="2"/>
                <a:endParaRPr lang="en-GB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sz="quarter" idx="3"/>
              </p:nvPr>
            </p:nvSpPr>
            <p:spPr>
              <a:xfrm>
                <a:off x="539552" y="1556792"/>
                <a:ext cx="8064896" cy="4248472"/>
              </a:xfr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3140968"/>
            <a:ext cx="5128616" cy="31683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12967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b="1" dirty="0">
                <a:solidFill>
                  <a:schemeClr val="accent6"/>
                </a:solidFill>
                <a:latin typeface="Rockwell" pitchFamily="18" charset="0"/>
              </a:rPr>
              <a:t>Session content check</a:t>
            </a:r>
            <a:endParaRPr lang="en-GB" sz="4000" dirty="0" smtClean="0">
              <a:solidFill>
                <a:schemeClr val="accent6"/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>
          <a:xfrm>
            <a:off x="539552" y="1556792"/>
            <a:ext cx="8064896" cy="4248472"/>
          </a:xfrm>
        </p:spPr>
        <p:txBody>
          <a:bodyPr/>
          <a:lstStyle/>
          <a:p>
            <a:pPr lvl="0" indent="-228600" fontAlgn="auto">
              <a:spcAft>
                <a:spcPts val="0"/>
              </a:spcAft>
              <a:buClr>
                <a:srgbClr val="4A66AC">
                  <a:lumMod val="75000"/>
                </a:srgbClr>
              </a:buClr>
              <a:buFont typeface="Wingdings" pitchFamily="2" charset="2"/>
              <a:buChar char="§"/>
            </a:pPr>
            <a:r>
              <a:rPr lang="en-GB" kern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Quadratic equations </a:t>
            </a:r>
          </a:p>
          <a:p>
            <a:pPr marL="114300" lvl="0" indent="0" fontAlgn="auto">
              <a:spcAft>
                <a:spcPts val="0"/>
              </a:spcAft>
              <a:buClr>
                <a:srgbClr val="4A66AC">
                  <a:lumMod val="75000"/>
                </a:srgbClr>
              </a:buClr>
              <a:buNone/>
            </a:pPr>
            <a:r>
              <a:rPr lang="en-GB" kern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- solving, representing, transformations</a:t>
            </a:r>
          </a:p>
          <a:p>
            <a:pPr marL="114300" lvl="0" indent="0" fontAlgn="auto">
              <a:spcAft>
                <a:spcPts val="0"/>
              </a:spcAft>
              <a:buClr>
                <a:srgbClr val="4A66AC">
                  <a:lumMod val="75000"/>
                </a:srgbClr>
              </a:buClr>
              <a:buNone/>
            </a:pPr>
            <a:r>
              <a:rPr lang="en-GB" kern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	- completing the square</a:t>
            </a:r>
          </a:p>
          <a:p>
            <a:pPr marL="114300" lvl="0" indent="0" fontAlgn="auto">
              <a:spcAft>
                <a:spcPts val="0"/>
              </a:spcAft>
              <a:buClr>
                <a:srgbClr val="4A66AC">
                  <a:lumMod val="75000"/>
                </a:srgbClr>
              </a:buClr>
              <a:buNone/>
            </a:pPr>
            <a:r>
              <a:rPr lang="en-GB" kern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          - discriminants</a:t>
            </a:r>
          </a:p>
          <a:p>
            <a:pPr marL="114300" lvl="0" indent="0" fontAlgn="auto">
              <a:spcAft>
                <a:spcPts val="0"/>
              </a:spcAft>
              <a:buClr>
                <a:srgbClr val="4A66AC">
                  <a:lumMod val="75000"/>
                </a:srgbClr>
              </a:buClr>
              <a:buNone/>
            </a:pPr>
            <a:endParaRPr lang="en-GB" kern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indent="-228600" fontAlgn="auto">
              <a:spcAft>
                <a:spcPts val="0"/>
              </a:spcAft>
              <a:buClr>
                <a:srgbClr val="4A66AC">
                  <a:lumMod val="75000"/>
                </a:srgbClr>
              </a:buClr>
              <a:buFont typeface="Wingdings" pitchFamily="2" charset="2"/>
              <a:buChar char="§"/>
            </a:pPr>
            <a:r>
              <a:rPr lang="en-GB" kern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Simultaneous equations</a:t>
            </a:r>
          </a:p>
          <a:p>
            <a:pPr marL="114300" lvl="0" indent="0" fontAlgn="auto">
              <a:spcAft>
                <a:spcPts val="0"/>
              </a:spcAft>
              <a:buClr>
                <a:srgbClr val="4A66AC">
                  <a:lumMod val="75000"/>
                </a:srgbClr>
              </a:buClr>
              <a:buNone/>
            </a:pPr>
            <a:endParaRPr lang="en-GB" kern="12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indent="-228600" fontAlgn="auto">
              <a:spcAft>
                <a:spcPts val="0"/>
              </a:spcAft>
              <a:buClr>
                <a:srgbClr val="4A66AC">
                  <a:lumMod val="75000"/>
                </a:srgbClr>
              </a:buClr>
              <a:buFont typeface="Wingdings" pitchFamily="2" charset="2"/>
              <a:buChar char="§"/>
            </a:pPr>
            <a:r>
              <a:rPr lang="en-GB" kern="1200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Inequalities</a:t>
            </a:r>
          </a:p>
          <a:p>
            <a:pPr lvl="2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725664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b="1" dirty="0">
                <a:solidFill>
                  <a:schemeClr val="accent6"/>
                </a:solidFill>
                <a:latin typeface="Rockwell" pitchFamily="18" charset="0"/>
                <a:cs typeface="Arial" pitchFamily="34" charset="0"/>
              </a:rPr>
              <a:t>MEI C1 June 2010</a:t>
            </a:r>
            <a:endParaRPr lang="en-GB" sz="4000" dirty="0" smtClean="0">
              <a:solidFill>
                <a:schemeClr val="accent6"/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>
          <a:xfrm>
            <a:off x="-900608" y="1304764"/>
            <a:ext cx="8064896" cy="4248472"/>
          </a:xfrm>
        </p:spPr>
        <p:txBody>
          <a:bodyPr/>
          <a:lstStyle/>
          <a:p>
            <a:pPr marL="914400" lvl="2" indent="0">
              <a:buNone/>
            </a:pPr>
            <a:r>
              <a:rPr lang="en-GB" dirty="0" smtClean="0">
                <a:latin typeface="+mj-lt"/>
              </a:rPr>
              <a:t>10</a:t>
            </a:r>
            <a:r>
              <a:rPr lang="en-GB" dirty="0" smtClean="0"/>
              <a:t>.</a:t>
            </a:r>
            <a:endParaRPr lang="en-GB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94546" y="1700808"/>
            <a:ext cx="9433048" cy="2276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103021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1143000"/>
          </a:xfrm>
        </p:spPr>
        <p:txBody>
          <a:bodyPr/>
          <a:lstStyle/>
          <a:p>
            <a:pPr eaLnBrk="1" hangingPunct="1"/>
            <a:r>
              <a:rPr lang="en-GB" sz="3600" b="1" dirty="0" smtClean="0">
                <a:solidFill>
                  <a:schemeClr val="accent6"/>
                </a:solidFill>
                <a:latin typeface="Rockwell" pitchFamily="18" charset="0"/>
                <a:cs typeface="Arial" pitchFamily="34" charset="0"/>
              </a:rPr>
              <a:t>EDEXCEL C1 JUNE 2013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7529" y="1718579"/>
            <a:ext cx="9769943" cy="50477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343645" y="1195359"/>
            <a:ext cx="53091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 algn="ctr" eaLnBrk="1" hangingPunct="1"/>
            <a:r>
              <a:rPr lang="en-GB" sz="2000" kern="0" dirty="0">
                <a:solidFill>
                  <a:srgbClr val="2D2D8A">
                    <a:lumMod val="75000"/>
                  </a:srgbClr>
                </a:solidFill>
                <a:latin typeface="Times"/>
                <a:ea typeface="+mj-ea"/>
                <a:cs typeface="Arial" pitchFamily="34" charset="0"/>
              </a:rPr>
              <a:t>10</a:t>
            </a:r>
            <a:r>
              <a:rPr lang="en-GB" sz="2800" kern="0" dirty="0">
                <a:solidFill>
                  <a:srgbClr val="2D2D8A">
                    <a:lumMod val="75000"/>
                  </a:srgbClr>
                </a:solidFill>
                <a:latin typeface="Times"/>
                <a:ea typeface="+mj-ea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395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b="1" dirty="0" smtClean="0">
                <a:solidFill>
                  <a:srgbClr val="2D2D8A">
                    <a:lumMod val="75000"/>
                  </a:srgbClr>
                </a:solidFill>
                <a:latin typeface="Rockwell" pitchFamily="18" charset="0"/>
                <a:cs typeface="Arial" pitchFamily="34" charset="0"/>
              </a:rPr>
              <a:t>AQA </a:t>
            </a:r>
            <a:r>
              <a:rPr lang="en-GB" sz="4000" b="1" dirty="0">
                <a:solidFill>
                  <a:srgbClr val="2D2D8A">
                    <a:lumMod val="75000"/>
                  </a:srgbClr>
                </a:solidFill>
                <a:latin typeface="Rockwell" pitchFamily="18" charset="0"/>
                <a:cs typeface="Arial" pitchFamily="34" charset="0"/>
              </a:rPr>
              <a:t>C1 </a:t>
            </a:r>
            <a:r>
              <a:rPr lang="en-GB" sz="4000" b="1" dirty="0" smtClean="0">
                <a:solidFill>
                  <a:srgbClr val="2D2D8A">
                    <a:lumMod val="75000"/>
                  </a:srgbClr>
                </a:solidFill>
                <a:latin typeface="Rockwell" pitchFamily="18" charset="0"/>
                <a:cs typeface="Arial" pitchFamily="34" charset="0"/>
              </a:rPr>
              <a:t>Jane 2012</a:t>
            </a:r>
            <a:endParaRPr lang="en-GB" sz="4000" dirty="0" smtClean="0">
              <a:solidFill>
                <a:schemeClr val="accent6">
                  <a:lumMod val="75000"/>
                </a:schemeClr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72400" y="2155385"/>
            <a:ext cx="854048" cy="62244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89496" y="1916832"/>
            <a:ext cx="9433496" cy="389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-5422" y="1455167"/>
            <a:ext cx="41549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2.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86176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b="1" dirty="0" smtClean="0">
                <a:solidFill>
                  <a:schemeClr val="accent6"/>
                </a:solidFill>
                <a:latin typeface="Rockwell" pitchFamily="18" charset="0"/>
                <a:cs typeface="Arial" pitchFamily="34" charset="0"/>
              </a:rPr>
              <a:t>OCR C1 May 2012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>
          <a:xfrm>
            <a:off x="539552" y="2204864"/>
            <a:ext cx="8064896" cy="4248472"/>
          </a:xfrm>
        </p:spPr>
        <p:txBody>
          <a:bodyPr/>
          <a:lstStyle/>
          <a:p>
            <a:pPr marL="914400" lvl="2" indent="0">
              <a:buNone/>
            </a:pPr>
            <a:endParaRPr lang="en-GB" dirty="0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776"/>
            <a:ext cx="11908669" cy="12594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773" y="1327731"/>
            <a:ext cx="764522" cy="12752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699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b="1" dirty="0" smtClean="0">
                <a:solidFill>
                  <a:schemeClr val="accent6"/>
                </a:solidFill>
                <a:latin typeface="Rockwell" pitchFamily="18" charset="0"/>
                <a:cs typeface="Arial" pitchFamily="34" charset="0"/>
              </a:rPr>
              <a:t>OCR C1 May 2012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>
          <a:xfrm>
            <a:off x="539552" y="2204864"/>
            <a:ext cx="8064896" cy="4248472"/>
          </a:xfrm>
        </p:spPr>
        <p:txBody>
          <a:bodyPr/>
          <a:lstStyle/>
          <a:p>
            <a:pPr marL="914400" lvl="2" indent="0">
              <a:buNone/>
            </a:pPr>
            <a:endParaRPr lang="en-GB" dirty="0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760" y="1514981"/>
            <a:ext cx="8892480" cy="1557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220288" y="1158723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/>
              <a:t>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9132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1143000"/>
          </a:xfrm>
        </p:spPr>
        <p:txBody>
          <a:bodyPr/>
          <a:lstStyle/>
          <a:p>
            <a:pPr eaLnBrk="1" hangingPunct="1"/>
            <a:r>
              <a:rPr lang="en-GB" sz="4000" b="1" dirty="0" smtClean="0">
                <a:solidFill>
                  <a:schemeClr val="accent6"/>
                </a:solidFill>
                <a:latin typeface="Rockwell" pitchFamily="18" charset="0"/>
                <a:cs typeface="Arial" pitchFamily="34" charset="0"/>
              </a:rPr>
              <a:t>OCR C1 June 2012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>
          <a:xfrm>
            <a:off x="539552" y="2204864"/>
            <a:ext cx="8064896" cy="4248472"/>
          </a:xfrm>
        </p:spPr>
        <p:txBody>
          <a:bodyPr/>
          <a:lstStyle/>
          <a:p>
            <a:pPr marL="914400" lvl="2" indent="0">
              <a:buNone/>
            </a:pPr>
            <a:endParaRPr lang="en-GB" dirty="0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461697"/>
            <a:ext cx="4752528" cy="6711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8" y="2228768"/>
            <a:ext cx="8377264" cy="76654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0122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8"/>
          <p:cNvSpPr>
            <a:spLocks noGrp="1" noChangeArrowheads="1"/>
          </p:cNvSpPr>
          <p:nvPr>
            <p:ph type="title"/>
          </p:nvPr>
        </p:nvSpPr>
        <p:spPr>
          <a:xfrm>
            <a:off x="467544" y="807294"/>
            <a:ext cx="8229600" cy="749498"/>
          </a:xfrm>
        </p:spPr>
        <p:txBody>
          <a:bodyPr/>
          <a:lstStyle/>
          <a:p>
            <a:pPr eaLnBrk="1" hangingPunct="1"/>
            <a:r>
              <a:rPr lang="en-GB" sz="4000" b="1" dirty="0" smtClean="0">
                <a:solidFill>
                  <a:schemeClr val="accent6">
                    <a:lumMod val="75000"/>
                  </a:schemeClr>
                </a:solidFill>
                <a:latin typeface="Rockwell" pitchFamily="18" charset="0"/>
                <a:cs typeface="Arial" pitchFamily="34" charset="0"/>
              </a:rPr>
              <a:t>MEI C1 June 2010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467544" y="2132856"/>
            <a:ext cx="8153400" cy="4525963"/>
          </a:xfrm>
        </p:spPr>
        <p:txBody>
          <a:bodyPr/>
          <a:lstStyle/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>
              <a:buFontTx/>
              <a:buNone/>
            </a:pPr>
            <a:endParaRPr lang="en-GB" sz="2800" dirty="0" smtClean="0"/>
          </a:p>
          <a:p>
            <a:pPr eaLnBrk="1" hangingPunct="1"/>
            <a:endParaRPr lang="en-GB" sz="2800" dirty="0" smtClean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1" hangingPunct="1">
              <a:buNone/>
            </a:pPr>
            <a:endParaRPr lang="en-GB" sz="2800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3"/>
          </p:nvPr>
        </p:nvSpPr>
        <p:spPr>
          <a:xfrm>
            <a:off x="539552" y="1628800"/>
            <a:ext cx="8064896" cy="4248472"/>
          </a:xfrm>
        </p:spPr>
        <p:txBody>
          <a:bodyPr/>
          <a:lstStyle/>
          <a:p>
            <a:pPr marL="914400" lvl="2" indent="0">
              <a:buNone/>
            </a:pPr>
            <a:endParaRPr lang="en-GB" dirty="0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1044" y="1772816"/>
            <a:ext cx="5639978" cy="20162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10596" y="2447103"/>
            <a:ext cx="1423941" cy="15197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9476274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980729"/>
            <a:ext cx="7772400" cy="864096"/>
          </a:xfrm>
        </p:spPr>
        <p:txBody>
          <a:bodyPr/>
          <a:lstStyle/>
          <a:p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> </a:t>
            </a:r>
            <a:endParaRPr lang="en-GB" b="1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632848" cy="4032448"/>
          </a:xfrm>
        </p:spPr>
        <p:txBody>
          <a:bodyPr/>
          <a:lstStyle/>
          <a:p>
            <a:pPr algn="l"/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827584" y="987349"/>
            <a:ext cx="7606893" cy="5393979"/>
            <a:chOff x="684213" y="1628775"/>
            <a:chExt cx="6049962" cy="4621213"/>
          </a:xfrm>
        </p:grpSpPr>
        <p:pic>
          <p:nvPicPr>
            <p:cNvPr id="5" name="Picture 4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684213" y="1700213"/>
              <a:ext cx="6049962" cy="45497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1692275" y="1628775"/>
              <a:ext cx="576263" cy="360363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/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1835150" y="2492375"/>
              <a:ext cx="936625" cy="288925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/>
            </a:p>
          </p:txBody>
        </p:sp>
        <p:sp>
          <p:nvSpPr>
            <p:cNvPr id="8" name="Oval 7"/>
            <p:cNvSpPr>
              <a:spLocks noChangeArrowheads="1"/>
            </p:cNvSpPr>
            <p:nvPr/>
          </p:nvSpPr>
          <p:spPr bwMode="auto">
            <a:xfrm>
              <a:off x="4284663" y="2492375"/>
              <a:ext cx="1655762" cy="288925"/>
            </a:xfrm>
            <a:prstGeom prst="ellipse">
              <a:avLst/>
            </a:prstGeom>
            <a:noFill/>
            <a:ln w="38100">
              <a:solidFill>
                <a:schemeClr val="tx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40215482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850" name="Text Box 2"/>
          <p:cNvSpPr txBox="1">
            <a:spLocks noChangeArrowheads="1"/>
          </p:cNvSpPr>
          <p:nvPr/>
        </p:nvSpPr>
        <p:spPr bwMode="auto">
          <a:xfrm>
            <a:off x="288008" y="5229200"/>
            <a:ext cx="1763712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b="1" dirty="0">
                <a:latin typeface="Arial" pitchFamily="34" charset="0"/>
                <a:cs typeface="Arial" pitchFamily="34" charset="0"/>
              </a:rPr>
              <a:t>Hand up /down</a:t>
            </a:r>
          </a:p>
        </p:txBody>
      </p:sp>
      <p:sp>
        <p:nvSpPr>
          <p:cNvPr id="206851" name="Text Box 3"/>
          <p:cNvSpPr txBox="1">
            <a:spLocks noChangeArrowheads="1"/>
          </p:cNvSpPr>
          <p:nvPr/>
        </p:nvSpPr>
        <p:spPr bwMode="auto">
          <a:xfrm>
            <a:off x="971600" y="3717032"/>
            <a:ext cx="176371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b="1" dirty="0">
                <a:latin typeface="Arial" pitchFamily="34" charset="0"/>
                <a:cs typeface="Arial" pitchFamily="34" charset="0"/>
              </a:rPr>
              <a:t>Smile</a:t>
            </a:r>
          </a:p>
        </p:txBody>
      </p:sp>
      <p:sp>
        <p:nvSpPr>
          <p:cNvPr id="206852" name="Text Box 4"/>
          <p:cNvSpPr txBox="1">
            <a:spLocks noChangeArrowheads="1"/>
          </p:cNvSpPr>
          <p:nvPr/>
        </p:nvSpPr>
        <p:spPr bwMode="auto">
          <a:xfrm>
            <a:off x="2124075" y="5661248"/>
            <a:ext cx="176371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b="1" dirty="0">
                <a:latin typeface="Arial" pitchFamily="34" charset="0"/>
                <a:cs typeface="Arial" pitchFamily="34" charset="0"/>
              </a:rPr>
              <a:t>Frown</a:t>
            </a:r>
          </a:p>
        </p:txBody>
      </p:sp>
      <p:sp>
        <p:nvSpPr>
          <p:cNvPr id="206853" name="AutoShape 5"/>
          <p:cNvSpPr>
            <a:spLocks noChangeArrowheads="1"/>
          </p:cNvSpPr>
          <p:nvPr/>
        </p:nvSpPr>
        <p:spPr bwMode="auto">
          <a:xfrm rot="4806322">
            <a:off x="377031" y="984031"/>
            <a:ext cx="792163" cy="1187450"/>
          </a:xfrm>
          <a:prstGeom prst="downArrow">
            <a:avLst>
              <a:gd name="adj1" fmla="val 50000"/>
              <a:gd name="adj2" fmla="val 37475"/>
            </a:avLst>
          </a:prstGeom>
          <a:solidFill>
            <a:schemeClr val="bg2">
              <a:lumMod val="9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endParaRPr lang="en-GB"/>
          </a:p>
        </p:txBody>
      </p:sp>
      <p:sp>
        <p:nvSpPr>
          <p:cNvPr id="206854" name="Text Box 6"/>
          <p:cNvSpPr txBox="1">
            <a:spLocks noChangeArrowheads="1"/>
          </p:cNvSpPr>
          <p:nvPr/>
        </p:nvSpPr>
        <p:spPr bwMode="auto">
          <a:xfrm>
            <a:off x="288007" y="188640"/>
            <a:ext cx="8532464" cy="769441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dirty="0" smtClean="0">
                <a:latin typeface="Arial" pitchFamily="34" charset="0"/>
                <a:cs typeface="Arial" pitchFamily="34" charset="0"/>
              </a:rPr>
              <a:t>This shows you all the participants online. Try out the emoticons for instant / quick responses.  You can even put your ‘hand up’!</a:t>
            </a:r>
            <a:endParaRPr lang="en-GB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20685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1639540"/>
            <a:ext cx="5616575" cy="394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6856" name="Line 8"/>
          <p:cNvSpPr>
            <a:spLocks noChangeShapeType="1"/>
          </p:cNvSpPr>
          <p:nvPr/>
        </p:nvSpPr>
        <p:spPr bwMode="auto">
          <a:xfrm>
            <a:off x="1835150" y="4005064"/>
            <a:ext cx="1152525" cy="7921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857" name="Line 9"/>
          <p:cNvSpPr>
            <a:spLocks noChangeShapeType="1"/>
          </p:cNvSpPr>
          <p:nvPr/>
        </p:nvSpPr>
        <p:spPr bwMode="auto">
          <a:xfrm flipV="1">
            <a:off x="2700338" y="5373216"/>
            <a:ext cx="360362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858" name="Line 10"/>
          <p:cNvSpPr>
            <a:spLocks noChangeShapeType="1"/>
          </p:cNvSpPr>
          <p:nvPr/>
        </p:nvSpPr>
        <p:spPr bwMode="auto">
          <a:xfrm flipV="1">
            <a:off x="1619250" y="5157192"/>
            <a:ext cx="720725" cy="29051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859" name="Text Box 11"/>
          <p:cNvSpPr txBox="1">
            <a:spLocks noChangeArrowheads="1"/>
          </p:cNvSpPr>
          <p:nvPr/>
        </p:nvSpPr>
        <p:spPr bwMode="auto">
          <a:xfrm>
            <a:off x="3708400" y="3933056"/>
            <a:ext cx="176371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b="1" dirty="0">
                <a:latin typeface="Arial" pitchFamily="34" charset="0"/>
                <a:cs typeface="Arial" pitchFamily="34" charset="0"/>
              </a:rPr>
              <a:t>Applause!</a:t>
            </a:r>
          </a:p>
        </p:txBody>
      </p:sp>
      <p:sp>
        <p:nvSpPr>
          <p:cNvPr id="206860" name="Line 12"/>
          <p:cNvSpPr>
            <a:spLocks noChangeShapeType="1"/>
          </p:cNvSpPr>
          <p:nvPr/>
        </p:nvSpPr>
        <p:spPr bwMode="auto">
          <a:xfrm flipH="1">
            <a:off x="3492500" y="4365104"/>
            <a:ext cx="360363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861" name="Text Box 13"/>
          <p:cNvSpPr txBox="1">
            <a:spLocks noChangeArrowheads="1"/>
          </p:cNvSpPr>
          <p:nvPr/>
        </p:nvSpPr>
        <p:spPr bwMode="auto">
          <a:xfrm>
            <a:off x="3672383" y="5661248"/>
            <a:ext cx="1763713" cy="4308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b="1" dirty="0">
                <a:latin typeface="Arial" pitchFamily="34" charset="0"/>
                <a:cs typeface="Arial" pitchFamily="34" charset="0"/>
              </a:rPr>
              <a:t>Rubbish!</a:t>
            </a:r>
          </a:p>
        </p:txBody>
      </p:sp>
      <p:sp>
        <p:nvSpPr>
          <p:cNvPr id="206862" name="Line 14"/>
          <p:cNvSpPr>
            <a:spLocks noChangeShapeType="1"/>
          </p:cNvSpPr>
          <p:nvPr/>
        </p:nvSpPr>
        <p:spPr bwMode="auto">
          <a:xfrm flipH="1" flipV="1">
            <a:off x="3492500" y="5301208"/>
            <a:ext cx="647700" cy="43237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863" name="Text Box 15"/>
          <p:cNvSpPr txBox="1">
            <a:spLocks noChangeArrowheads="1"/>
          </p:cNvSpPr>
          <p:nvPr/>
        </p:nvSpPr>
        <p:spPr bwMode="auto">
          <a:xfrm>
            <a:off x="6318683" y="5661248"/>
            <a:ext cx="1763713" cy="7694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b="1" dirty="0">
                <a:latin typeface="Arial" pitchFamily="34" charset="0"/>
                <a:cs typeface="Arial" pitchFamily="34" charset="0"/>
              </a:rPr>
              <a:t>‘In or out' of the room</a:t>
            </a:r>
          </a:p>
        </p:txBody>
      </p:sp>
      <p:sp>
        <p:nvSpPr>
          <p:cNvPr id="206864" name="Line 16"/>
          <p:cNvSpPr>
            <a:spLocks noChangeShapeType="1"/>
          </p:cNvSpPr>
          <p:nvPr/>
        </p:nvSpPr>
        <p:spPr bwMode="auto">
          <a:xfrm flipV="1">
            <a:off x="7020272" y="5373216"/>
            <a:ext cx="107765" cy="360041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206865" name="Text Box 17"/>
          <p:cNvSpPr txBox="1">
            <a:spLocks noChangeArrowheads="1"/>
          </p:cNvSpPr>
          <p:nvPr/>
        </p:nvSpPr>
        <p:spPr bwMode="auto">
          <a:xfrm>
            <a:off x="5580063" y="3429000"/>
            <a:ext cx="1223962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sz="2200" b="1" dirty="0">
                <a:latin typeface="Arial" pitchFamily="34" charset="0"/>
                <a:cs typeface="Arial" pitchFamily="34" charset="0"/>
              </a:rPr>
              <a:t>Select ‘yes’ or ‘no’</a:t>
            </a:r>
          </a:p>
        </p:txBody>
      </p:sp>
      <p:sp>
        <p:nvSpPr>
          <p:cNvPr id="206866" name="Line 18"/>
          <p:cNvSpPr>
            <a:spLocks noChangeShapeType="1"/>
          </p:cNvSpPr>
          <p:nvPr/>
        </p:nvSpPr>
        <p:spPr bwMode="auto">
          <a:xfrm>
            <a:off x="6084888" y="4509120"/>
            <a:ext cx="4318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3455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980729"/>
            <a:ext cx="7772400" cy="864096"/>
          </a:xfrm>
        </p:spPr>
        <p:txBody>
          <a:bodyPr/>
          <a:lstStyle/>
          <a:p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> </a:t>
            </a:r>
            <a:endParaRPr lang="en-GB" b="1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632848" cy="4032448"/>
          </a:xfrm>
        </p:spPr>
        <p:txBody>
          <a:bodyPr/>
          <a:lstStyle/>
          <a:p>
            <a:pPr algn="l"/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n-GB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23528" y="1052736"/>
            <a:ext cx="3403496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Place a mark on the map </a:t>
            </a:r>
          </a:p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showing where you are</a:t>
            </a:r>
            <a:endParaRPr lang="en-GB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14994" y="111217"/>
            <a:ext cx="5256584" cy="6635566"/>
          </a:xfrm>
          <a:prstGeom prst="rect">
            <a:avLst/>
          </a:prstGeom>
          <a:noFill/>
          <a:ln>
            <a:noFill/>
          </a:ln>
          <a:effectLst/>
        </p:spPr>
      </p:pic>
    </p:spTree>
    <p:extLst>
      <p:ext uri="{BB962C8B-B14F-4D97-AF65-F5344CB8AC3E}">
        <p14:creationId xmlns:p14="http://schemas.microsoft.com/office/powerpoint/2010/main" val="17972411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4"/>
          <p:cNvSpPr txBox="1">
            <a:spLocks/>
          </p:cNvSpPr>
          <p:nvPr/>
        </p:nvSpPr>
        <p:spPr>
          <a:xfrm>
            <a:off x="457200" y="1001106"/>
            <a:ext cx="3394720" cy="2428455"/>
          </a:xfrm>
          <a:prstGeom prst="rect">
            <a:avLst/>
          </a:prstGeom>
          <a:ln w="9525">
            <a:solidFill>
              <a:schemeClr val="accent4">
                <a:lumMod val="75000"/>
              </a:schemeClr>
            </a:solidFill>
          </a:ln>
        </p:spPr>
        <p:txBody>
          <a:bodyPr vert="horz" lIns="91440" tIns="45720" rIns="91440" bIns="45720" rtlCol="0" anchor="t">
            <a:normAutofit lnSpcReduction="10000"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None/>
              <a:defRPr sz="1400" kern="12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1. A quadratic equation has roots </a:t>
            </a:r>
          </a:p>
          <a:p>
            <a: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r>
              <a:rPr lang="en-GB" sz="22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What could the equation be?</a:t>
            </a:r>
            <a:endParaRPr lang="en-GB" sz="2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83111214"/>
              </p:ext>
            </p:extLst>
          </p:nvPr>
        </p:nvGraphicFramePr>
        <p:xfrm>
          <a:off x="1115615" y="1697808"/>
          <a:ext cx="1917267" cy="651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3" imgW="672808" imgH="228501" progId="Equation.DSMT4">
                  <p:embed/>
                </p:oleObj>
              </mc:Choice>
              <mc:Fallback>
                <p:oleObj name="Equation" r:id="rId3" imgW="672808" imgH="228501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5615" y="1697808"/>
                        <a:ext cx="1917267" cy="651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4572000" y="1017432"/>
            <a:ext cx="4104456" cy="3816429"/>
          </a:xfrm>
          <a:prstGeom prst="rect">
            <a:avLst/>
          </a:prstGeom>
          <a:ln w="9525">
            <a:solidFill>
              <a:schemeClr val="accent4">
                <a:lumMod val="7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en-GB" sz="2200" dirty="0" smtClean="0">
                <a:latin typeface="Arial" pitchFamily="34" charset="0"/>
                <a:cs typeface="Arial" pitchFamily="34" charset="0"/>
              </a:rPr>
              <a:t>2. How can you find the radius of the pipe shown if the only measurement you can take is the one marked h?</a:t>
            </a:r>
          </a:p>
          <a:p>
            <a:endParaRPr lang="en-GB" sz="2200" dirty="0">
              <a:latin typeface="Arial" pitchFamily="34" charset="0"/>
              <a:cs typeface="Arial" pitchFamily="34" charset="0"/>
            </a:endParaRPr>
          </a:p>
          <a:p>
            <a:endParaRPr lang="en-GB" sz="2200" dirty="0" smtClean="0">
              <a:latin typeface="Arial" pitchFamily="34" charset="0"/>
              <a:cs typeface="Arial" pitchFamily="34" charset="0"/>
            </a:endParaRPr>
          </a:p>
          <a:p>
            <a:endParaRPr lang="en-GB" sz="2200" dirty="0" smtClean="0">
              <a:latin typeface="Arial" pitchFamily="34" charset="0"/>
              <a:cs typeface="Arial" pitchFamily="34" charset="0"/>
            </a:endParaRPr>
          </a:p>
          <a:p>
            <a:endParaRPr lang="en-GB" sz="2200" dirty="0">
              <a:latin typeface="Arial" pitchFamily="34" charset="0"/>
              <a:cs typeface="Arial" pitchFamily="34" charset="0"/>
            </a:endParaRPr>
          </a:p>
          <a:p>
            <a:endParaRPr lang="en-GB" sz="2200" dirty="0" smtClean="0">
              <a:latin typeface="Arial" pitchFamily="34" charset="0"/>
              <a:cs typeface="Arial" pitchFamily="34" charset="0"/>
            </a:endParaRPr>
          </a:p>
          <a:p>
            <a:endParaRPr lang="en-GB" sz="2200" dirty="0">
              <a:latin typeface="Arial" pitchFamily="34" charset="0"/>
              <a:cs typeface="Arial" pitchFamily="34" charset="0"/>
            </a:endParaRPr>
          </a:p>
          <a:p>
            <a:endParaRPr lang="en-GB" sz="22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844" y="2419355"/>
            <a:ext cx="2348698" cy="240361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07183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2249" y="980728"/>
            <a:ext cx="7772400" cy="864096"/>
          </a:xfrm>
        </p:spPr>
        <p:txBody>
          <a:bodyPr/>
          <a:lstStyle/>
          <a:p>
            <a:r>
              <a:rPr lang="en-GB" b="1" dirty="0" smtClean="0">
                <a:solidFill>
                  <a:schemeClr val="accent6"/>
                </a:solidFill>
                <a:latin typeface="+mn-lt"/>
              </a:rPr>
              <a:t>Session Content</a:t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/>
            </a:r>
            <a:br>
              <a:rPr lang="en-GB" b="1" dirty="0" smtClean="0">
                <a:solidFill>
                  <a:schemeClr val="accent6"/>
                </a:solidFill>
                <a:latin typeface="+mn-lt"/>
              </a:rPr>
            </a:br>
            <a:r>
              <a:rPr lang="en-GB" b="1" dirty="0" smtClean="0">
                <a:solidFill>
                  <a:schemeClr val="accent6"/>
                </a:solidFill>
                <a:latin typeface="+mn-lt"/>
              </a:rPr>
              <a:t> </a:t>
            </a:r>
            <a:endParaRPr lang="en-GB" b="1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3568" y="1988840"/>
            <a:ext cx="7632848" cy="4032448"/>
          </a:xfrm>
        </p:spPr>
        <p:txBody>
          <a:bodyPr/>
          <a:lstStyle/>
          <a:p>
            <a:pPr marL="342900" indent="-342900" algn="l">
              <a:buFont typeface="Arial" pitchFamily="34" charset="0"/>
              <a:buChar char="•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marL="342900" indent="-342900" algn="l">
              <a:buFont typeface="Arial" pitchFamily="34" charset="0"/>
              <a:buChar char="•"/>
            </a:pPr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l">
              <a:buFont typeface="Arial" pitchFamily="34" charset="0"/>
              <a:buChar char="•"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dirty="0">
              <a:latin typeface="Arial" pitchFamily="34" charset="0"/>
              <a:cs typeface="Arial" pitchFamily="34" charset="0"/>
            </a:endParaRPr>
          </a:p>
          <a:p>
            <a:pPr algn="l"/>
            <a:endParaRPr lang="en-GB" sz="24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762000" y="1844824"/>
            <a:ext cx="7620000" cy="425235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22860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2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2860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005840" indent="-22860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80160" indent="-22860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54480" indent="-228600" algn="l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itchFamily="34" charset="0"/>
              <a:buChar char="•"/>
              <a:defRPr sz="14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286000" indent="-182880" algn="l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Arial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auto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Quadratic equations </a:t>
            </a:r>
          </a:p>
          <a:p>
            <a:pPr marL="114300" indent="0" fontAlgn="auto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Arial" pitchFamily="34" charset="0"/>
              <a:buNone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	- solving, representing, transformations</a:t>
            </a:r>
          </a:p>
          <a:p>
            <a:pPr marL="114300" indent="0" fontAlgn="auto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Arial" pitchFamily="34" charset="0"/>
              <a:buNone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	- completing the square</a:t>
            </a:r>
          </a:p>
          <a:p>
            <a:pPr marL="114300" indent="0" fontAlgn="auto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Arial" pitchFamily="34" charset="0"/>
              <a:buNone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          - discriminant</a:t>
            </a:r>
          </a:p>
          <a:p>
            <a:pPr marL="114300" indent="0" fontAlgn="auto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Arial" pitchFamily="34" charset="0"/>
              <a:buNone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Simultaneous equations</a:t>
            </a:r>
          </a:p>
          <a:p>
            <a:pPr marL="114300" indent="0" fontAlgn="auto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Arial" pitchFamily="34" charset="0"/>
              <a:buNone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fontAlgn="auto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r>
              <a:rPr lang="en-GB" sz="2400" dirty="0" smtClean="0">
                <a:latin typeface="Arial" pitchFamily="34" charset="0"/>
                <a:cs typeface="Arial" pitchFamily="34" charset="0"/>
              </a:rPr>
              <a:t>Inequalities</a:t>
            </a:r>
          </a:p>
          <a:p>
            <a:pPr fontAlgn="auto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Wingdings" pitchFamily="2" charset="2"/>
              <a:buChar char="§"/>
            </a:pPr>
            <a:endParaRPr lang="en-GB" sz="2400" dirty="0" smtClean="0">
              <a:latin typeface="Arial" pitchFamily="34" charset="0"/>
              <a:cs typeface="Arial" pitchFamily="34" charset="0"/>
            </a:endParaRPr>
          </a:p>
          <a:p>
            <a:pPr marL="114300" indent="0" fontAlgn="auto">
              <a:spcAft>
                <a:spcPts val="0"/>
              </a:spcAft>
              <a:buClr>
                <a:schemeClr val="accent4">
                  <a:lumMod val="75000"/>
                </a:schemeClr>
              </a:buClr>
              <a:buFont typeface="Arial" pitchFamily="34" charset="0"/>
              <a:buNone/>
            </a:pPr>
            <a:r>
              <a:rPr lang="en-GB" sz="1800" dirty="0" smtClean="0">
                <a:latin typeface="Arial" pitchFamily="34" charset="0"/>
                <a:cs typeface="Arial" pitchFamily="34" charset="0"/>
              </a:rPr>
              <a:t>NB: This is content based on chapters 1 &amp; 4 in the AS Core textbook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1691680" y="1406484"/>
            <a:ext cx="1752600" cy="2667635"/>
            <a:chOff x="0" y="0"/>
            <a:chExt cx="1752600" cy="2667635"/>
          </a:xfrm>
        </p:grpSpPr>
        <p:sp>
          <p:nvSpPr>
            <p:cNvPr id="7" name="Rectangle 6"/>
            <p:cNvSpPr/>
            <p:nvPr/>
          </p:nvSpPr>
          <p:spPr>
            <a:xfrm>
              <a:off x="0" y="914400"/>
              <a:ext cx="1752600" cy="1753235"/>
            </a:xfrm>
            <a:prstGeom prst="rect">
              <a:avLst/>
            </a:prstGeom>
            <a:solidFill>
              <a:srgbClr val="629DD1"/>
            </a:solidFill>
            <a:ln w="25400" cap="flat" cmpd="sng" algn="ctr">
              <a:solidFill>
                <a:srgbClr val="629DD1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0"/>
              <a:ext cx="1752600" cy="910590"/>
            </a:xfrm>
            <a:prstGeom prst="rect">
              <a:avLst/>
            </a:prstGeom>
            <a:solidFill>
              <a:srgbClr val="FFC000"/>
            </a:solidFill>
            <a:ln w="25400" cap="flat" cmpd="sng" algn="ctr">
              <a:solidFill>
                <a:srgbClr val="629DD1">
                  <a:shade val="50000"/>
                </a:srgbClr>
              </a:solidFill>
              <a:prstDash val="solid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endParaRPr>
            </a:p>
          </p:txBody>
        </p:sp>
      </p:grp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1813723"/>
            <a:ext cx="2236787" cy="2225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743980" y="5766867"/>
            <a:ext cx="5400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latin typeface="Arial" pitchFamily="34" charset="0"/>
                <a:cs typeface="Arial" pitchFamily="34" charset="0"/>
              </a:rPr>
              <a:t>Completing the </a:t>
            </a:r>
            <a:r>
              <a:rPr lang="en-GB" dirty="0">
                <a:latin typeface="Arial" pitchFamily="34" charset="0"/>
                <a:cs typeface="Arial" pitchFamily="34" charset="0"/>
                <a:hlinkClick r:id="rId3" action="ppaction://hlinkfile"/>
              </a:rPr>
              <a:t>square</a:t>
            </a:r>
            <a:r>
              <a:rPr lang="en-GB" dirty="0">
                <a:latin typeface="Arial" pitchFamily="34" charset="0"/>
                <a:cs typeface="Arial" pitchFamily="34" charset="0"/>
              </a:rPr>
              <a:t> - Geogebra file</a:t>
            </a:r>
          </a:p>
        </p:txBody>
      </p:sp>
    </p:spTree>
    <p:extLst>
      <p:ext uri="{BB962C8B-B14F-4D97-AF65-F5344CB8AC3E}">
        <p14:creationId xmlns:p14="http://schemas.microsoft.com/office/powerpoint/2010/main" val="1878256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01459" y="980728"/>
            <a:ext cx="8229600" cy="720080"/>
          </a:xfrm>
          <a:ln>
            <a:solidFill>
              <a:schemeClr val="accent1"/>
            </a:solidFill>
          </a:ln>
        </p:spPr>
        <p:txBody>
          <a:bodyPr/>
          <a:lstStyle/>
          <a:p>
            <a:pPr eaLnBrk="1" hangingPunct="1"/>
            <a:r>
              <a:rPr lang="en-GB" sz="4000" b="1" dirty="0">
                <a:solidFill>
                  <a:schemeClr val="accent6">
                    <a:lumMod val="75000"/>
                  </a:schemeClr>
                </a:solidFill>
                <a:latin typeface="Rockwell" pitchFamily="18" charset="0"/>
              </a:rPr>
              <a:t>What could the equation be?</a:t>
            </a:r>
            <a:endParaRPr lang="en-GB" sz="4000" b="1" dirty="0" smtClean="0">
              <a:solidFill>
                <a:schemeClr val="accent6">
                  <a:lumMod val="75000"/>
                </a:schemeClr>
              </a:solidFill>
              <a:latin typeface="Rockwell" pitchFamily="18" charset="0"/>
              <a:cs typeface="Arial" pitchFamily="34" charset="0"/>
            </a:endParaRP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endParaRPr lang="en-US"/>
          </a:p>
        </p:txBody>
      </p:sp>
      <p:pic>
        <p:nvPicPr>
          <p:cNvPr id="9" name="Content Placeholder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8750" y="1909762"/>
            <a:ext cx="5676900" cy="4181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051412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Times"/>
        <a:ea typeface=""/>
        <a:cs typeface=""/>
      </a:majorFont>
      <a:minorFont>
        <a:latin typeface="Rockwel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Adjacency">
  <a:themeElements>
    <a:clrScheme name="Elemental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629DD1"/>
      </a:accent1>
      <a:accent2>
        <a:srgbClr val="297FD5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</TotalTime>
  <Words>475</Words>
  <Application>Microsoft Office PowerPoint</Application>
  <PresentationFormat>On-screen Show (4:3)</PresentationFormat>
  <Paragraphs>128</Paragraphs>
  <Slides>28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1" baseType="lpstr">
      <vt:lpstr>Blank Presentation</vt:lpstr>
      <vt:lpstr>Adjacency</vt:lpstr>
      <vt:lpstr>Equation</vt:lpstr>
      <vt:lpstr>AS Core Maths-TAM Online Session 1: Basic Algebra and Uncertainty  </vt:lpstr>
      <vt:lpstr>   </vt:lpstr>
      <vt:lpstr>   </vt:lpstr>
      <vt:lpstr>PowerPoint Presentation</vt:lpstr>
      <vt:lpstr>   </vt:lpstr>
      <vt:lpstr>PowerPoint Presentation</vt:lpstr>
      <vt:lpstr>Session Content   </vt:lpstr>
      <vt:lpstr>PowerPoint Presentation</vt:lpstr>
      <vt:lpstr>What could the equation be?</vt:lpstr>
      <vt:lpstr>Given that the coefficient of x2 is 2, what is the y-intercept?</vt:lpstr>
      <vt:lpstr>Features of Completing the Square</vt:lpstr>
      <vt:lpstr>Proving the Quadratic Formula</vt:lpstr>
      <vt:lpstr>The Discriminant</vt:lpstr>
      <vt:lpstr>Quadratic graphs &amp; transformations</vt:lpstr>
      <vt:lpstr>PowerPoint Presentation</vt:lpstr>
      <vt:lpstr>PowerPoint Presentation</vt:lpstr>
      <vt:lpstr>Simultaneous Equations</vt:lpstr>
      <vt:lpstr>Inequalities (1)</vt:lpstr>
      <vt:lpstr>Inequalities (2)</vt:lpstr>
      <vt:lpstr>Inequalities (3)</vt:lpstr>
      <vt:lpstr>Session content check</vt:lpstr>
      <vt:lpstr>MEI C1 June 2010</vt:lpstr>
      <vt:lpstr>EDEXCEL C1 JUNE 2013</vt:lpstr>
      <vt:lpstr>AQA C1 Jane 2012</vt:lpstr>
      <vt:lpstr>OCR C1 May 2012</vt:lpstr>
      <vt:lpstr>OCR C1 May 2012</vt:lpstr>
      <vt:lpstr>OCR C1 June 2012</vt:lpstr>
      <vt:lpstr>MEI C1 June 2010</vt:lpstr>
    </vt:vector>
  </TitlesOfParts>
  <Company>Rumba Graphic Design Ltd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MEI PowerPoint Template</dc:title>
  <dc:creator>Simon Rees</dc:creator>
  <cp:lastModifiedBy>Clare Parsons</cp:lastModifiedBy>
  <cp:revision>55</cp:revision>
  <cp:lastPrinted>2013-07-10T14:28:49Z</cp:lastPrinted>
  <dcterms:created xsi:type="dcterms:W3CDTF">2012-04-23T14:18:00Z</dcterms:created>
  <dcterms:modified xsi:type="dcterms:W3CDTF">2013-07-10T14:42:37Z</dcterms:modified>
</cp:coreProperties>
</file>