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69" r:id="rId6"/>
    <p:sldId id="268" r:id="rId7"/>
    <p:sldId id="266" r:id="rId8"/>
    <p:sldId id="267" r:id="rId9"/>
    <p:sldId id="261" r:id="rId10"/>
    <p:sldId id="263" r:id="rId11"/>
    <p:sldId id="262" r:id="rId12"/>
    <p:sldId id="264" r:id="rId13"/>
    <p:sldId id="265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29" autoAdjust="0"/>
    <p:restoredTop sz="87667" autoAdjust="0"/>
  </p:normalViewPr>
  <p:slideViewPr>
    <p:cSldViewPr>
      <p:cViewPr varScale="1">
        <p:scale>
          <a:sx n="67" d="100"/>
          <a:sy n="67" d="100"/>
        </p:scale>
        <p:origin x="-10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9A1CB-9BBF-4930-956D-4F23ED6163F4}" type="datetimeFigureOut">
              <a:rPr lang="en-GB" smtClean="0"/>
              <a:t>04/07/2013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280D9-9CE5-4BA2-A847-1C1C3A5F82D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C5179-3F59-4DAA-A56E-2288190BA6A1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13BF2-E6AB-4B8F-9548-770F3D6A0F8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strategies do they use?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13BF2-E6AB-4B8F-9548-770F3D6A0F8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Get</a:t>
            </a:r>
            <a:r>
              <a:rPr lang="en-GB" baseline="0" dirty="0" smtClean="0"/>
              <a:t> some initial responses and if they are stuck, suggest trial and improvement.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Answers are 1,000,10,000, 3162.2 ,3.4771 and 3.845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13BF2-E6AB-4B8F-9548-770F3D6A0F8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Give the class a chance to think through a clear definition.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13BF2-E6AB-4B8F-9548-770F3D6A0F8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13BF2-E6AB-4B8F-9548-770F3D6A0F8E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A8E7-C6DF-4D65-A495-9666169C4F2E}" type="datetimeFigureOut">
              <a:rPr lang="en-US" smtClean="0"/>
              <a:pPr/>
              <a:t>7/4/2013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0BF3-7B02-43CF-A924-16C4EA0C9F2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are logarithms?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Flashback- special powers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3⁰ =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3⁻⁴ =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3 ⁰·⁵ =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Flashback – the Index laws....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3³ x 3² =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3³ ÷ 3² =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(3³ )³ =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Combining Logs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Remember...</a:t>
            </a:r>
          </a:p>
          <a:p>
            <a:endParaRPr lang="en-GB" dirty="0"/>
          </a:p>
          <a:p>
            <a:pPr>
              <a:buNone/>
            </a:pPr>
            <a:r>
              <a:rPr lang="en-GB" sz="5400" dirty="0" smtClean="0"/>
              <a:t>the </a:t>
            </a:r>
            <a:r>
              <a:rPr lang="en-GB" sz="5400" dirty="0" smtClean="0">
                <a:solidFill>
                  <a:srgbClr val="FF0000"/>
                </a:solidFill>
              </a:rPr>
              <a:t>log</a:t>
            </a:r>
            <a:r>
              <a:rPr lang="en-GB" sz="5400" dirty="0" smtClean="0"/>
              <a:t> is just the </a:t>
            </a:r>
            <a:r>
              <a:rPr lang="en-GB" sz="5400" dirty="0" smtClean="0">
                <a:solidFill>
                  <a:srgbClr val="FF0000"/>
                </a:solidFill>
              </a:rPr>
              <a:t>power</a:t>
            </a:r>
            <a:endParaRPr lang="en-GB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Applying what we know about indices...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0" y="1643063"/>
            <a:ext cx="7643813" cy="450056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	100  	 x   1000 		= 10000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/>
              <a:t>	</a:t>
            </a:r>
            <a:r>
              <a:rPr lang="en-GB" dirty="0" smtClean="0"/>
              <a:t>10</a:t>
            </a:r>
            <a:r>
              <a:rPr lang="en-GB" b="1" dirty="0" smtClean="0">
                <a:solidFill>
                  <a:srgbClr val="FF0000"/>
                </a:solidFill>
              </a:rPr>
              <a:t>²</a:t>
            </a:r>
            <a:r>
              <a:rPr lang="en-GB" dirty="0" smtClean="0"/>
              <a:t>	    	x   10</a:t>
            </a:r>
            <a:r>
              <a:rPr lang="en-GB" b="1" dirty="0" smtClean="0">
                <a:solidFill>
                  <a:srgbClr val="FF0000"/>
                </a:solidFill>
              </a:rPr>
              <a:t>³</a:t>
            </a:r>
            <a:r>
              <a:rPr lang="en-GB" dirty="0" smtClean="0"/>
              <a:t>   		 = 10</a:t>
            </a:r>
            <a:r>
              <a:rPr lang="en-GB" b="1" dirty="0" smtClean="0">
                <a:solidFill>
                  <a:srgbClr val="FF0000"/>
                </a:solidFill>
              </a:rPr>
              <a:t>⁵</a:t>
            </a:r>
            <a:endParaRPr lang="en-GB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dirty="0" smtClean="0"/>
              <a:t>	Log ₁₀ 100 + Log ₁₀ 1000 = Log ₁₀ (100 x 1000 ) </a:t>
            </a:r>
          </a:p>
          <a:p>
            <a:pPr>
              <a:buNone/>
            </a:pPr>
            <a:r>
              <a:rPr lang="en-GB" dirty="0" smtClean="0"/>
              <a:t>=		</a:t>
            </a:r>
            <a:r>
              <a:rPr lang="en-GB" b="1" dirty="0" smtClean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       +     	</a:t>
            </a:r>
            <a:r>
              <a:rPr lang="en-GB" b="1" dirty="0" smtClean="0">
                <a:solidFill>
                  <a:srgbClr val="FF0000"/>
                </a:solidFill>
              </a:rPr>
              <a:t>3 </a:t>
            </a:r>
            <a:r>
              <a:rPr lang="en-GB" dirty="0" smtClean="0"/>
              <a:t> </a:t>
            </a:r>
            <a:r>
              <a:rPr lang="en-GB" dirty="0"/>
              <a:t> </a:t>
            </a:r>
            <a:r>
              <a:rPr lang="en-GB" dirty="0" smtClean="0"/>
              <a:t>   =         </a:t>
            </a:r>
            <a:r>
              <a:rPr lang="en-GB" b="1" dirty="0" smtClean="0">
                <a:solidFill>
                  <a:srgbClr val="FF0000"/>
                </a:solidFill>
              </a:rPr>
              <a:t>5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So,</a:t>
            </a:r>
          </a:p>
          <a:p>
            <a:pPr>
              <a:buNone/>
            </a:pPr>
            <a:r>
              <a:rPr lang="en-GB" sz="4700" dirty="0" smtClean="0"/>
              <a:t>Log </a:t>
            </a:r>
            <a:r>
              <a:rPr lang="en-GB" sz="4700" baseline="-25000" dirty="0" smtClean="0"/>
              <a:t>a</a:t>
            </a:r>
            <a:r>
              <a:rPr lang="en-GB" sz="4700" dirty="0" smtClean="0"/>
              <a:t> x + Log </a:t>
            </a:r>
            <a:r>
              <a:rPr lang="en-GB" sz="4700" baseline="-25000" dirty="0" smtClean="0"/>
              <a:t>a</a:t>
            </a:r>
            <a:r>
              <a:rPr lang="en-GB" sz="4700" dirty="0" smtClean="0"/>
              <a:t> y = Log </a:t>
            </a:r>
            <a:r>
              <a:rPr lang="en-GB" sz="4700" baseline="-25000" dirty="0" smtClean="0"/>
              <a:t>a</a:t>
            </a:r>
            <a:r>
              <a:rPr lang="en-GB" sz="4700" dirty="0" smtClean="0"/>
              <a:t>  (</a:t>
            </a:r>
            <a:r>
              <a:rPr lang="en-GB" sz="4700" dirty="0" err="1" smtClean="0"/>
              <a:t>xy</a:t>
            </a:r>
            <a:r>
              <a:rPr lang="en-GB" sz="4700" dirty="0" smtClean="0"/>
              <a:t>)</a:t>
            </a:r>
            <a:endParaRPr lang="en-GB" sz="47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7105650" y="1500188"/>
            <a:ext cx="2038350" cy="92868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sz="2000" b="1" dirty="0" smtClean="0"/>
              <a:t>Log ₁₀ 100 =2</a:t>
            </a:r>
          </a:p>
          <a:p>
            <a:pPr>
              <a:buNone/>
            </a:pPr>
            <a:r>
              <a:rPr lang="en-GB" sz="2000" b="1" dirty="0" smtClean="0"/>
              <a:t>Log ₁₀ 1000 =3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6357950" y="1071546"/>
            <a:ext cx="2500330" cy="1428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928662" y="221455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894001" y="2178835"/>
            <a:ext cx="35639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5464975" y="217883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Similarly,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4000" dirty="0" smtClean="0"/>
          </a:p>
          <a:p>
            <a:pPr>
              <a:buNone/>
            </a:pPr>
            <a:r>
              <a:rPr lang="en-GB" sz="4000" dirty="0"/>
              <a:t>	</a:t>
            </a:r>
            <a:r>
              <a:rPr lang="en-GB" sz="4000" dirty="0" smtClean="0"/>
              <a:t>Log </a:t>
            </a:r>
            <a:r>
              <a:rPr lang="en-GB" sz="4000" baseline="-25000" dirty="0" smtClean="0"/>
              <a:t>a</a:t>
            </a:r>
            <a:r>
              <a:rPr lang="en-GB" sz="4000" dirty="0" smtClean="0"/>
              <a:t> x - Log </a:t>
            </a:r>
            <a:r>
              <a:rPr lang="en-GB" sz="4000" baseline="-25000" dirty="0" smtClean="0"/>
              <a:t>a</a:t>
            </a:r>
            <a:r>
              <a:rPr lang="en-GB" sz="4000" dirty="0" smtClean="0"/>
              <a:t> y = Log </a:t>
            </a:r>
            <a:r>
              <a:rPr lang="en-GB" sz="4000" baseline="-25000" dirty="0" smtClean="0"/>
              <a:t>a</a:t>
            </a:r>
            <a:r>
              <a:rPr lang="en-GB" sz="4000" dirty="0" smtClean="0"/>
              <a:t>  (x ÷ y)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	</a:t>
            </a:r>
            <a:r>
              <a:rPr lang="en-GB" sz="4400" dirty="0" smtClean="0"/>
              <a:t>log ₃ 81 </a:t>
            </a:r>
          </a:p>
          <a:p>
            <a:pPr>
              <a:buNone/>
            </a:pPr>
            <a:r>
              <a:rPr lang="en-GB" sz="4400" dirty="0" smtClean="0"/>
              <a:t> = log ₃ (9 x 9)</a:t>
            </a:r>
          </a:p>
          <a:p>
            <a:pPr>
              <a:buNone/>
            </a:pPr>
            <a:r>
              <a:rPr lang="en-GB" sz="4400" dirty="0" smtClean="0"/>
              <a:t> =</a:t>
            </a:r>
            <a:r>
              <a:rPr lang="en-GB" sz="4400" baseline="-34000" dirty="0" smtClean="0"/>
              <a:t> </a:t>
            </a:r>
            <a:r>
              <a:rPr lang="en-GB" sz="4400" dirty="0" smtClean="0"/>
              <a:t>log ₃ 9 + log ₃ 9		</a:t>
            </a:r>
          </a:p>
          <a:p>
            <a:pPr>
              <a:buNone/>
            </a:pPr>
            <a:r>
              <a:rPr lang="en-GB" sz="4400" dirty="0" smtClean="0"/>
              <a:t> = 2 + 2</a:t>
            </a:r>
          </a:p>
          <a:p>
            <a:pPr>
              <a:buNone/>
            </a:pPr>
            <a:r>
              <a:rPr lang="en-GB" sz="4400" dirty="0" smtClean="0"/>
              <a:t> =4</a:t>
            </a:r>
            <a:endParaRPr lang="en-GB" sz="4400" baseline="-3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 dirty="0" smtClean="0"/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log ₃ 9²</a:t>
            </a:r>
            <a:endParaRPr lang="en-GB" dirty="0">
              <a:solidFill>
                <a:srgbClr val="FF0000"/>
              </a:solidFill>
            </a:endParaRPr>
          </a:p>
          <a:p>
            <a:endParaRPr lang="en-GB" b="1" dirty="0" smtClean="0">
              <a:solidFill>
                <a:srgbClr val="FF0000"/>
              </a:solidFill>
            </a:endParaRPr>
          </a:p>
          <a:p>
            <a:pPr lvl="3"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2 (log ₃ 9 )</a:t>
            </a:r>
          </a:p>
          <a:p>
            <a:endParaRPr lang="en-GB" dirty="0"/>
          </a:p>
        </p:txBody>
      </p:sp>
      <p:sp>
        <p:nvSpPr>
          <p:cNvPr id="8" name="Right Arrow 7"/>
          <p:cNvSpPr/>
          <p:nvPr/>
        </p:nvSpPr>
        <p:spPr>
          <a:xfrm>
            <a:off x="4357686" y="3643314"/>
            <a:ext cx="164307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500430" y="2857496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Flashback!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express 125 as a power of 5?</a:t>
            </a:r>
          </a:p>
          <a:p>
            <a:r>
              <a:rPr lang="en-GB" dirty="0" smtClean="0"/>
              <a:t>125 as a power of 4?</a:t>
            </a:r>
          </a:p>
          <a:p>
            <a:r>
              <a:rPr lang="en-GB" dirty="0" smtClean="0"/>
              <a:t>As a power of 6?</a:t>
            </a:r>
          </a:p>
          <a:p>
            <a:endParaRPr lang="en-GB" dirty="0"/>
          </a:p>
          <a:p>
            <a:r>
              <a:rPr lang="en-GB" dirty="0" smtClean="0"/>
              <a:t>What method did you use?</a:t>
            </a:r>
          </a:p>
          <a:p>
            <a:r>
              <a:rPr lang="en-GB" dirty="0" smtClean="0"/>
              <a:t>How reliable is your method ?</a:t>
            </a:r>
          </a:p>
          <a:p>
            <a:r>
              <a:rPr lang="en-GB" dirty="0" smtClean="0"/>
              <a:t>How accurate is your result?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Flashback.....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GB" sz="4400" smtClean="0">
                <a:solidFill>
                  <a:srgbClr val="FF0000"/>
                </a:solidFill>
              </a:rPr>
              <a:t>10³ =</a:t>
            </a:r>
          </a:p>
          <a:p>
            <a:pPr>
              <a:buNone/>
            </a:pPr>
            <a:r>
              <a:rPr lang="en-GB" sz="4400" smtClean="0">
                <a:solidFill>
                  <a:srgbClr val="FF0000"/>
                </a:solidFill>
              </a:rPr>
              <a:t>10⁴ =</a:t>
            </a:r>
          </a:p>
          <a:p>
            <a:pPr>
              <a:buNone/>
            </a:pPr>
            <a:r>
              <a:rPr lang="en-GB" sz="4400" smtClean="0">
                <a:solidFill>
                  <a:srgbClr val="FF0000"/>
                </a:solidFill>
              </a:rPr>
              <a:t>10³·⁵ =</a:t>
            </a:r>
          </a:p>
          <a:p>
            <a:pPr>
              <a:buNone/>
            </a:pPr>
            <a:endParaRPr lang="en-GB" smtClean="0"/>
          </a:p>
          <a:p>
            <a:pPr>
              <a:buNone/>
            </a:pPr>
            <a:endParaRPr lang="en-GB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3240" y="1571613"/>
            <a:ext cx="5538798" cy="4500593"/>
          </a:xfrm>
        </p:spPr>
        <p:txBody>
          <a:bodyPr/>
          <a:lstStyle/>
          <a:p>
            <a:r>
              <a:rPr lang="en-GB" dirty="0" smtClean="0"/>
              <a:t>What power of 10 gives 3,000 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What power of 10 gives 7,000 ?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Try to explain what the log of a number is in your own words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4000" dirty="0" smtClean="0">
                <a:solidFill>
                  <a:srgbClr val="FF0000"/>
                </a:solidFill>
              </a:rPr>
              <a:t>10</a:t>
            </a:r>
            <a:r>
              <a:rPr lang="en-GB" sz="4000" dirty="0" smtClean="0"/>
              <a:t>² = </a:t>
            </a:r>
            <a:r>
              <a:rPr lang="en-GB" sz="4000" dirty="0" smtClean="0">
                <a:solidFill>
                  <a:schemeClr val="accent5"/>
                </a:solidFill>
              </a:rPr>
              <a:t>100</a:t>
            </a:r>
          </a:p>
          <a:p>
            <a:endParaRPr lang="en-GB" sz="4000" dirty="0">
              <a:solidFill>
                <a:schemeClr val="accent5"/>
              </a:solidFill>
            </a:endParaRPr>
          </a:p>
          <a:p>
            <a:r>
              <a:rPr lang="en-GB" sz="4000" dirty="0" smtClean="0">
                <a:solidFill>
                  <a:srgbClr val="FF0000"/>
                </a:solidFill>
              </a:rPr>
              <a:t>4</a:t>
            </a:r>
            <a:r>
              <a:rPr lang="en-GB" sz="4000" dirty="0" smtClean="0"/>
              <a:t>³</a:t>
            </a:r>
            <a:r>
              <a:rPr lang="en-GB" sz="4000" dirty="0" smtClean="0">
                <a:solidFill>
                  <a:schemeClr val="accent5"/>
                </a:solidFill>
              </a:rPr>
              <a:t> = 64</a:t>
            </a:r>
            <a:endParaRPr lang="en-GB" sz="4000" dirty="0">
              <a:solidFill>
                <a:schemeClr val="accent5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“In base </a:t>
            </a:r>
            <a:r>
              <a:rPr lang="en-GB" b="1" dirty="0" smtClean="0">
                <a:solidFill>
                  <a:srgbClr val="FF0000"/>
                </a:solidFill>
              </a:rPr>
              <a:t>10</a:t>
            </a:r>
            <a:r>
              <a:rPr lang="en-GB" dirty="0" smtClean="0"/>
              <a:t>, the log of </a:t>
            </a:r>
            <a:r>
              <a:rPr lang="en-GB" b="1" dirty="0" smtClean="0">
                <a:solidFill>
                  <a:schemeClr val="accent5"/>
                </a:solidFill>
              </a:rPr>
              <a:t>100</a:t>
            </a:r>
            <a:r>
              <a:rPr lang="en-GB" dirty="0" smtClean="0"/>
              <a:t> is </a:t>
            </a:r>
            <a:r>
              <a:rPr lang="en-GB" b="1" dirty="0" smtClean="0"/>
              <a:t>2”</a:t>
            </a:r>
          </a:p>
          <a:p>
            <a:endParaRPr lang="en-GB" b="1" dirty="0"/>
          </a:p>
          <a:p>
            <a:r>
              <a:rPr lang="en-GB" b="1" dirty="0" smtClean="0"/>
              <a:t>“ In base ....., the log of ....is ....”</a:t>
            </a:r>
          </a:p>
          <a:p>
            <a:endParaRPr lang="en-GB" dirty="0"/>
          </a:p>
          <a:p>
            <a:pPr>
              <a:buNone/>
            </a:pPr>
            <a:r>
              <a:rPr lang="en-GB" dirty="0" smtClean="0"/>
              <a:t>So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 – try your own!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log of a number is........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txBody>
          <a:bodyPr/>
          <a:lstStyle/>
          <a:p>
            <a:r>
              <a:rPr lang="en-GB" dirty="0" smtClean="0"/>
              <a:t>A definition...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 log of a number is the power to which the base is raised to make this number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the calculator to find logs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calculator button ‘log’ can be used to find the log of a number in base 10</a:t>
            </a:r>
          </a:p>
          <a:p>
            <a:r>
              <a:rPr lang="en-GB" dirty="0" smtClean="0"/>
              <a:t>In other words, you can find the power of 10 which gives a number.</a:t>
            </a:r>
          </a:p>
          <a:p>
            <a:endParaRPr lang="en-GB" dirty="0"/>
          </a:p>
          <a:p>
            <a:r>
              <a:rPr lang="en-GB" dirty="0" smtClean="0"/>
              <a:t>Use this to find log ₁₀ 3000 </a:t>
            </a:r>
          </a:p>
          <a:p>
            <a:r>
              <a:rPr lang="en-GB" dirty="0" smtClean="0"/>
              <a:t>How can we check that this is right 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Calculators </a:t>
            </a:r>
            <a:r>
              <a:rPr lang="en-GB" dirty="0" err="1" smtClean="0"/>
              <a:t>ctd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calculators have a button which can be set to any base – should look like this...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 smtClean="0"/>
              <a:t>				Log      [    ]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000496" y="3643314"/>
            <a:ext cx="214314" cy="21431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Expressing logs and powers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Log  format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Log ₁₀  1000 = </a:t>
            </a:r>
          </a:p>
          <a:p>
            <a:r>
              <a:rPr lang="en-GB" dirty="0" smtClean="0"/>
              <a:t>Log ₁₀  100 =</a:t>
            </a:r>
          </a:p>
          <a:p>
            <a:r>
              <a:rPr lang="en-GB" dirty="0" smtClean="0"/>
              <a:t>Log ₄  256 =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Power format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346</Words>
  <Application>Microsoft Office PowerPoint</Application>
  <PresentationFormat>On-screen Show (4:3)</PresentationFormat>
  <Paragraphs>106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What are logarithms?</vt:lpstr>
      <vt:lpstr>Flashback!</vt:lpstr>
      <vt:lpstr>Flashback.....</vt:lpstr>
      <vt:lpstr>Try to explain what the log of a number is in your own words</vt:lpstr>
      <vt:lpstr>Definition – try your own!</vt:lpstr>
      <vt:lpstr>A definition...  The log of a number is the power to which the base is raised to make this number</vt:lpstr>
      <vt:lpstr>Using the calculator to find logs</vt:lpstr>
      <vt:lpstr>Calculators ctd</vt:lpstr>
      <vt:lpstr>Expressing logs and powers</vt:lpstr>
      <vt:lpstr>Flashback- special powers</vt:lpstr>
      <vt:lpstr>Flashback – the Index laws....</vt:lpstr>
      <vt:lpstr>Combining Logs</vt:lpstr>
      <vt:lpstr>Applying what we know about indices...</vt:lpstr>
      <vt:lpstr>Similarly,</vt:lpstr>
      <vt:lpstr>Slide 15</vt:lpstr>
    </vt:vector>
  </TitlesOfParts>
  <Company>Primary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lhewavisenti</dc:creator>
  <cp:lastModifiedBy>anfossy.d</cp:lastModifiedBy>
  <cp:revision>8</cp:revision>
  <dcterms:created xsi:type="dcterms:W3CDTF">2010-03-13T15:31:04Z</dcterms:created>
  <dcterms:modified xsi:type="dcterms:W3CDTF">2013-07-04T15:22:37Z</dcterms:modified>
</cp:coreProperties>
</file>