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39"/>
  </p:notesMasterIdLst>
  <p:sldIdLst>
    <p:sldId id="310" r:id="rId3"/>
    <p:sldId id="316" r:id="rId4"/>
    <p:sldId id="270" r:id="rId5"/>
    <p:sldId id="271" r:id="rId6"/>
    <p:sldId id="334" r:id="rId7"/>
    <p:sldId id="291" r:id="rId8"/>
    <p:sldId id="318" r:id="rId9"/>
    <p:sldId id="317" r:id="rId10"/>
    <p:sldId id="355" r:id="rId11"/>
    <p:sldId id="350" r:id="rId12"/>
    <p:sldId id="354" r:id="rId13"/>
    <p:sldId id="335" r:id="rId14"/>
    <p:sldId id="336" r:id="rId15"/>
    <p:sldId id="337" r:id="rId16"/>
    <p:sldId id="365" r:id="rId17"/>
    <p:sldId id="364" r:id="rId18"/>
    <p:sldId id="363" r:id="rId19"/>
    <p:sldId id="366" r:id="rId20"/>
    <p:sldId id="367" r:id="rId21"/>
    <p:sldId id="341" r:id="rId22"/>
    <p:sldId id="342" r:id="rId23"/>
    <p:sldId id="343" r:id="rId24"/>
    <p:sldId id="344" r:id="rId25"/>
    <p:sldId id="357" r:id="rId26"/>
    <p:sldId id="345" r:id="rId27"/>
    <p:sldId id="356" r:id="rId28"/>
    <p:sldId id="358" r:id="rId29"/>
    <p:sldId id="346" r:id="rId30"/>
    <p:sldId id="348" r:id="rId31"/>
    <p:sldId id="322" r:id="rId32"/>
    <p:sldId id="360" r:id="rId33"/>
    <p:sldId id="314" r:id="rId34"/>
    <p:sldId id="359" r:id="rId35"/>
    <p:sldId id="313" r:id="rId36"/>
    <p:sldId id="362" r:id="rId37"/>
    <p:sldId id="307" r:id="rId38"/>
  </p:sldIdLst>
  <p:sldSz cx="9144000" cy="6858000" type="screen4x3"/>
  <p:notesSz cx="6858000" cy="99456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23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2" autoAdjust="0"/>
    <p:restoredTop sz="97810" autoAdjust="0"/>
  </p:normalViewPr>
  <p:slideViewPr>
    <p:cSldViewPr>
      <p:cViewPr>
        <p:scale>
          <a:sx n="60" d="100"/>
          <a:sy n="60" d="100"/>
        </p:scale>
        <p:origin x="-4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A306B-4F1F-4224-987B-D738A1DCE4FE}" type="datetimeFigureOut">
              <a:rPr lang="en-GB" smtClean="0"/>
              <a:pPr/>
              <a:t>17/07/2013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182F9-A4F6-4F90-9EAF-2AC6BA4A5B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68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Label circles A, B, C, D</a:t>
            </a:r>
          </a:p>
          <a:p>
            <a:r>
              <a:rPr lang="en-GB" dirty="0" smtClean="0"/>
              <a:t>Vote after 1 min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9258-F9D1-4F2C-B656-E74F16FAB22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46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Label circles A, B, C, D</a:t>
            </a:r>
          </a:p>
          <a:p>
            <a:r>
              <a:rPr lang="en-GB" dirty="0" smtClean="0"/>
              <a:t>Vote after 1 min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F9258-F9D1-4F2C-B656-E74F16FAB22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74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MEI-Title (2).jpg 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7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F124-68F0-4BC3-8D98-3DB64C2CE4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57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5D2C-3324-432B-8ACC-F6D896E971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712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6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03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82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73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665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6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202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9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91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53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66BB-AD29-42AA-A995-46BC3693FB21}" type="datetimeFigureOut">
              <a:rPr lang="en-GB" smtClean="0">
                <a:solidFill>
                  <a:srgbClr val="ACCBF9"/>
                </a:solidFill>
              </a:rPr>
              <a:pPr/>
              <a:t>17/07/2013</a:t>
            </a:fld>
            <a:endParaRPr lang="en-GB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D7DE4-E136-4B91-9264-A0D3E1B228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4411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ACCBF9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ACCBF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D773F-1049-47BF-8AB1-3EB11E119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62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MEI-Title (2).jpg 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1380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99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80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8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04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49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330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MEI-Header (2).jpg                                             024F4F16Shared documents               7C2682CB: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235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235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235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235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35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51D7DE4-E136-4B91-9264-A0D3E1B22828}" type="slidenum">
              <a:rPr lang="en-GB" smtClean="0"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ACCBF9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6E6166BB-AD29-42AA-A995-46BC3693FB21}" type="datetimeFigureOut">
              <a:rPr lang="en-GB" smtClean="0">
                <a:solidFill>
                  <a:srgbClr val="ACCBF9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17/07/2013</a:t>
            </a:fld>
            <a:endParaRPr lang="en-GB">
              <a:solidFill>
                <a:srgbClr val="ACCBF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5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0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0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3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657600" y="58674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7564" y="908720"/>
            <a:ext cx="8712968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1" i="0" u="none" strike="noStrike" kern="1200" cap="none" spc="-100" normalizeH="0" baseline="0" noProof="0" dirty="0" smtClean="0">
              <a:ln>
                <a:noFill/>
              </a:ln>
              <a:solidFill>
                <a:srgbClr val="4A66AC">
                  <a:lumMod val="75000"/>
                </a:srgbClr>
              </a:solidFill>
              <a:effectLst/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794048" y="846139"/>
            <a:ext cx="7620000" cy="56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00" normalizeH="0" baseline="0" noProof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Parallel and perpendicular lines</a:t>
            </a:r>
            <a:endParaRPr kumimoji="0" lang="en-GB" sz="3600" b="1" i="0" u="none" strike="noStrike" kern="1200" cap="none" spc="-100" normalizeH="0" baseline="0" noProof="0" dirty="0" smtClean="0">
              <a:ln>
                <a:noFill/>
              </a:ln>
              <a:solidFill>
                <a:srgbClr val="4A66AC">
                  <a:lumMod val="75000"/>
                </a:srgbClr>
              </a:solidFill>
              <a:effectLst/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72539"/>
            <a:ext cx="3751590" cy="485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3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657600" y="58674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47564" y="908720"/>
            <a:ext cx="8712968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400" b="1" i="0" u="none" strike="noStrike" kern="1200" cap="none" spc="-100" normalizeH="0" baseline="0" noProof="0" dirty="0" smtClean="0">
              <a:ln>
                <a:noFill/>
              </a:ln>
              <a:solidFill>
                <a:srgbClr val="4A66AC">
                  <a:lumMod val="75000"/>
                </a:srgbClr>
              </a:solidFill>
              <a:effectLst/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7813441"/>
              </p:ext>
            </p:extLst>
          </p:nvPr>
        </p:nvGraphicFramePr>
        <p:xfrm>
          <a:off x="1547664" y="1700883"/>
          <a:ext cx="4758680" cy="395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PBrush" r:id="rId3" imgW="3629532" imgH="3019048" progId="PBrush">
                  <p:embed/>
                </p:oleObj>
              </mc:Choice>
              <mc:Fallback>
                <p:oleObj name="PBrush" r:id="rId3" imgW="3629532" imgH="3019048" progId="PBrush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00883"/>
                        <a:ext cx="4758680" cy="3959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23849" y="692696"/>
            <a:ext cx="7620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29DD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Back to that starter question…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4A66AC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0490" y="3653795"/>
            <a:ext cx="9973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A(1,0)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892643" y="5258817"/>
            <a:ext cx="10823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B(0,-3)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6376" y="778694"/>
            <a:ext cx="7620000" cy="778098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Circles and Pythagoras</a:t>
            </a:r>
          </a:p>
        </p:txBody>
      </p:sp>
      <p:sp>
        <p:nvSpPr>
          <p:cNvPr id="6147" name="Line 6"/>
          <p:cNvSpPr>
            <a:spLocks noChangeShapeType="1"/>
          </p:cNvSpPr>
          <p:nvPr/>
        </p:nvSpPr>
        <p:spPr bwMode="auto">
          <a:xfrm flipV="1">
            <a:off x="2940050" y="2422525"/>
            <a:ext cx="1371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1435"/>
            <a:ext cx="6660232" cy="465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0832" y="764704"/>
            <a:ext cx="8229600" cy="634082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The general circle</a:t>
            </a:r>
          </a:p>
        </p:txBody>
      </p:sp>
      <p:graphicFrame>
        <p:nvGraphicFramePr>
          <p:cNvPr id="7171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769257"/>
              </p:ext>
            </p:extLst>
          </p:nvPr>
        </p:nvGraphicFramePr>
        <p:xfrm>
          <a:off x="2699792" y="1521296"/>
          <a:ext cx="36671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PBrush" r:id="rId3" imgW="2857899" imgH="3561905" progId="">
                  <p:embed/>
                </p:oleObj>
              </mc:Choice>
              <mc:Fallback>
                <p:oleObj name="PBrush" r:id="rId3" imgW="2857899" imgH="356190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521296"/>
                        <a:ext cx="36671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44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</p:spPr>
            <p:txBody>
              <a:bodyPr/>
              <a:lstStyle/>
              <a:p>
                <a:pPr algn="l" eaLnBrk="1" hangingPunct="1"/>
                <a:r>
                  <a:rPr lang="en-GB" sz="3600" b="1" dirty="0" smtClean="0">
                    <a:solidFill>
                      <a:schemeClr val="accent2">
                        <a:lumMod val="75000"/>
                      </a:schemeClr>
                    </a:solidFill>
                    <a:latin typeface="Rockwell" pitchFamily="18" charset="0"/>
                  </a:rPr>
                  <a:t>Sketch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en-GB" sz="3600" b="1" dirty="0" smtClean="0">
                  <a:solidFill>
                    <a:schemeClr val="accent2">
                      <a:lumMod val="75000"/>
                    </a:schemeClr>
                  </a:solidFill>
                  <a:latin typeface="Rockwell" pitchFamily="18" charset="0"/>
                </a:endParaRPr>
              </a:p>
            </p:txBody>
          </p:sp>
        </mc:Choice>
        <mc:Fallback xmlns="">
          <p:sp>
            <p:nvSpPr>
              <p:cNvPr id="819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  <a:blipFill rotWithShape="1">
                <a:blip r:embed="rId2"/>
                <a:stretch>
                  <a:fillRect l="-2129" t="-12500" b="-39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657600" y="58674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160020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3648" y="3733800"/>
            <a:ext cx="6553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66196" y="6172199"/>
            <a:ext cx="127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COPY 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7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</p:spPr>
            <p:txBody>
              <a:bodyPr/>
              <a:lstStyle/>
              <a:p>
                <a:pPr algn="l" eaLnBrk="1" hangingPunct="1"/>
                <a:r>
                  <a:rPr lang="en-GB" sz="3600" b="1" dirty="0" smtClean="0">
                    <a:solidFill>
                      <a:schemeClr val="accent2">
                        <a:lumMod val="75000"/>
                      </a:schemeClr>
                    </a:solidFill>
                    <a:latin typeface="Rockwell" pitchFamily="18" charset="0"/>
                  </a:rPr>
                  <a:t>Sketch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en-GB" sz="3600" b="1" dirty="0" smtClean="0">
                  <a:solidFill>
                    <a:schemeClr val="accent2">
                      <a:lumMod val="75000"/>
                    </a:schemeClr>
                  </a:solidFill>
                  <a:latin typeface="Rockwell" pitchFamily="18" charset="0"/>
                </a:endParaRPr>
              </a:p>
            </p:txBody>
          </p:sp>
        </mc:Choice>
        <mc:Fallback xmlns="">
          <p:sp>
            <p:nvSpPr>
              <p:cNvPr id="819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  <a:blipFill rotWithShape="1">
                <a:blip r:embed="rId2"/>
                <a:stretch>
                  <a:fillRect l="-2129" t="-12500" b="-39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657600" y="58674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160020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3648" y="3733800"/>
            <a:ext cx="6553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6196" y="6172199"/>
            <a:ext cx="1277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COPY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6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</p:spPr>
            <p:txBody>
              <a:bodyPr/>
              <a:lstStyle/>
              <a:p>
                <a:pPr algn="l" eaLnBrk="1" hangingPunct="1"/>
                <a:r>
                  <a:rPr lang="en-GB" sz="3600" b="1" dirty="0" smtClean="0">
                    <a:solidFill>
                      <a:schemeClr val="accent2">
                        <a:lumMod val="75000"/>
                      </a:schemeClr>
                    </a:solidFill>
                    <a:latin typeface="Rockwell" pitchFamily="18" charset="0"/>
                  </a:rPr>
                  <a:t>Sketch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en-GB" sz="3600" b="1" dirty="0" smtClean="0">
                  <a:solidFill>
                    <a:schemeClr val="accent2">
                      <a:lumMod val="75000"/>
                    </a:schemeClr>
                  </a:solidFill>
                  <a:latin typeface="Rockwell" pitchFamily="18" charset="0"/>
                </a:endParaRPr>
              </a:p>
            </p:txBody>
          </p:sp>
        </mc:Choice>
        <mc:Fallback xmlns="">
          <p:sp>
            <p:nvSpPr>
              <p:cNvPr id="819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  <a:blipFill rotWithShape="1">
                <a:blip r:embed="rId2"/>
                <a:stretch>
                  <a:fillRect l="-2129" t="-12500" b="-39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657600" y="58674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160020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3648" y="3733800"/>
            <a:ext cx="6553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6196" y="6172199"/>
            <a:ext cx="1277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COPY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47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</p:spPr>
            <p:txBody>
              <a:bodyPr/>
              <a:lstStyle/>
              <a:p>
                <a:pPr algn="l" eaLnBrk="1" hangingPunct="1"/>
                <a:r>
                  <a:rPr lang="en-GB" sz="3600" b="1" dirty="0" smtClean="0">
                    <a:solidFill>
                      <a:schemeClr val="accent2">
                        <a:lumMod val="75000"/>
                      </a:schemeClr>
                    </a:solidFill>
                    <a:latin typeface="Rockwell" pitchFamily="18" charset="0"/>
                  </a:rPr>
                  <a:t>Sketch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en-GB" sz="3600" b="1" dirty="0" smtClean="0">
                  <a:solidFill>
                    <a:schemeClr val="accent2">
                      <a:lumMod val="75000"/>
                    </a:schemeClr>
                  </a:solidFill>
                  <a:latin typeface="Rockwell" pitchFamily="18" charset="0"/>
                </a:endParaRPr>
              </a:p>
            </p:txBody>
          </p:sp>
        </mc:Choice>
        <mc:Fallback xmlns="">
          <p:sp>
            <p:nvSpPr>
              <p:cNvPr id="819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  <a:blipFill rotWithShape="1">
                <a:blip r:embed="rId2"/>
                <a:stretch>
                  <a:fillRect l="-2129" t="-12500" b="-39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657600" y="58674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160020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3648" y="3733800"/>
            <a:ext cx="6553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6196" y="6172199"/>
            <a:ext cx="1295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COPY 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231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</p:spPr>
            <p:txBody>
              <a:bodyPr/>
              <a:lstStyle/>
              <a:p>
                <a:pPr algn="l" eaLnBrk="1" hangingPunct="1"/>
                <a:r>
                  <a:rPr lang="en-GB" sz="3600" b="1" dirty="0" smtClean="0">
                    <a:solidFill>
                      <a:schemeClr val="accent2">
                        <a:lumMod val="75000"/>
                      </a:schemeClr>
                    </a:solidFill>
                    <a:latin typeface="Rockwell" pitchFamily="18" charset="0"/>
                  </a:rPr>
                  <a:t>Sketch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en-GB" sz="3600" b="1" dirty="0" smtClean="0">
                  <a:solidFill>
                    <a:schemeClr val="accent2">
                      <a:lumMod val="75000"/>
                    </a:schemeClr>
                  </a:solidFill>
                  <a:latin typeface="Rockwell" pitchFamily="18" charset="0"/>
                </a:endParaRPr>
              </a:p>
            </p:txBody>
          </p:sp>
        </mc:Choice>
        <mc:Fallback xmlns="">
          <p:sp>
            <p:nvSpPr>
              <p:cNvPr id="819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  <a:blipFill rotWithShape="1">
                <a:blip r:embed="rId2"/>
                <a:stretch>
                  <a:fillRect l="-2129" t="-12500" b="-39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657600" y="58674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160020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3648" y="3733800"/>
            <a:ext cx="6553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6196" y="6172199"/>
            <a:ext cx="1260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COPY 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</p:spPr>
            <p:txBody>
              <a:bodyPr/>
              <a:lstStyle/>
              <a:p>
                <a:pPr algn="l" eaLnBrk="1" hangingPunct="1"/>
                <a:r>
                  <a:rPr lang="en-GB" sz="3600" b="1" dirty="0" smtClean="0">
                    <a:solidFill>
                      <a:schemeClr val="accent2">
                        <a:lumMod val="75000"/>
                      </a:schemeClr>
                    </a:solidFill>
                    <a:latin typeface="Rockwell" pitchFamily="18" charset="0"/>
                  </a:rPr>
                  <a:t>Sketch the circle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36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GB" sz="36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en-GB" sz="3600" b="1" dirty="0" smtClean="0">
                  <a:solidFill>
                    <a:schemeClr val="accent2">
                      <a:lumMod val="75000"/>
                    </a:schemeClr>
                  </a:solidFill>
                  <a:latin typeface="Rockwell" pitchFamily="18" charset="0"/>
                </a:endParaRPr>
              </a:p>
            </p:txBody>
          </p:sp>
        </mc:Choice>
        <mc:Fallback xmlns="">
          <p:sp>
            <p:nvSpPr>
              <p:cNvPr id="819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806832"/>
                <a:ext cx="8587680" cy="633501"/>
              </a:xfrm>
              <a:blipFill rotWithShape="1">
                <a:blip r:embed="rId2"/>
                <a:stretch>
                  <a:fillRect l="-2129" t="-12500" b="-394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657600" y="58674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1600200"/>
            <a:ext cx="0" cy="457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03648" y="3733800"/>
            <a:ext cx="6553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6196" y="6172199"/>
            <a:ext cx="124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COPY 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5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4428" y="887603"/>
            <a:ext cx="8735477" cy="734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Just arrived?</a:t>
            </a:r>
            <a:r>
              <a:rPr kumimoji="0" lang="en-GB" sz="4400" b="1" i="0" u="none" strike="noStrike" kern="1200" cap="none" spc="-100" normalizeH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Go to ‘Audio Setup’</a:t>
            </a:r>
            <a:endParaRPr kumimoji="0" lang="en-GB" sz="4400" b="1" i="0" u="none" strike="noStrike" kern="1200" cap="none" spc="-100" normalizeH="0" baseline="0" noProof="0" dirty="0">
              <a:ln>
                <a:noFill/>
              </a:ln>
              <a:solidFill>
                <a:srgbClr val="4A66AC">
                  <a:lumMod val="75000"/>
                </a:srgbClr>
              </a:solidFill>
              <a:effectLst/>
              <a:uLnTx/>
              <a:uFillTx/>
              <a:latin typeface="Rockwell" pitchFamily="18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7" y="1621959"/>
            <a:ext cx="7894371" cy="5677459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940152" y="797581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FFFF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526557" y="2009117"/>
            <a:ext cx="1152128" cy="360040"/>
          </a:xfrm>
          <a:prstGeom prst="ellipse">
            <a:avLst/>
          </a:prstGeom>
          <a:noFill/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79712" y="2620634"/>
            <a:ext cx="1152128" cy="360040"/>
          </a:xfrm>
          <a:prstGeom prst="ellipse">
            <a:avLst/>
          </a:prstGeom>
          <a:noFill/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3743909" y="2566628"/>
            <a:ext cx="2609498" cy="414046"/>
          </a:xfrm>
          <a:prstGeom prst="ellipse">
            <a:avLst/>
          </a:prstGeom>
          <a:noFill/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041500" y="1484784"/>
            <a:ext cx="2232246" cy="576064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41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5409411"/>
              </p:ext>
            </p:extLst>
          </p:nvPr>
        </p:nvGraphicFramePr>
        <p:xfrm>
          <a:off x="533400" y="1718146"/>
          <a:ext cx="4038600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PBrush" r:id="rId4" imgW="4334480" imgH="4695238" progId="">
                  <p:embed/>
                </p:oleObj>
              </mc:Choice>
              <mc:Fallback>
                <p:oleObj name="PBrush" r:id="rId4" imgW="4334480" imgH="46952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718146"/>
                        <a:ext cx="4038600" cy="437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620000" cy="648072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C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oncentric circles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Rockwell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92749" y="1485945"/>
                <a:ext cx="3540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x</m:t>
                              </m:r>
                              <m:r>
                                <a:rPr lang="en-GB" b="0" i="0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GB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0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/>
                                </a:rPr>
                                <m:t>y</m:t>
                              </m:r>
                              <m:r>
                                <a:rPr lang="en-GB" b="0" i="0" smtClean="0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</m:e>
                        <m:sup>
                          <m:r>
                            <a:rPr lang="en-GB" b="0" i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0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49" y="1485945"/>
                <a:ext cx="3540328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79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8658410"/>
              </p:ext>
            </p:extLst>
          </p:nvPr>
        </p:nvGraphicFramePr>
        <p:xfrm>
          <a:off x="323528" y="1196752"/>
          <a:ext cx="4824536" cy="522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Bitmap Image" r:id="rId4" imgW="4334040" imgH="4695840" progId="Paint.Picture">
                  <p:embed/>
                </p:oleObj>
              </mc:Choice>
              <mc:Fallback>
                <p:oleObj name="Bitmap Image" r:id="rId4" imgW="4334040" imgH="469584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96752"/>
                        <a:ext cx="4824536" cy="52265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620000" cy="576064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C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oncentric circles (2)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Rockwell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36096" y="1597521"/>
                <a:ext cx="32713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−6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−8</m:t>
                      </m:r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597521"/>
                <a:ext cx="3271345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03648" y="182835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2481988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754590" y="215598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93734" y="285975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5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434" y="764704"/>
            <a:ext cx="8564046" cy="648072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Which </a:t>
            </a:r>
            <a:r>
              <a:rPr lang="en-GB" sz="3600" b="1" dirty="0" smtClean="0">
                <a:solidFill>
                  <a:srgbClr val="FF0000"/>
                </a:solidFill>
                <a:latin typeface="Rockwell" pitchFamily="18" charset="0"/>
              </a:rPr>
              <a:t>one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 is the equation of a circle?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77557" y="1803588"/>
                <a:ext cx="4310667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Arial" pitchFamily="34" charset="0"/>
                    <a:cs typeface="Arial" pitchFamily="34" charset="0"/>
                  </a:rPr>
                  <a:t>A:</a:t>
                </a:r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GB" sz="24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GB" sz="24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0" smtClean="0">
                        <a:latin typeface="Cambria Math"/>
                      </a:rPr>
                      <m:t>−4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/>
                      </a:rPr>
                      <m:t>y</m:t>
                    </m:r>
                    <m:r>
                      <a:rPr lang="en-GB" sz="2400" b="0" i="0" smtClean="0">
                        <a:latin typeface="Cambria Math"/>
                      </a:rPr>
                      <m:t>+4=9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endParaRPr lang="en-GB" sz="2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GB" sz="2400" b="1" dirty="0" smtClean="0">
                    <a:latin typeface="Arial" pitchFamily="34" charset="0"/>
                    <a:cs typeface="Arial" pitchFamily="34" charset="0"/>
                  </a:rPr>
                  <a:t>B:</a:t>
                </a:r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2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+2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+6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=3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endParaRPr lang="en-GB" sz="2400" dirty="0" smtClean="0"/>
              </a:p>
              <a:p>
                <a:r>
                  <a:rPr lang="en-GB" sz="2400" b="1" dirty="0" smtClean="0">
                    <a:latin typeface="Arial" pitchFamily="34" charset="0"/>
                    <a:cs typeface="Arial" pitchFamily="34" charset="0"/>
                  </a:rPr>
                  <a:t>C:</a:t>
                </a:r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−4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+6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+20=0</m:t>
                    </m:r>
                  </m:oMath>
                </a14:m>
                <a:endParaRPr lang="en-GB" sz="2400" b="0" dirty="0" smtClean="0"/>
              </a:p>
              <a:p>
                <a:endParaRPr lang="en-GB" sz="2400" dirty="0" smtClean="0"/>
              </a:p>
              <a:p>
                <a:endParaRPr lang="en-GB" sz="24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GB" sz="2400" b="1" dirty="0" smtClean="0">
                    <a:latin typeface="Arial" pitchFamily="34" charset="0"/>
                    <a:cs typeface="Arial" pitchFamily="34" charset="0"/>
                  </a:rPr>
                  <a:t>D: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+8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0" baseline="30000" smtClean="0">
                        <a:latin typeface="Cambria Math"/>
                      </a:rPr>
                      <m:t>2</m:t>
                    </m:r>
                    <m:r>
                      <a:rPr lang="en-GB" sz="2400" b="0" i="0" smtClean="0">
                        <a:latin typeface="Cambria Math"/>
                      </a:rPr>
                      <m:t>+</m:t>
                    </m:r>
                    <m:r>
                      <a:rPr lang="en-GB" sz="2400" b="0" i="1" smtClean="0">
                        <a:latin typeface="Cambria Math"/>
                      </a:rPr>
                      <m:t>2</m:t>
                    </m:r>
                    <m:r>
                      <a:rPr lang="en-GB" sz="2400" b="0" i="1" smtClean="0">
                        <a:latin typeface="Cambria Math"/>
                      </a:rPr>
                      <m:t>𝑥𝑦</m:t>
                    </m:r>
                    <m:r>
                      <a:rPr lang="en-GB" sz="2400" b="0" i="1" smtClean="0">
                        <a:latin typeface="Cambria Math"/>
                      </a:rPr>
                      <m:t>=4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557" y="1803588"/>
                <a:ext cx="4310667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2263" t="-1288" b="-2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8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78694"/>
            <a:ext cx="8568952" cy="706090"/>
          </a:xfrm>
        </p:spPr>
        <p:txBody>
          <a:bodyPr/>
          <a:lstStyle/>
          <a:p>
            <a:pPr algn="l" eaLnBrk="1" hangingPunct="1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Which </a:t>
            </a:r>
            <a:r>
              <a:rPr lang="en-GB" sz="3600" b="1" dirty="0" smtClean="0">
                <a:solidFill>
                  <a:srgbClr val="FF0000"/>
                </a:solidFill>
                <a:latin typeface="Rockwell" pitchFamily="18" charset="0"/>
              </a:rPr>
              <a:t>one</a:t>
            </a: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 is the equation of a circle?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1517" y="1916832"/>
                <a:ext cx="4310667" cy="3785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b="1" dirty="0" smtClean="0">
                    <a:latin typeface="Arial" pitchFamily="34" charset="0"/>
                    <a:cs typeface="Arial" pitchFamily="34" charset="0"/>
                  </a:rPr>
                  <a:t>A:</a:t>
                </a:r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0" smtClean="0"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x</m:t>
                        </m:r>
                      </m:e>
                      <m:sup>
                        <m:r>
                          <a:rPr lang="en-GB" sz="24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y</m:t>
                        </m:r>
                      </m:e>
                      <m:sup>
                        <m:r>
                          <a:rPr lang="en-GB" sz="2400" b="0" i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0" smtClean="0">
                        <a:latin typeface="Cambria Math"/>
                      </a:rPr>
                      <m:t>−4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/>
                      </a:rPr>
                      <m:t>y</m:t>
                    </m:r>
                    <m:r>
                      <a:rPr lang="en-GB" sz="2400" b="0" i="0" smtClean="0">
                        <a:latin typeface="Cambria Math"/>
                      </a:rPr>
                      <m:t>+4=9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endParaRPr lang="en-GB" sz="2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GB" sz="2400" b="1" dirty="0" smtClean="0">
                    <a:latin typeface="Arial" pitchFamily="34" charset="0"/>
                    <a:cs typeface="Arial" pitchFamily="34" charset="0"/>
                  </a:rPr>
                  <a:t>B:</a:t>
                </a:r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2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+2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/>
                          </a:rPr>
                          <m:t>+6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=3</m:t>
                    </m:r>
                  </m:oMath>
                </a14:m>
                <a:endParaRPr lang="en-GB" sz="2400" dirty="0" smtClean="0"/>
              </a:p>
              <a:p>
                <a:endParaRPr lang="en-GB" sz="2400" dirty="0"/>
              </a:p>
              <a:p>
                <a:endParaRPr lang="en-GB" sz="2400" dirty="0" smtClean="0"/>
              </a:p>
              <a:p>
                <a:r>
                  <a:rPr lang="en-GB" sz="2400" b="1" dirty="0" smtClean="0">
                    <a:latin typeface="Arial" pitchFamily="34" charset="0"/>
                    <a:cs typeface="Arial" pitchFamily="34" charset="0"/>
                  </a:rPr>
                  <a:t>C:</a:t>
                </a:r>
                <a:r>
                  <a:rPr lang="en-GB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−4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+6</m:t>
                    </m:r>
                    <m:r>
                      <a:rPr lang="en-GB" sz="2400" b="0" i="1" smtClean="0">
                        <a:latin typeface="Cambria Math"/>
                      </a:rPr>
                      <m:t>𝑦</m:t>
                    </m:r>
                    <m:r>
                      <a:rPr lang="en-GB" sz="2400" b="0" i="1" smtClean="0">
                        <a:latin typeface="Cambria Math"/>
                      </a:rPr>
                      <m:t>+20=0</m:t>
                    </m:r>
                  </m:oMath>
                </a14:m>
                <a:endParaRPr lang="en-GB" sz="2400" b="0" dirty="0" smtClean="0"/>
              </a:p>
              <a:p>
                <a:endParaRPr lang="en-GB" sz="2400" dirty="0" smtClean="0"/>
              </a:p>
              <a:p>
                <a:endParaRPr lang="en-GB" sz="2400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GB" sz="2400" b="1" dirty="0" smtClean="0">
                    <a:latin typeface="Arial" pitchFamily="34" charset="0"/>
                    <a:cs typeface="Arial" pitchFamily="34" charset="0"/>
                  </a:rPr>
                  <a:t>D:</a:t>
                </a:r>
                <a:r>
                  <a:rPr lang="en-GB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+8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+2</m:t>
                    </m:r>
                    <m:r>
                      <a:rPr lang="en-GB" sz="2400" b="0" i="1" smtClean="0">
                        <a:latin typeface="Cambria Math"/>
                      </a:rPr>
                      <m:t>𝑥𝑦</m:t>
                    </m:r>
                    <m:r>
                      <a:rPr lang="en-GB" sz="2400" b="0" i="1" smtClean="0">
                        <a:latin typeface="Cambria Math"/>
                      </a:rPr>
                      <m:t>=4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7" y="1916832"/>
                <a:ext cx="4310667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2122" t="-1288" b="-2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127239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624" y="2416299"/>
            <a:ext cx="1811784" cy="180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39158"/>
            <a:ext cx="2016224" cy="195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" y="620688"/>
            <a:ext cx="7199313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3974"/>
            <a:ext cx="4819048" cy="43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471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48" y="1556792"/>
            <a:ext cx="7141732" cy="496855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7443" y="764704"/>
            <a:ext cx="87954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A few questions to promote thinking…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43" y="141103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The circle has centre (2, 3) and radius 5. What are the lengths of tangents to (10,0)?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666814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37443" y="764704"/>
            <a:ext cx="87954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A few questions to promote thinking…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9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41277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Find the equation of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circle 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passing through  any </a:t>
            </a:r>
            <a:r>
              <a:rPr lang="en-GB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en-GB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points of your choice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251520" y="764704"/>
            <a:ext cx="88024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None/>
            </a:pP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A few questions to promote thinking…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Rockwell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" y="2253782"/>
            <a:ext cx="7132637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1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1" y="1413937"/>
            <a:ext cx="69127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200" dirty="0" smtClean="0">
                <a:latin typeface="Arial" pitchFamily="34" charset="0"/>
                <a:cs typeface="Arial" pitchFamily="34" charset="0"/>
              </a:rPr>
              <a:t>Find the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e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quation of the small circle 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07115416"/>
              </p:ext>
            </p:extLst>
          </p:nvPr>
        </p:nvGraphicFramePr>
        <p:xfrm>
          <a:off x="653871" y="2275711"/>
          <a:ext cx="3342065" cy="345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Bitmap Image" r:id="rId3" imgW="3296110" imgH="3409524" progId="Paint.Picture">
                  <p:embed/>
                </p:oleObj>
              </mc:Choice>
              <mc:Fallback>
                <p:oleObj name="Bitmap Image" r:id="rId3" imgW="3296110" imgH="3409524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71" y="2275711"/>
                        <a:ext cx="3342065" cy="3457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7443" y="764704"/>
            <a:ext cx="87954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A few questions to promote thinking…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1" y="1341929"/>
            <a:ext cx="69127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200" dirty="0" smtClean="0">
                <a:latin typeface="Arial" pitchFamily="34" charset="0"/>
                <a:cs typeface="Arial" pitchFamily="34" charset="0"/>
              </a:rPr>
              <a:t>Find the equations of the line and the circle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2" y="1878213"/>
            <a:ext cx="5076056" cy="392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37443" y="764704"/>
            <a:ext cx="87954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  <a:latin typeface="Rockwell" pitchFamily="18" charset="0"/>
              </a:rPr>
              <a:t>A few questions to promote thinking…</a:t>
            </a:r>
            <a:endParaRPr lang="en-GB" sz="3600" b="1" dirty="0">
              <a:solidFill>
                <a:schemeClr val="accent2">
                  <a:lumMod val="75000"/>
                </a:schemeClr>
              </a:solidFill>
              <a:latin typeface="Rockwel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712"/>
            <a:ext cx="7772400" cy="1728192"/>
          </a:xfrm>
        </p:spPr>
        <p:txBody>
          <a:bodyPr/>
          <a:lstStyle/>
          <a:p>
            <a:pPr algn="l" eaLnBrk="1" hangingPunct="1"/>
            <a:r>
              <a:rPr lang="en-GB" sz="40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AS Core Maths-TAM Online </a:t>
            </a:r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Session </a:t>
            </a:r>
            <a:r>
              <a:rPr lang="en-GB" sz="3200" b="1" dirty="0">
                <a:solidFill>
                  <a:schemeClr val="accent6"/>
                </a:solidFill>
                <a:latin typeface="+mn-lt"/>
                <a:cs typeface="Arial" pitchFamily="34" charset="0"/>
              </a:rPr>
              <a:t>2</a:t>
            </a:r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: Coordinate Geometry</a:t>
            </a:r>
            <a:b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</a:br>
            <a:r>
              <a:rPr lang="en-GB" sz="3200" b="1" dirty="0" smtClean="0">
                <a:solidFill>
                  <a:schemeClr val="accent6"/>
                </a:solidFill>
                <a:latin typeface="+mn-lt"/>
                <a:cs typeface="Arial" pitchFamily="34" charset="0"/>
              </a:rPr>
              <a:t> </a:t>
            </a:r>
            <a:endParaRPr lang="en-GB" sz="4000" b="1" dirty="0" smtClean="0">
              <a:solidFill>
                <a:schemeClr val="accent6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922" y="2091833"/>
            <a:ext cx="814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A warm question to look at while you are waiting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27684" y="2780928"/>
            <a:ext cx="5688632" cy="3384376"/>
            <a:chOff x="1979712" y="2996952"/>
            <a:chExt cx="5688632" cy="3384376"/>
          </a:xfrm>
        </p:grpSpPr>
        <p:sp>
          <p:nvSpPr>
            <p:cNvPr id="5" name="Rectangle 4"/>
            <p:cNvSpPr/>
            <p:nvPr/>
          </p:nvSpPr>
          <p:spPr>
            <a:xfrm>
              <a:off x="1979712" y="2996952"/>
              <a:ext cx="568863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If A is (1,0) and B is (0,-3), what are the equations of the lines making up the rectangle? 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0091191"/>
                </p:ext>
              </p:extLst>
            </p:nvPr>
          </p:nvGraphicFramePr>
          <p:xfrm>
            <a:off x="3635896" y="3790598"/>
            <a:ext cx="2930579" cy="24419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PBrush" r:id="rId3" imgW="3629532" imgH="3019048" progId="PBrush">
                    <p:embed/>
                  </p:oleObj>
                </mc:Choice>
                <mc:Fallback>
                  <p:oleObj name="PBrush" r:id="rId3" imgW="3629532" imgH="3019048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5896" y="3790598"/>
                          <a:ext cx="2930579" cy="24419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1979712" y="2996952"/>
              <a:ext cx="5328592" cy="3384376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6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459" y="980728"/>
            <a:ext cx="8229600" cy="576064"/>
          </a:xfrm>
          <a:ln>
            <a:solidFill>
              <a:schemeClr val="accent1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Session content check</a:t>
            </a:r>
            <a:b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</a:br>
            <a:r>
              <a:rPr lang="en-GB" sz="4000" dirty="0">
                <a:latin typeface="Arial" pitchFamily="34" charset="0"/>
                <a:cs typeface="Arial" pitchFamily="34" charset="0"/>
              </a:rPr>
              <a:t/>
            </a:r>
            <a:br>
              <a:rPr lang="en-GB" sz="4000" dirty="0">
                <a:latin typeface="Arial" pitchFamily="34" charset="0"/>
                <a:cs typeface="Arial" pitchFamily="34" charset="0"/>
              </a:rPr>
            </a:br>
            <a:endParaRPr lang="en-GB" sz="4000" b="1" dirty="0" smtClean="0">
              <a:solidFill>
                <a:schemeClr val="accent6">
                  <a:lumMod val="75000"/>
                </a:schemeClr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467544" y="980728"/>
            <a:ext cx="8229600" cy="74949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eaLnBrk="1" hangingPunct="1"/>
            <a:endParaRPr lang="en-GB" sz="4000" kern="0" dirty="0" smtClean="0">
              <a:solidFill>
                <a:schemeClr val="accent6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79467"/>
            <a:ext cx="290015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Straight lines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Circles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 smtClean="0"/>
              <a:t> 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7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807294"/>
            <a:ext cx="8229600" cy="605482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MEI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C1 JUNE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2010 NO. 3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95517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72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241176" y="116632"/>
            <a:ext cx="8651304" cy="6480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AQA C1 May 2012 no. 2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>
          <a:xfrm>
            <a:off x="539552" y="1412776"/>
            <a:ext cx="8064896" cy="4968552"/>
          </a:xfrm>
        </p:spPr>
        <p:txBody>
          <a:bodyPr/>
          <a:lstStyle/>
          <a:p>
            <a:pPr lvl="2"/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764704"/>
            <a:ext cx="940174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85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6480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MEI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C1 JUNE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2010 NO. 10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6705"/>
            <a:ext cx="8059358" cy="582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605482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EDEXCEL C2 Jan 2013 no. 5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35" y="1196752"/>
            <a:ext cx="8364589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0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40960" cy="64807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OCR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C1 May </a:t>
            </a:r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2012 NO. 10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8" y="797739"/>
            <a:ext cx="9028550" cy="233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568952" cy="79208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EDEXCEL C2 JUNE 2013 NO. 10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132856"/>
            <a:ext cx="81534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>
              <a:buFontTx/>
              <a:buNone/>
            </a:pPr>
            <a:endParaRPr lang="en-GB" sz="2800" dirty="0" smtClean="0"/>
          </a:p>
          <a:p>
            <a:pPr eaLnBrk="1" hangingPunct="1"/>
            <a:endParaRPr lang="en-GB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None/>
            </a:pPr>
            <a:endParaRPr lang="en-GB" sz="2800" dirty="0" smtClean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553943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3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133"/>
            <a:ext cx="8759562" cy="554461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55776" y="961969"/>
            <a:ext cx="6336704" cy="28007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This menu is  the quickest way to communicate: </a:t>
            </a:r>
          </a:p>
          <a:p>
            <a:pPr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        Emotions – give immediate feedback </a:t>
            </a:r>
          </a:p>
          <a:p>
            <a:pPr algn="ctr">
              <a:spcBef>
                <a:spcPct val="50000"/>
              </a:spcBef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     Time out – it’s polite to tell everyone else if you are leaving the room for a bit</a:t>
            </a:r>
          </a:p>
          <a:p>
            <a:pPr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         Raise your hand to attract attention.                     </a:t>
            </a:r>
          </a:p>
          <a:p>
            <a:pPr algn="r"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Respond to a question or take part in a poll.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231" y="1340768"/>
            <a:ext cx="513002" cy="543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673540" y="1865706"/>
            <a:ext cx="550693" cy="59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82" y="2614845"/>
            <a:ext cx="657018" cy="55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4" y="3205760"/>
            <a:ext cx="572029" cy="556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 bwMode="auto">
          <a:xfrm flipH="1">
            <a:off x="1333629" y="1447439"/>
            <a:ext cx="1391533" cy="1286413"/>
          </a:xfrm>
          <a:prstGeom prst="straightConnector1">
            <a:avLst/>
          </a:prstGeom>
          <a:solidFill>
            <a:schemeClr val="accent1"/>
          </a:solidFill>
          <a:ln w="1016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14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" y="814665"/>
            <a:ext cx="8617282" cy="629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 rot="5596104">
            <a:off x="5131391" y="4146750"/>
            <a:ext cx="811620" cy="480256"/>
          </a:xfrm>
          <a:prstGeom prst="ellipse">
            <a:avLst/>
          </a:prstGeom>
          <a:noFill/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52399" y="830689"/>
            <a:ext cx="8726061" cy="161582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This is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the chat box where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you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can type a message,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then either click on “Send” or just press ‘return’ on your keyboard. 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A very extensive emotions menu is found by  clicking on the smiley face at the end of this box.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081419" y="2583195"/>
            <a:ext cx="2824154" cy="212365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You can write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on the 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whiteboard by: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u</a:t>
            </a:r>
            <a:r>
              <a:rPr lang="en-GB" sz="2200" dirty="0" smtClean="0">
                <a:latin typeface="Arial" pitchFamily="34" charset="0"/>
                <a:cs typeface="Arial" pitchFamily="34" charset="0"/>
              </a:rPr>
              <a:t>sing a pen or mouse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typing in text box 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723081" y="3824479"/>
            <a:ext cx="590750" cy="46505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Oval 21"/>
          <p:cNvSpPr/>
          <p:nvPr/>
        </p:nvSpPr>
        <p:spPr bwMode="auto">
          <a:xfrm>
            <a:off x="152400" y="5237584"/>
            <a:ext cx="2232248" cy="936104"/>
          </a:xfrm>
          <a:prstGeom prst="ellipse">
            <a:avLst/>
          </a:prstGeom>
          <a:noFill/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267744" y="2204864"/>
            <a:ext cx="1512168" cy="32092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462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9"/>
            <a:ext cx="7772400" cy="864096"/>
          </a:xfrm>
        </p:spPr>
        <p:txBody>
          <a:bodyPr/>
          <a:lstStyle/>
          <a:p>
            <a:r>
              <a:rPr lang="en-GB" b="1" dirty="0" smtClean="0">
                <a:solidFill>
                  <a:schemeClr val="accent6"/>
                </a:solidFill>
                <a:latin typeface="+mn-lt"/>
              </a:rPr>
              <a:t>Session Content</a:t>
            </a:r>
            <a:br>
              <a:rPr lang="en-GB" b="1" dirty="0" smtClean="0">
                <a:solidFill>
                  <a:schemeClr val="accent6"/>
                </a:solidFill>
                <a:latin typeface="+mn-lt"/>
              </a:rPr>
            </a:br>
            <a:r>
              <a:rPr lang="en-GB" b="1" dirty="0" smtClean="0">
                <a:solidFill>
                  <a:schemeClr val="accent6"/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6"/>
                </a:solidFill>
                <a:latin typeface="+mn-lt"/>
              </a:rPr>
            </a:br>
            <a:r>
              <a:rPr lang="en-GB" b="1" dirty="0" smtClean="0">
                <a:solidFill>
                  <a:schemeClr val="accent6"/>
                </a:solidFill>
                <a:latin typeface="+mn-lt"/>
              </a:rPr>
              <a:t> </a:t>
            </a:r>
            <a:endParaRPr lang="en-GB" b="1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0" y="1844824"/>
            <a:ext cx="7620000" cy="4468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3300" dirty="0" smtClean="0">
                <a:latin typeface="Arial" pitchFamily="34" charset="0"/>
                <a:cs typeface="Arial" pitchFamily="34" charset="0"/>
              </a:rPr>
              <a:t>Straight lines</a:t>
            </a:r>
          </a:p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endParaRPr lang="en-GB" sz="33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GB" sz="3300" dirty="0" smtClean="0">
                <a:latin typeface="Arial" pitchFamily="34" charset="0"/>
                <a:cs typeface="Arial" pitchFamily="34" charset="0"/>
              </a:rPr>
              <a:t>Circles</a:t>
            </a: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26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marL="114300" indent="0" fontAlgn="auto">
              <a:spcAft>
                <a:spcPts val="0"/>
              </a:spcAft>
              <a:buClr>
                <a:schemeClr val="accent4">
                  <a:lumMod val="75000"/>
                </a:schemeClr>
              </a:buClr>
              <a:buFont typeface="Arial" pitchFamily="34" charset="0"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 This is content based on chapter 2 in the AS Core textbook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459" y="980728"/>
            <a:ext cx="8229600" cy="72008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Rockwell" pitchFamily="18" charset="0"/>
                <a:cs typeface="Arial" pitchFamily="34" charset="0"/>
              </a:rPr>
              <a:t>The Basics</a:t>
            </a:r>
            <a:endParaRPr lang="en-GB" sz="4000" b="1" dirty="0" smtClean="0">
              <a:solidFill>
                <a:schemeClr val="accent6">
                  <a:lumMod val="75000"/>
                </a:schemeClr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62" y="1626482"/>
            <a:ext cx="3604838" cy="474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9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329" y="908720"/>
            <a:ext cx="945865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28184" y="3165793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(-4,-6)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370141" y="4149080"/>
            <a:ext cx="4411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7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3657600" y="5867400"/>
            <a:ext cx="76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28404" y="908719"/>
            <a:ext cx="8712968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-100" normalizeH="0" baseline="0" noProof="0" dirty="0" smtClean="0">
                <a:ln>
                  <a:noFill/>
                </a:ln>
                <a:solidFill>
                  <a:srgbClr val="4A66AC">
                    <a:lumMod val="75000"/>
                  </a:srgbClr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What is meant by ‘the equation of a line’?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57732852"/>
              </p:ext>
            </p:extLst>
          </p:nvPr>
        </p:nvGraphicFramePr>
        <p:xfrm>
          <a:off x="792163" y="1709792"/>
          <a:ext cx="2941637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Bitmap Image" r:id="rId3" imgW="3285714" imgH="5276190" progId="Paint.Picture">
                  <p:embed/>
                </p:oleObj>
              </mc:Choice>
              <mc:Fallback>
                <p:oleObj name="Bitmap Image" r:id="rId3" imgW="3285714" imgH="5276190" progId="Paint.Picture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1709792"/>
                        <a:ext cx="2941637" cy="472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Rockwel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709</Words>
  <Application>Microsoft Office PowerPoint</Application>
  <PresentationFormat>On-screen Show (4:3)</PresentationFormat>
  <Paragraphs>117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Blank Presentation</vt:lpstr>
      <vt:lpstr>Adjacency</vt:lpstr>
      <vt:lpstr>PBrush</vt:lpstr>
      <vt:lpstr>Bitmap Image</vt:lpstr>
      <vt:lpstr>PowerPoint Presentation</vt:lpstr>
      <vt:lpstr>PowerPoint Presentation</vt:lpstr>
      <vt:lpstr>AS Core Maths-TAM Online Session 2: Coordinate Geometry  </vt:lpstr>
      <vt:lpstr>PowerPoint Presentation</vt:lpstr>
      <vt:lpstr>PowerPoint Presentation</vt:lpstr>
      <vt:lpstr>Session Content   </vt:lpstr>
      <vt:lpstr>The Basics</vt:lpstr>
      <vt:lpstr>PowerPoint Presentation</vt:lpstr>
      <vt:lpstr>PowerPoint Presentation</vt:lpstr>
      <vt:lpstr>PowerPoint Presentation</vt:lpstr>
      <vt:lpstr>PowerPoint Presentation</vt:lpstr>
      <vt:lpstr>Circles and Pythagoras</vt:lpstr>
      <vt:lpstr>The general circle</vt:lpstr>
      <vt:lpstr>Sketch the circle 〖(x-3)〗^2+〖(y+2)〗^2=4</vt:lpstr>
      <vt:lpstr>Sketch the circle 〖(x-3)〗^2+〖(y+2)〗^2=4</vt:lpstr>
      <vt:lpstr>Sketch the circle 〖(x-3)〗^2+〖(y+2)〗^2=4</vt:lpstr>
      <vt:lpstr>Sketch the circle 〖(x-3)〗^2+〖(y+2)〗^2=4</vt:lpstr>
      <vt:lpstr>Sketch the circle 〖(x-3)〗^2+〖(y+2)〗^2=4</vt:lpstr>
      <vt:lpstr>Sketch the circle 〖(x-3)〗^2+〖(y+2)〗^2=4</vt:lpstr>
      <vt:lpstr>Concentric circles</vt:lpstr>
      <vt:lpstr>Concentric circles (2)</vt:lpstr>
      <vt:lpstr>Which one is the equation of a circle?</vt:lpstr>
      <vt:lpstr>Which one is the equation of a circle?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content check  </vt:lpstr>
      <vt:lpstr>MEI C1 JUNE 2010 NO. 3</vt:lpstr>
      <vt:lpstr>AQA C1 May 2012 no. 2</vt:lpstr>
      <vt:lpstr>MEI C1 JUNE 2010 NO. 10</vt:lpstr>
      <vt:lpstr>EDEXCEL C2 Jan 2013 no. 5</vt:lpstr>
      <vt:lpstr>OCR C1 May 2012 NO. 10</vt:lpstr>
      <vt:lpstr>EDEXCEL C2 JUNE 2013 NO. 10</vt:lpstr>
    </vt:vector>
  </TitlesOfParts>
  <Company>Rumba Graphic Design Ltd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 PowerPoint Template</dc:title>
  <dc:creator>Simon Rees</dc:creator>
  <cp:lastModifiedBy>Clare Parsons</cp:lastModifiedBy>
  <cp:revision>73</cp:revision>
  <cp:lastPrinted>2013-07-15T17:25:27Z</cp:lastPrinted>
  <dcterms:created xsi:type="dcterms:W3CDTF">2012-04-23T14:18:00Z</dcterms:created>
  <dcterms:modified xsi:type="dcterms:W3CDTF">2013-07-17T09:13:32Z</dcterms:modified>
</cp:coreProperties>
</file>