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7" r:id="rId2"/>
    <p:sldId id="272" r:id="rId3"/>
    <p:sldId id="276" r:id="rId4"/>
    <p:sldId id="275" r:id="rId5"/>
    <p:sldId id="273" r:id="rId6"/>
    <p:sldId id="263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25" autoAdjust="0"/>
    <p:restoredTop sz="94660"/>
  </p:normalViewPr>
  <p:slideViewPr>
    <p:cSldViewPr>
      <p:cViewPr varScale="1">
        <p:scale>
          <a:sx n="72" d="100"/>
          <a:sy n="72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8D82A-0A8B-4450-B8F9-F4B8565AA72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79F5A-7A9A-4DA4-96BF-7F089CCEAD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929330"/>
          </a:xfrm>
        </p:spPr>
        <p:txBody>
          <a:bodyPr>
            <a:noAutofit/>
          </a:bodyPr>
          <a:lstStyle/>
          <a:p>
            <a:pPr lvl="0" eaLnBrk="0" fontAlgn="base" hangingPunct="0">
              <a:spcBef>
                <a:spcPts val="0"/>
              </a:spcBef>
              <a:buFont typeface="+mj-lt"/>
              <a:buAutoNum type="arabicPeriod"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Which of the following is NOT an algorithm? 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 set of instructions used to build a wardrobe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 flow chart used to solve a quadratic equation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 note to the milkman asking for 2 pints of milk</a:t>
            </a:r>
          </a:p>
          <a:p>
            <a:pPr marL="800100" lvl="1" indent="-342900" eaLnBrk="0" fontAlgn="base" hangingPunct="0">
              <a:spcBef>
                <a:spcPts val="0"/>
              </a:spcBef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0"/>
              </a:spcBef>
              <a:buNone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2. 	When would you use a matching algorithm?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allocate jobs to five people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sort a group into alphabetical order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find the cheapest way of getting from Rotherham to Edinburgh by bus</a:t>
            </a:r>
          </a:p>
          <a:p>
            <a:pPr marL="800100" lvl="1" indent="-342900" eaLnBrk="0" fontAlgn="base" hangingPunct="0">
              <a:spcBef>
                <a:spcPts val="0"/>
              </a:spcBef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0"/>
              </a:spcBef>
              <a:buNone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3. 	When would you use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Djikstra’s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algorithm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allocate jobs to five people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sort a group into alphabetical order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find the cheapest way of getting from Rotherham to Edinburgh by bus</a:t>
            </a:r>
          </a:p>
          <a:p>
            <a:pPr marL="800100" lvl="1" indent="-342900" eaLnBrk="0" fontAlgn="base" hangingPunct="0">
              <a:spcBef>
                <a:spcPts val="0"/>
              </a:spcBef>
              <a:buNone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0"/>
              </a:spcBef>
              <a:buNone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	To find the minimum profit on a graph: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ts val="0"/>
              </a:spcBef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Look for the last point in the region parallel to a profit line</a:t>
            </a:r>
          </a:p>
          <a:p>
            <a:pPr marL="914400" lvl="1" indent="-457200" eaLnBrk="0" fontAlgn="base" hangingPunct="0">
              <a:spcBef>
                <a:spcPts val="0"/>
              </a:spcBef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Look for the first point in the region parallel to a profit line</a:t>
            </a:r>
          </a:p>
          <a:p>
            <a:pPr marL="914400" lvl="1" indent="-457200" eaLnBrk="0" fontAlgn="base" hangingPunct="0">
              <a:spcBef>
                <a:spcPts val="0"/>
              </a:spcBef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Look for the first point in the region perpendicular to a profit line</a:t>
            </a:r>
          </a:p>
          <a:p>
            <a:pPr marL="400050" eaLnBrk="0" fontAlgn="base" hangingPunct="0">
              <a:spcBef>
                <a:spcPts val="0"/>
              </a:spcBef>
              <a:buNone/>
            </a:pPr>
            <a:endParaRPr lang="en-GB" sz="8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spcBef>
                <a:spcPts val="0"/>
              </a:spcBef>
              <a:buClr>
                <a:schemeClr val="tx1"/>
              </a:buClr>
              <a:buAutoNum type="arabicPeriod" startAt="5"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How would you begin to solve a route inspection problem? 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charset="0"/>
              </a:rPr>
              <a:t>By identifying the odd nodes and finding shortest pairs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By finding a Hamiltonian cycle.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charset="0"/>
              </a:rPr>
              <a:t>By following a labelling procedure</a:t>
            </a:r>
          </a:p>
          <a:p>
            <a:pPr marL="400050" eaLnBrk="0" fontAlgn="base" hangingPunct="0">
              <a:spcBef>
                <a:spcPts val="0"/>
              </a:spcBef>
              <a:buNone/>
            </a:pP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Section 2: Multiple</a:t>
            </a:r>
            <a:r>
              <a:rPr kumimoji="0" lang="en-GB" sz="4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 choice</a:t>
            </a:r>
            <a:endParaRPr kumimoji="0" lang="en-GB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214554"/>
            <a:ext cx="8643998" cy="4643446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3500" dirty="0" smtClean="0"/>
              <a:t>Graphs that show the same information but are drawn differently are known as… </a:t>
            </a:r>
            <a:r>
              <a:rPr lang="en-GB" sz="3500" dirty="0" smtClean="0">
                <a:solidFill>
                  <a:srgbClr val="7030A0"/>
                </a:solidFill>
              </a:rPr>
              <a:t>	</a:t>
            </a:r>
          </a:p>
          <a:p>
            <a:pPr marL="457200" indent="-457200">
              <a:buNone/>
            </a:pPr>
            <a:r>
              <a:rPr lang="en-GB" sz="3500" dirty="0" smtClean="0">
                <a:solidFill>
                  <a:srgbClr val="7030A0"/>
                </a:solidFill>
              </a:rPr>
              <a:t>		 		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sz="3500" dirty="0" smtClean="0"/>
              <a:t>A graph in which every vertex is directly connect by an edge to each of the other vertices is known as a ….. graph.</a:t>
            </a:r>
            <a:endParaRPr lang="en-GB" sz="3500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en-GB" sz="3500" dirty="0">
                <a:solidFill>
                  <a:srgbClr val="7030A0"/>
                </a:solidFill>
              </a:rPr>
              <a:t>	</a:t>
            </a:r>
            <a:r>
              <a:rPr lang="en-GB" sz="3500" dirty="0" smtClean="0">
                <a:solidFill>
                  <a:srgbClr val="7030A0"/>
                </a:solidFill>
              </a:rPr>
              <a:t>			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3500" dirty="0" smtClean="0"/>
              <a:t>In an activity network the top box represents …</a:t>
            </a:r>
          </a:p>
          <a:p>
            <a:pPr marL="457200" indent="-457200">
              <a:buNone/>
            </a:pPr>
            <a:r>
              <a:rPr lang="en-GB" sz="3500" dirty="0" smtClean="0">
                <a:solidFill>
                  <a:srgbClr val="7030A0"/>
                </a:solidFill>
              </a:rPr>
              <a:t>				</a:t>
            </a:r>
          </a:p>
          <a:p>
            <a:pPr>
              <a:buNone/>
            </a:pPr>
            <a:r>
              <a:rPr lang="en-GB" sz="3500" dirty="0" smtClean="0"/>
              <a:t>4.	The final node in an activity network is known as the ….. node</a:t>
            </a:r>
          </a:p>
          <a:p>
            <a:pPr marL="457200" indent="-457200">
              <a:buNone/>
            </a:pPr>
            <a:r>
              <a:rPr lang="en-GB" sz="3500" dirty="0" smtClean="0">
                <a:solidFill>
                  <a:srgbClr val="7030A0"/>
                </a:solidFill>
              </a:rPr>
              <a:t>				</a:t>
            </a:r>
          </a:p>
          <a:p>
            <a:pPr marL="457200" indent="-457200">
              <a:buNone/>
            </a:pPr>
            <a:r>
              <a:rPr lang="en-GB" sz="3500" dirty="0" smtClean="0"/>
              <a:t>5. 	A method of finding the minimum spanning tree that cannot be applied to a matrix</a:t>
            </a:r>
          </a:p>
          <a:p>
            <a:pPr marL="457200" indent="-457200">
              <a:buNone/>
            </a:pPr>
            <a:r>
              <a:rPr lang="en-GB" sz="3500" dirty="0">
                <a:solidFill>
                  <a:srgbClr val="7030A0"/>
                </a:solidFill>
              </a:rPr>
              <a:t>	</a:t>
            </a:r>
            <a:r>
              <a:rPr lang="en-GB" sz="3500" dirty="0" smtClean="0">
                <a:solidFill>
                  <a:srgbClr val="7030A0"/>
                </a:solidFill>
              </a:rPr>
              <a:t>			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3: Definitions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4282" y="1214422"/>
            <a:ext cx="8715436" cy="7143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GB" sz="2400" b="1" dirty="0" smtClean="0"/>
              <a:t>The last letter of each answer is the first letter of the next answer.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64360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600" dirty="0" smtClean="0"/>
              <a:t>Find the length of the shortest path in picture 1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GB" sz="2600" dirty="0" smtClean="0"/>
              <a:t>State the shortest path between S and T in question 1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GB" sz="2600" dirty="0" smtClean="0"/>
              <a:t>Give an inequality for line 1 in picture 2. 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</a:t>
            </a: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GB" sz="2600" dirty="0" smtClean="0"/>
              <a:t>Which activities must be happening at 9.30 in picture 3?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GB" sz="2600" dirty="0" smtClean="0"/>
              <a:t>Give the results of the second pass for picture 2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4: Quick calculations</a:t>
            </a:r>
            <a:endParaRPr lang="en-GB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1: Picture round</a:t>
            </a:r>
            <a:endParaRPr lang="en-GB" sz="4800" dirty="0"/>
          </a:p>
        </p:txBody>
      </p:sp>
      <p:sp>
        <p:nvSpPr>
          <p:cNvPr id="6" name="Rectangle 5"/>
          <p:cNvSpPr/>
          <p:nvPr/>
        </p:nvSpPr>
        <p:spPr>
          <a:xfrm>
            <a:off x="285720" y="1928802"/>
            <a:ext cx="1428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1. Working values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72396" y="1857364"/>
            <a:ext cx="1571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2. Linear programming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4286256"/>
            <a:ext cx="12144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3.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The critical path/</a:t>
            </a: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critical events</a:t>
            </a:r>
          </a:p>
          <a:p>
            <a:endParaRPr lang="en-GB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</a:endParaRP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4. The float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43834" y="5286388"/>
            <a:ext cx="1357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5. Bubble</a:t>
            </a: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sort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72066" y="4214818"/>
            <a:ext cx="2643206" cy="22145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925193"/>
            <a:ext cx="5924567" cy="5932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929330"/>
          </a:xfrm>
        </p:spPr>
        <p:txBody>
          <a:bodyPr>
            <a:noAutofit/>
          </a:bodyPr>
          <a:lstStyle/>
          <a:p>
            <a:pPr lvl="0" eaLnBrk="0" fontAlgn="base" hangingPunct="0">
              <a:spcBef>
                <a:spcPts val="0"/>
              </a:spcBef>
              <a:buFont typeface="+mj-lt"/>
              <a:buAutoNum type="arabicPeriod"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Which of the following is NOT an algorithm? 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 set of instructions used to build a wardrobe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 flow chart used to solve a quadratic equation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 note to the milkman asking for 2 pints of milk</a:t>
            </a:r>
          </a:p>
          <a:p>
            <a:pPr marL="800100" lvl="1" indent="-342900" eaLnBrk="0" fontAlgn="base" hangingPunct="0">
              <a:spcBef>
                <a:spcPts val="0"/>
              </a:spcBef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0"/>
              </a:spcBef>
              <a:buNone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2. 	When would you use a matching algorithm?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 allocate jobs to five people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sort a group into alphabetical order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find the cheapest way of getting from Rotherham to Edinburgh by bus</a:t>
            </a:r>
          </a:p>
          <a:p>
            <a:pPr marL="800100" lvl="1" indent="-342900" eaLnBrk="0" fontAlgn="base" hangingPunct="0">
              <a:spcBef>
                <a:spcPts val="0"/>
              </a:spcBef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0"/>
              </a:spcBef>
              <a:buNone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3. 	When would you use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Djikstra’s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algorithm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allocate jobs to five people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To sort a group into alphabetical order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 find the cheapest way of getting from Rotherham to Edinburgh by bus</a:t>
            </a:r>
          </a:p>
          <a:p>
            <a:pPr marL="800100" lvl="1" indent="-342900" eaLnBrk="0" fontAlgn="base" hangingPunct="0">
              <a:spcBef>
                <a:spcPts val="0"/>
              </a:spcBef>
              <a:buNone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ts val="0"/>
              </a:spcBef>
              <a:buNone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	To find the minimum profit on a graph: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ts val="0"/>
              </a:spcBef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Look for the last point in the region parallel to a profit line</a:t>
            </a:r>
          </a:p>
          <a:p>
            <a:pPr marL="914400" lvl="1" indent="-457200" eaLnBrk="0" fontAlgn="base" hangingPunct="0">
              <a:spcBef>
                <a:spcPts val="0"/>
              </a:spcBef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Look for the first point in the region parallel to a profit line</a:t>
            </a:r>
          </a:p>
          <a:p>
            <a:pPr marL="914400" lvl="1" indent="-457200" eaLnBrk="0" fontAlgn="base" hangingPunct="0">
              <a:spcBef>
                <a:spcPts val="0"/>
              </a:spcBef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Look for the first point in the region perpendicular to a profit line</a:t>
            </a:r>
          </a:p>
          <a:p>
            <a:pPr marL="400050" eaLnBrk="0" fontAlgn="base" hangingPunct="0">
              <a:spcBef>
                <a:spcPts val="0"/>
              </a:spcBef>
              <a:buNone/>
            </a:pPr>
            <a:endParaRPr lang="en-GB" sz="800" b="1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spcBef>
                <a:spcPts val="0"/>
              </a:spcBef>
              <a:buClr>
                <a:schemeClr val="tx1"/>
              </a:buClr>
              <a:buAutoNum type="arabicPeriod" startAt="5"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How would you begin to solve a route inspection problem? 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By identifying the odd nodes and finding shortest pairs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By finding a Hamiltonian cycle.</a:t>
            </a:r>
          </a:p>
          <a:p>
            <a:pPr marL="1009650" lvl="1" indent="-609600">
              <a:spcBef>
                <a:spcPts val="0"/>
              </a:spcBef>
              <a:buClr>
                <a:schemeClr val="tx1"/>
              </a:buClr>
              <a:buFont typeface="+mj-lt"/>
              <a:buAutoNum type="alphaLcPeriod"/>
            </a:pPr>
            <a:r>
              <a:rPr lang="en-GB" sz="1800" dirty="0" smtClean="0">
                <a:latin typeface="Arial" charset="0"/>
              </a:rPr>
              <a:t>By following a labelling procedure</a:t>
            </a:r>
          </a:p>
          <a:p>
            <a:pPr marL="400050" eaLnBrk="0" fontAlgn="base" hangingPunct="0">
              <a:spcBef>
                <a:spcPts val="0"/>
              </a:spcBef>
              <a:buNone/>
            </a:pP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Section 2: Multiple</a:t>
            </a:r>
            <a:r>
              <a:rPr kumimoji="0" lang="en-GB" sz="4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 choice</a:t>
            </a:r>
            <a:endParaRPr kumimoji="0" lang="en-GB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214554"/>
            <a:ext cx="8643998" cy="4643446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3500" dirty="0" smtClean="0"/>
              <a:t>Graphs that show the same information but are drawn differently are known as… </a:t>
            </a:r>
            <a:r>
              <a:rPr lang="en-GB" sz="3500" dirty="0" smtClean="0">
                <a:solidFill>
                  <a:srgbClr val="7030A0"/>
                </a:solidFill>
              </a:rPr>
              <a:t>	</a:t>
            </a:r>
          </a:p>
          <a:p>
            <a:pPr marL="457200" indent="-457200">
              <a:buNone/>
            </a:pPr>
            <a:r>
              <a:rPr lang="en-GB" sz="3500" dirty="0" smtClean="0">
                <a:solidFill>
                  <a:srgbClr val="7030A0"/>
                </a:solidFill>
              </a:rPr>
              <a:t>		 		Isomorphic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sz="3500" dirty="0" smtClean="0"/>
              <a:t>A graph in which every vertex is directly connect by an edge to each of the other vertices is known as a ….. graph.</a:t>
            </a:r>
            <a:endParaRPr lang="en-GB" sz="3500" dirty="0" smtClean="0">
              <a:solidFill>
                <a:srgbClr val="7030A0"/>
              </a:solidFill>
            </a:endParaRPr>
          </a:p>
          <a:p>
            <a:pPr marL="457200" indent="-457200">
              <a:buNone/>
            </a:pPr>
            <a:r>
              <a:rPr lang="en-GB" sz="3500" dirty="0">
                <a:solidFill>
                  <a:srgbClr val="7030A0"/>
                </a:solidFill>
              </a:rPr>
              <a:t>	</a:t>
            </a:r>
            <a:r>
              <a:rPr lang="en-GB" sz="3500" dirty="0" smtClean="0">
                <a:solidFill>
                  <a:srgbClr val="7030A0"/>
                </a:solidFill>
              </a:rPr>
              <a:t>			Complete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3500" dirty="0" smtClean="0"/>
              <a:t>In an activity network the top box represents …</a:t>
            </a:r>
          </a:p>
          <a:p>
            <a:pPr marL="457200" indent="-457200">
              <a:buNone/>
            </a:pPr>
            <a:r>
              <a:rPr lang="en-GB" sz="3500" dirty="0" smtClean="0">
                <a:solidFill>
                  <a:srgbClr val="7030A0"/>
                </a:solidFill>
              </a:rPr>
              <a:t>				Early event times</a:t>
            </a:r>
          </a:p>
          <a:p>
            <a:pPr>
              <a:buNone/>
            </a:pPr>
            <a:r>
              <a:rPr lang="en-GB" sz="3500" dirty="0" smtClean="0"/>
              <a:t>4.	The final node in an activity network is known as the ….. node</a:t>
            </a:r>
          </a:p>
          <a:p>
            <a:pPr marL="457200" indent="-457200">
              <a:buNone/>
            </a:pPr>
            <a:r>
              <a:rPr lang="en-GB" sz="3500" dirty="0" smtClean="0">
                <a:solidFill>
                  <a:srgbClr val="7030A0"/>
                </a:solidFill>
              </a:rPr>
              <a:t>				Sink</a:t>
            </a:r>
          </a:p>
          <a:p>
            <a:pPr marL="457200" indent="-457200">
              <a:buNone/>
            </a:pPr>
            <a:r>
              <a:rPr lang="en-GB" sz="3500" dirty="0" smtClean="0"/>
              <a:t>5. 	A method of finding the minimum spanning tree that cannot be applied to a matrix</a:t>
            </a:r>
          </a:p>
          <a:p>
            <a:pPr marL="457200" indent="-457200">
              <a:buNone/>
            </a:pPr>
            <a:r>
              <a:rPr lang="en-GB" sz="3500" dirty="0">
                <a:solidFill>
                  <a:srgbClr val="7030A0"/>
                </a:solidFill>
              </a:rPr>
              <a:t>	</a:t>
            </a:r>
            <a:r>
              <a:rPr lang="en-GB" sz="3500" dirty="0" smtClean="0">
                <a:solidFill>
                  <a:srgbClr val="7030A0"/>
                </a:solidFill>
              </a:rPr>
              <a:t>			</a:t>
            </a:r>
            <a:r>
              <a:rPr lang="en-GB" sz="3500" dirty="0" err="1" smtClean="0">
                <a:solidFill>
                  <a:srgbClr val="7030A0"/>
                </a:solidFill>
              </a:rPr>
              <a:t>Kruskals</a:t>
            </a:r>
            <a:endParaRPr lang="en-GB" sz="3500" dirty="0" smtClean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3: Definitions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4282" y="1214422"/>
            <a:ext cx="8715436" cy="7143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GB" sz="2400" b="1" dirty="0" smtClean="0"/>
              <a:t>The last letter of each answer is the first letter of the next answer.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64360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600" dirty="0" smtClean="0"/>
              <a:t>Find the length of the shortest path in picture 1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11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GB" sz="2600" dirty="0" smtClean="0"/>
              <a:t>State the shortest path between S and T in question 1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 S – C – B – D – T 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GB" sz="2600" dirty="0" smtClean="0"/>
              <a:t>Give an inequality for line 1 in picture 2. 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r>
              <a:rPr lang="en-GB" sz="2600" dirty="0" smtClean="0">
                <a:solidFill>
                  <a:srgbClr val="0070C0"/>
                </a:solidFill>
              </a:rPr>
              <a:t>3x + 5y ≥ 60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GB" sz="2600" dirty="0" smtClean="0"/>
              <a:t>Which activities must be happening at 9.30 in picture 3?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r>
              <a:rPr lang="en-GB" sz="2600" dirty="0" smtClean="0">
                <a:solidFill>
                  <a:srgbClr val="0070C0"/>
                </a:solidFill>
              </a:rPr>
              <a:t>F, E and G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GB" sz="2600" dirty="0" smtClean="0"/>
              <a:t>Give the results of the second pass for picture 2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18   11   15   24   30   37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4: Quick calculations</a:t>
            </a:r>
            <a:endParaRPr lang="en-GB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215</Words>
  <Application>Microsoft Office PowerPoint</Application>
  <PresentationFormat>On-screen Show (4:3)</PresentationFormat>
  <Paragraphs>113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Longley Park Sixth Form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Jenny.Hughes</dc:creator>
  <cp:lastModifiedBy>rayner.w1</cp:lastModifiedBy>
  <cp:revision>28</cp:revision>
  <dcterms:created xsi:type="dcterms:W3CDTF">2011-05-13T12:35:54Z</dcterms:created>
  <dcterms:modified xsi:type="dcterms:W3CDTF">2014-07-08T14:59:21Z</dcterms:modified>
</cp:coreProperties>
</file>