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300" r:id="rId2"/>
    <p:sldId id="301" r:id="rId3"/>
    <p:sldId id="302" r:id="rId4"/>
    <p:sldId id="271" r:id="rId5"/>
    <p:sldId id="272" r:id="rId6"/>
    <p:sldId id="304" r:id="rId7"/>
    <p:sldId id="303" r:id="rId8"/>
    <p:sldId id="275" r:id="rId9"/>
    <p:sldId id="277" r:id="rId10"/>
    <p:sldId id="278" r:id="rId11"/>
    <p:sldId id="280" r:id="rId12"/>
    <p:sldId id="305" r:id="rId13"/>
    <p:sldId id="306" r:id="rId14"/>
    <p:sldId id="307" r:id="rId15"/>
    <p:sldId id="308" r:id="rId16"/>
    <p:sldId id="309" r:id="rId17"/>
    <p:sldId id="276" r:id="rId18"/>
    <p:sldId id="285" r:id="rId19"/>
    <p:sldId id="313" r:id="rId20"/>
    <p:sldId id="286" r:id="rId21"/>
    <p:sldId id="287" r:id="rId22"/>
    <p:sldId id="288" r:id="rId23"/>
    <p:sldId id="289" r:id="rId24"/>
    <p:sldId id="310" r:id="rId25"/>
    <p:sldId id="293" r:id="rId26"/>
    <p:sldId id="299" r:id="rId27"/>
    <p:sldId id="295" r:id="rId28"/>
    <p:sldId id="311" r:id="rId29"/>
    <p:sldId id="312" r:id="rId30"/>
    <p:sldId id="291" r:id="rId31"/>
    <p:sldId id="292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23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7810" autoAdjust="0"/>
  </p:normalViewPr>
  <p:slideViewPr>
    <p:cSldViewPr>
      <p:cViewPr>
        <p:scale>
          <a:sx n="65" d="100"/>
          <a:sy n="65" d="100"/>
        </p:scale>
        <p:origin x="-720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20A2F-0DB2-4EA1-BA85-A80025A32ED0}" type="datetimeFigureOut">
              <a:rPr lang="en-GB" smtClean="0"/>
              <a:pPr/>
              <a:t>14/09/2013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D4037-16A8-436F-83EE-D515398D03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63493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A306B-4F1F-4224-987B-D738A1DCE4FE}" type="datetimeFigureOut">
              <a:rPr lang="en-GB" smtClean="0"/>
              <a:pPr/>
              <a:t>14/09/2013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182F9-A4F6-4F90-9EAF-2AC6BA4A5B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97687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23613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04485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17254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55087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21423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02847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91059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MEI-Title (2).jpg                                              024F4F16Shared documents               7C2682CB: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7587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4871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DE6AA-4D6A-4666-9C83-58EF392685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27252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287A3-7CDE-4AEA-8394-C9022A955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09536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9F124-68F0-4BC3-8D98-3DB64C2CE4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199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1520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93138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1099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5180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4568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2604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79049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15330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MEI-Header (2).jpg                                             024F4F16Shared documents               7C2682CB: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1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235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00235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00235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235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0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49586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908720"/>
            <a:ext cx="8229600" cy="64807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MEI Core 2, Jun 07 - Q6 [5 marks]</a:t>
            </a:r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85601"/>
            <a:ext cx="8689178" cy="1959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46157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945594"/>
            <a:ext cx="4931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00B0F0"/>
                </a:solidFill>
                <a:latin typeface="+mj-lt"/>
              </a:rPr>
              <a:t>Solving Equations (1)</a:t>
            </a:r>
            <a:endParaRPr lang="en-GB" sz="3600" b="1" dirty="0">
              <a:solidFill>
                <a:srgbClr val="00B0F0"/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395536" y="1628800"/>
                <a:ext cx="1971374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  <m:r>
                          <a:rPr lang="en-GB" b="0" i="0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=17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628800"/>
                <a:ext cx="1971374" cy="470000"/>
              </a:xfrm>
              <a:prstGeom prst="rect">
                <a:avLst/>
              </a:prstGeom>
              <a:blipFill rotWithShape="1">
                <a:blip r:embed="rId2"/>
                <a:stretch>
                  <a:fillRect l="-4954" t="-9091" r="-619" b="-2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5102135" y="1629641"/>
                <a:ext cx="3254865" cy="5032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en-GB" b="0" i="0" smtClean="0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  <m:r>
                          <a:rPr lang="en-GB" b="0" i="0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+4=21</m:t>
                    </m:r>
                    <m:r>
                      <a:rPr lang="en-GB" b="0" i="0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x</m:t>
                        </m:r>
                      </m:sup>
                    </m:sSup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135" y="1629641"/>
                <a:ext cx="3254865" cy="503215"/>
              </a:xfrm>
              <a:prstGeom prst="rect">
                <a:avLst/>
              </a:prstGeom>
              <a:blipFill rotWithShape="1">
                <a:blip r:embed="rId3"/>
                <a:stretch>
                  <a:fillRect l="-2996" t="-8434" b="-19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692418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945594"/>
            <a:ext cx="4931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00B0F0"/>
                </a:solidFill>
                <a:latin typeface="+mj-lt"/>
              </a:rPr>
              <a:t>Solving Equations (2)</a:t>
            </a:r>
            <a:endParaRPr lang="en-GB" sz="3600" b="1" dirty="0">
              <a:solidFill>
                <a:srgbClr val="00B0F0"/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395536" y="1844824"/>
                <a:ext cx="150810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=7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844824"/>
                <a:ext cx="1508105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6478" t="-9333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399841" y="2636912"/>
                <a:ext cx="2216569" cy="4930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  <m:r>
                          <a:rPr lang="en-GB" b="0" i="0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x</m:t>
                        </m:r>
                        <m:r>
                          <a:rPr lang="en-GB" b="0" i="0" smtClean="0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41" y="2636912"/>
                <a:ext cx="2216569" cy="493020"/>
              </a:xfrm>
              <a:prstGeom prst="rect">
                <a:avLst/>
              </a:prstGeom>
              <a:blipFill rotWithShape="1">
                <a:blip r:embed="rId3"/>
                <a:stretch>
                  <a:fillRect l="-4408" t="-2500" b="-3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399841" y="3501008"/>
                <a:ext cx="31333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GB" b="0" i="0" smtClean="0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+8</m:t>
                    </m:r>
                    <m:r>
                      <a:rPr lang="en-GB" b="0" i="0" smtClean="0">
                        <a:latin typeface="Cambria Math"/>
                      </a:rPr>
                      <m:t>=0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41" y="3501008"/>
                <a:ext cx="3133358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3113" t="-9211" r="-389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417998" y="4365104"/>
                <a:ext cx="6466001" cy="11789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(d)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</m:e>
                      <m:sup>
                        <m:r>
                          <a:rPr lang="en-GB" b="0" i="0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=1000</m:t>
                    </m:r>
                  </m:oMath>
                </a14:m>
                <a:r>
                  <a:rPr lang="en-GB" b="0" dirty="0" smtClean="0">
                    <a:latin typeface="+mn-lt"/>
                  </a:rPr>
                  <a:t>    and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</m:t>
                    </m:r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0" smtClean="0">
                        <a:latin typeface="Cambria Math"/>
                      </a:rPr>
                      <m:t>+2</m:t>
                    </m:r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=7</m:t>
                    </m:r>
                  </m:oMath>
                </a14:m>
                <a:endParaRPr lang="en-GB" b="0" dirty="0" smtClean="0">
                  <a:latin typeface="+mn-lt"/>
                </a:endParaRPr>
              </a:p>
              <a:p>
                <a:endParaRPr lang="en-GB" dirty="0">
                  <a:latin typeface="+mn-lt"/>
                </a:endParaRPr>
              </a:p>
              <a:p>
                <a:r>
                  <a:rPr lang="en-GB" sz="2000" b="0" dirty="0" smtClean="0">
                    <a:latin typeface="+mn-lt"/>
                  </a:rPr>
                  <a:t>Caution: (d) is a challenge!!</a:t>
                </a: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98" y="4365104"/>
                <a:ext cx="6466001" cy="1178912"/>
              </a:xfrm>
              <a:prstGeom prst="rect">
                <a:avLst/>
              </a:prstGeom>
              <a:blipFill rotWithShape="1">
                <a:blip r:embed="rId5"/>
                <a:stretch>
                  <a:fillRect l="-1509" t="-4145" b="-88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63691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945594"/>
            <a:ext cx="4931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00B0F0"/>
                </a:solidFill>
                <a:latin typeface="+mj-lt"/>
              </a:rPr>
              <a:t>Solving Equations (3)</a:t>
            </a:r>
            <a:endParaRPr lang="en-GB" sz="3600" b="1" dirty="0">
              <a:solidFill>
                <a:srgbClr val="00B0F0"/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395536" y="1844824"/>
                <a:ext cx="150810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=7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844824"/>
                <a:ext cx="1508105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6478" t="-9333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432029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945594"/>
            <a:ext cx="4931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00B0F0"/>
                </a:solidFill>
                <a:latin typeface="+mj-lt"/>
              </a:rPr>
              <a:t>Solving Equations (4)</a:t>
            </a:r>
            <a:endParaRPr lang="en-GB" sz="3600" b="1" dirty="0">
              <a:solidFill>
                <a:srgbClr val="00B0F0"/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399841" y="1844824"/>
                <a:ext cx="2216569" cy="4930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  <m:r>
                          <a:rPr lang="en-GB" b="0" i="0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x</m:t>
                        </m:r>
                        <m:r>
                          <a:rPr lang="en-GB" b="0" i="0" smtClean="0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41" y="1844824"/>
                <a:ext cx="2216569" cy="493020"/>
              </a:xfrm>
              <a:prstGeom prst="rect">
                <a:avLst/>
              </a:prstGeom>
              <a:blipFill rotWithShape="1">
                <a:blip r:embed="rId2"/>
                <a:stretch>
                  <a:fillRect l="-4408" t="-2469" b="-28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432029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945594"/>
            <a:ext cx="4931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00B0F0"/>
                </a:solidFill>
                <a:latin typeface="+mj-lt"/>
              </a:rPr>
              <a:t>Solving Equations (5)</a:t>
            </a:r>
            <a:endParaRPr lang="en-GB" sz="3600" b="1" dirty="0">
              <a:solidFill>
                <a:srgbClr val="00B0F0"/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399841" y="1844824"/>
                <a:ext cx="31333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0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GB" b="0" i="0" smtClean="0"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+8</m:t>
                    </m:r>
                    <m:r>
                      <a:rPr lang="en-GB" b="0" i="0" smtClean="0">
                        <a:latin typeface="Cambria Math"/>
                      </a:rPr>
                      <m:t>=0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41" y="1844824"/>
                <a:ext cx="3133358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3113" t="-9333" r="-389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432029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945594"/>
            <a:ext cx="4931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00B0F0"/>
                </a:solidFill>
                <a:latin typeface="+mj-lt"/>
              </a:rPr>
              <a:t>Solving Equations (6)</a:t>
            </a:r>
            <a:endParaRPr lang="en-GB" sz="3600" b="1" dirty="0">
              <a:solidFill>
                <a:srgbClr val="00B0F0"/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417998" y="1847076"/>
                <a:ext cx="6466001" cy="501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(d)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x</m:t>
                        </m:r>
                      </m:e>
                      <m:sup>
                        <m:r>
                          <a:rPr lang="en-GB" b="0" i="0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GB" b="0" i="0" smtClean="0">
                        <a:latin typeface="Cambria Math"/>
                      </a:rPr>
                      <m:t>=1000</m:t>
                    </m:r>
                  </m:oMath>
                </a14:m>
                <a:r>
                  <a:rPr lang="en-GB" b="0" dirty="0" smtClean="0">
                    <a:latin typeface="+mn-lt"/>
                  </a:rPr>
                  <a:t>    and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</m:t>
                    </m:r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0" smtClean="0">
                        <a:latin typeface="Cambria Math"/>
                      </a:rPr>
                      <m:t>+2</m:t>
                    </m:r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=7</m:t>
                    </m:r>
                  </m:oMath>
                </a14:m>
                <a:endParaRPr lang="en-GB" b="0" dirty="0" smtClean="0">
                  <a:latin typeface="+mn-lt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98" y="1847076"/>
                <a:ext cx="6466001" cy="501804"/>
              </a:xfrm>
              <a:prstGeom prst="rect">
                <a:avLst/>
              </a:prstGeom>
              <a:blipFill rotWithShape="1">
                <a:blip r:embed="rId2"/>
                <a:stretch>
                  <a:fillRect l="-1509" t="-9756" b="-195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559097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8194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230832" y="801688"/>
                <a:ext cx="8517632" cy="755104"/>
              </a:xfrm>
            </p:spPr>
            <p:txBody>
              <a:bodyPr/>
              <a:lstStyle/>
              <a:p>
                <a:pPr algn="l" eaLnBrk="1" hangingPunct="1"/>
                <a:r>
                  <a:rPr lang="en-GB" sz="3600" b="1" dirty="0" smtClean="0">
                    <a:solidFill>
                      <a:srgbClr val="00B0F0"/>
                    </a:solidFill>
                  </a:rPr>
                  <a:t>The graphs of </a:t>
                </a:r>
                <a14:m>
                  <m:oMath xmlns:m="http://schemas.openxmlformats.org/officeDocument/2006/math">
                    <m:r>
                      <a:rPr lang="en-GB" sz="3600" b="1" i="1" smtClean="0">
                        <a:solidFill>
                          <a:srgbClr val="00B0F0"/>
                        </a:solidFill>
                      </a:rPr>
                      <m:t>𝒚</m:t>
                    </m:r>
                    <m:r>
                      <a:rPr lang="en-GB" sz="3600" b="1" i="1" smtClean="0">
                        <a:solidFill>
                          <a:srgbClr val="00B0F0"/>
                        </a:solidFill>
                      </a:rPr>
                      <m:t>=</m:t>
                    </m:r>
                    <m:sSup>
                      <m:sSupPr>
                        <m:ctrlPr>
                          <a:rPr lang="en-GB" sz="3600" b="1" i="1" smtClean="0">
                            <a:solidFill>
                              <a:srgbClr val="00B0F0"/>
                            </a:solidFill>
                          </a:rPr>
                        </m:ctrlPr>
                      </m:sSupPr>
                      <m:e>
                        <m:r>
                          <a:rPr lang="en-GB" sz="3600" b="1" i="1" smtClean="0">
                            <a:solidFill>
                              <a:srgbClr val="00B0F0"/>
                            </a:solidFill>
                          </a:rPr>
                          <m:t>𝟏𝟎</m:t>
                        </m:r>
                      </m:e>
                      <m:sup>
                        <m:r>
                          <a:rPr lang="en-GB" sz="3600" b="1" i="1" smtClean="0">
                            <a:solidFill>
                              <a:srgbClr val="00B0F0"/>
                            </a:solidFill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GB" sz="3600" b="1" dirty="0" smtClean="0">
                    <a:solidFill>
                      <a:srgbClr val="00B0F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3600" b="1" i="1" smtClean="0">
                        <a:solidFill>
                          <a:srgbClr val="00B0F0"/>
                        </a:solidFill>
                      </a:rPr>
                      <m:t>𝒚</m:t>
                    </m:r>
                    <m:r>
                      <a:rPr lang="en-GB" sz="3600" b="1" i="1" smtClean="0">
                        <a:solidFill>
                          <a:srgbClr val="00B0F0"/>
                        </a:solidFill>
                      </a:rPr>
                      <m:t>=</m:t>
                    </m:r>
                    <m:sSub>
                      <m:sSubPr>
                        <m:ctrlPr>
                          <a:rPr lang="en-GB" sz="3600" b="1" i="1" smtClean="0">
                            <a:solidFill>
                              <a:srgbClr val="00B0F0"/>
                            </a:solidFill>
                          </a:rPr>
                        </m:ctrlPr>
                      </m:sSubPr>
                      <m:e>
                        <m:r>
                          <a:rPr lang="en-GB" sz="3600" b="1" i="1" smtClean="0">
                            <a:solidFill>
                              <a:srgbClr val="00B0F0"/>
                            </a:solidFill>
                          </a:rPr>
                          <m:t>𝒍𝒐𝒈</m:t>
                        </m:r>
                      </m:e>
                      <m:sub>
                        <m:r>
                          <a:rPr lang="en-GB" sz="3600" b="1" i="1" smtClean="0">
                            <a:solidFill>
                              <a:srgbClr val="00B0F0"/>
                            </a:solidFill>
                          </a:rPr>
                          <m:t>𝟏𝟎</m:t>
                        </m:r>
                      </m:sub>
                    </m:sSub>
                    <m:r>
                      <a:rPr lang="en-GB" sz="3600" b="1" i="1" smtClean="0">
                        <a:solidFill>
                          <a:srgbClr val="00B0F0"/>
                        </a:solidFill>
                      </a:rPr>
                      <m:t>𝒙</m:t>
                    </m:r>
                  </m:oMath>
                </a14:m>
                <a:endParaRPr lang="en-GB" sz="3600" b="1" dirty="0" smtClean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819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30832" y="801688"/>
                <a:ext cx="8517632" cy="755104"/>
              </a:xfrm>
              <a:blipFill rotWithShape="1">
                <a:blip r:embed="rId2"/>
                <a:stretch>
                  <a:fillRect l="-2219" t="-13008" b="-154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8386" y="1793329"/>
            <a:ext cx="485775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3625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4324" y="1484784"/>
            <a:ext cx="8763000" cy="505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4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71544077"/>
              </p:ext>
            </p:extLst>
          </p:nvPr>
        </p:nvGraphicFramePr>
        <p:xfrm>
          <a:off x="7491412" y="2433389"/>
          <a:ext cx="1689100" cy="563563"/>
        </p:xfrm>
        <a:graphic>
          <a:graphicData uri="http://schemas.openxmlformats.org/presentationml/2006/ole">
            <p:oleObj spid="_x0000_s10257" name="Equation" r:id="rId4" imgW="685800" imgH="228600" progId="">
              <p:embed/>
            </p:oleObj>
          </a:graphicData>
        </a:graphic>
      </p:graphicFrame>
      <p:sp>
        <p:nvSpPr>
          <p:cNvPr id="17412" name="Rectangle 8"/>
          <p:cNvSpPr>
            <a:spLocks noGrp="1" noChangeArrowheads="1"/>
          </p:cNvSpPr>
          <p:nvPr>
            <p:ph type="title"/>
          </p:nvPr>
        </p:nvSpPr>
        <p:spPr>
          <a:xfrm>
            <a:off x="417860" y="768822"/>
            <a:ext cx="8229600" cy="71596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Transformations</a:t>
            </a:r>
          </a:p>
        </p:txBody>
      </p:sp>
    </p:spTree>
    <p:extLst>
      <p:ext uri="{BB962C8B-B14F-4D97-AF65-F5344CB8AC3E}">
        <p14:creationId xmlns:p14="http://schemas.microsoft.com/office/powerpoint/2010/main" xmlns="" val="3624766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634082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B0F0"/>
                </a:solidFill>
              </a:rPr>
              <a:t>Back to the warm-up question…</a:t>
            </a:r>
            <a:endParaRPr lang="en-GB" sz="3600" b="1" dirty="0">
              <a:solidFill>
                <a:srgbClr val="00B0F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0628" y="1635297"/>
            <a:ext cx="6634027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48815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5137" y="836712"/>
            <a:ext cx="7772400" cy="1296144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AS Core Maths - TAM Online </a:t>
            </a:r>
            <a:r>
              <a:rPr lang="en-GB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Session </a:t>
            </a:r>
            <a:r>
              <a:rPr lang="en-GB" sz="3200" b="1" dirty="0">
                <a:solidFill>
                  <a:srgbClr val="00B0F0"/>
                </a:solidFill>
                <a:latin typeface="+mn-lt"/>
                <a:cs typeface="Arial" pitchFamily="34" charset="0"/>
              </a:rPr>
              <a:t>9</a:t>
            </a:r>
            <a:r>
              <a:rPr lang="en-GB" sz="3200" b="1" dirty="0" smtClean="0">
                <a:solidFill>
                  <a:srgbClr val="00B0F0"/>
                </a:solidFill>
                <a:latin typeface="+mn-lt"/>
                <a:cs typeface="Arial" pitchFamily="34" charset="0"/>
              </a:rPr>
              <a:t>: Logarithms &amp; Exponentials</a:t>
            </a:r>
            <a:endParaRPr lang="en-GB" sz="4000" b="1" dirty="0" smtClean="0">
              <a:solidFill>
                <a:srgbClr val="00B0F0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564903"/>
            <a:ext cx="7212321" cy="3992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Rectangle 9"/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179512" y="2348880"/>
                <a:ext cx="3775775" cy="2052228"/>
              </a:xfrm>
            </p:spPr>
            <p:txBody>
              <a:bodyPr/>
              <a:lstStyle/>
              <a:p>
                <a:pPr algn="l" eaLnBrk="1" hangingPunct="1">
                  <a:lnSpc>
                    <a:spcPct val="90000"/>
                  </a:lnSpc>
                </a:pPr>
                <a:r>
                  <a:rPr lang="en-GB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Warm-up question: </a:t>
                </a:r>
                <a:r>
                  <a:rPr lang="en-GB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Describe the series of transformations that would map the </a:t>
                </a:r>
                <a:r>
                  <a:rPr lang="en-GB" sz="24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red </a:t>
                </a:r>
                <a:r>
                  <a:rPr lang="en-GB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graph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en-GB" sz="2400" b="0" i="1" smtClean="0">
                        <a:solidFill>
                          <a:srgbClr val="FF0000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GB" sz="240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  <m:t>10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GB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onto the </a:t>
                </a:r>
                <a:r>
                  <a:rPr lang="en-GB" sz="2400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blue </a:t>
                </a:r>
                <a:r>
                  <a:rPr lang="en-GB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graph</a:t>
                </a:r>
                <a:endParaRPr lang="en-GB" sz="24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9" name="Rectangle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2348880"/>
                <a:ext cx="3775775" cy="2052228"/>
              </a:xfrm>
              <a:blipFill rotWithShape="1">
                <a:blip r:embed="rId3"/>
                <a:stretch>
                  <a:fillRect l="-2419" t="-3858" r="-4355" b="-77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93389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836712"/>
            <a:ext cx="8229600" cy="864096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Reducing to linear form (MEI)</a:t>
            </a:r>
          </a:p>
        </p:txBody>
      </p:sp>
      <p:graphicFrame>
        <p:nvGraphicFramePr>
          <p:cNvPr id="1843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78098040"/>
              </p:ext>
            </p:extLst>
          </p:nvPr>
        </p:nvGraphicFramePr>
        <p:xfrm>
          <a:off x="467544" y="1772816"/>
          <a:ext cx="1828800" cy="685800"/>
        </p:xfrm>
        <a:graphic>
          <a:graphicData uri="http://schemas.openxmlformats.org/presentationml/2006/ole">
            <p:oleObj spid="_x0000_s11281" name="Equation" r:id="rId3" imgW="609600" imgH="228600" progId="">
              <p:embed/>
            </p:oleObj>
          </a:graphicData>
        </a:graphic>
      </p:graphicFrame>
      <p:graphicFrame>
        <p:nvGraphicFramePr>
          <p:cNvPr id="44082" name="Group 5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73580510"/>
              </p:ext>
            </p:extLst>
          </p:nvPr>
        </p:nvGraphicFramePr>
        <p:xfrm>
          <a:off x="395536" y="2636912"/>
          <a:ext cx="7053263" cy="2073276"/>
        </p:xfrm>
        <a:graphic>
          <a:graphicData uri="http://schemas.openxmlformats.org/drawingml/2006/table">
            <a:tbl>
              <a:tblPr/>
              <a:tblGrid>
                <a:gridCol w="1176338"/>
                <a:gridCol w="1173162"/>
                <a:gridCol w="1179513"/>
                <a:gridCol w="1171575"/>
                <a:gridCol w="1179512"/>
                <a:gridCol w="1173163"/>
              </a:tblGrid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1.5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2.7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3.4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8.1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3100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49742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3"/>
          <p:cNvGraphicFramePr>
            <a:graphicFrameLocks noChangeAspect="1"/>
          </p:cNvGraphicFramePr>
          <p:nvPr/>
        </p:nvGraphicFramePr>
        <p:xfrm>
          <a:off x="6781800" y="762000"/>
          <a:ext cx="1828800" cy="685800"/>
        </p:xfrm>
        <a:graphic>
          <a:graphicData uri="http://schemas.openxmlformats.org/presentationml/2006/ole">
            <p:oleObj spid="_x0000_s12304" name="Equation" r:id="rId3" imgW="609600" imgH="228600" progId="">
              <p:embed/>
            </p:oleObj>
          </a:graphicData>
        </a:graphic>
      </p:graphicFrame>
      <p:graphicFrame>
        <p:nvGraphicFramePr>
          <p:cNvPr id="72755" name="Group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20735960"/>
              </p:ext>
            </p:extLst>
          </p:nvPr>
        </p:nvGraphicFramePr>
        <p:xfrm>
          <a:off x="323528" y="858788"/>
          <a:ext cx="5486400" cy="1562100"/>
        </p:xfrm>
        <a:graphic>
          <a:graphicData uri="http://schemas.openxmlformats.org/drawingml/2006/table">
            <a:tbl>
              <a:tblPr/>
              <a:tblGrid>
                <a:gridCol w="914400"/>
                <a:gridCol w="912813"/>
                <a:gridCol w="917575"/>
                <a:gridCol w="911225"/>
                <a:gridCol w="917575"/>
                <a:gridCol w="912812"/>
              </a:tblGrid>
              <a:tr h="5255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1.5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2.7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3.4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8.1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log </a:t>
                      </a: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0.95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1.28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1.51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2.91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3.49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9489" name="Picture 5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0824" y="2497456"/>
            <a:ext cx="5779368" cy="4531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77535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764704"/>
            <a:ext cx="8229600" cy="720080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Reducing to linear form (MEI)</a:t>
            </a:r>
          </a:p>
        </p:txBody>
      </p:sp>
      <p:graphicFrame>
        <p:nvGraphicFramePr>
          <p:cNvPr id="20483" name="Object 4"/>
          <p:cNvGraphicFramePr>
            <a:graphicFrameLocks noChangeAspect="1"/>
          </p:cNvGraphicFramePr>
          <p:nvPr/>
        </p:nvGraphicFramePr>
        <p:xfrm>
          <a:off x="381000" y="1468438"/>
          <a:ext cx="1828800" cy="671512"/>
        </p:xfrm>
        <a:graphic>
          <a:graphicData uri="http://schemas.openxmlformats.org/presentationml/2006/ole">
            <p:oleObj spid="_x0000_s13329" name="Equation" r:id="rId3" imgW="622030" imgH="228501" progId="">
              <p:embed/>
            </p:oleObj>
          </a:graphicData>
        </a:graphic>
      </p:graphicFrame>
      <p:graphicFrame>
        <p:nvGraphicFramePr>
          <p:cNvPr id="45110" name="Group 54"/>
          <p:cNvGraphicFramePr>
            <a:graphicFrameLocks noGrp="1"/>
          </p:cNvGraphicFramePr>
          <p:nvPr>
            <p:ph idx="1"/>
          </p:nvPr>
        </p:nvGraphicFramePr>
        <p:xfrm>
          <a:off x="533400" y="2286000"/>
          <a:ext cx="6172200" cy="2073276"/>
        </p:xfrm>
        <a:graphic>
          <a:graphicData uri="http://schemas.openxmlformats.org/drawingml/2006/table">
            <a:tbl>
              <a:tblPr/>
              <a:tblGrid>
                <a:gridCol w="882650"/>
                <a:gridCol w="879475"/>
                <a:gridCol w="884238"/>
                <a:gridCol w="879475"/>
                <a:gridCol w="884237"/>
                <a:gridCol w="879475"/>
                <a:gridCol w="88265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1.51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2.13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3.50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4.62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5.07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7.21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2.09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2.75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4.09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6.21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7.28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313972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52353984"/>
              </p:ext>
            </p:extLst>
          </p:nvPr>
        </p:nvGraphicFramePr>
        <p:xfrm>
          <a:off x="6588224" y="3068960"/>
          <a:ext cx="1828800" cy="671513"/>
        </p:xfrm>
        <a:graphic>
          <a:graphicData uri="http://schemas.openxmlformats.org/presentationml/2006/ole">
            <p:oleObj spid="_x0000_s14352" name="Equation" r:id="rId3" imgW="622030" imgH="228501" progId="">
              <p:embed/>
            </p:oleObj>
          </a:graphicData>
        </a:graphic>
      </p:graphicFrame>
      <p:graphicFrame>
        <p:nvGraphicFramePr>
          <p:cNvPr id="73776" name="Group 4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37285515"/>
              </p:ext>
            </p:extLst>
          </p:nvPr>
        </p:nvGraphicFramePr>
        <p:xfrm>
          <a:off x="467544" y="907824"/>
          <a:ext cx="6336704" cy="1585072"/>
        </p:xfrm>
        <a:graphic>
          <a:graphicData uri="http://schemas.openxmlformats.org/drawingml/2006/table">
            <a:tbl>
              <a:tblPr/>
              <a:tblGrid>
                <a:gridCol w="906303"/>
                <a:gridCol w="903336"/>
                <a:gridCol w="907786"/>
                <a:gridCol w="901853"/>
                <a:gridCol w="907786"/>
                <a:gridCol w="903337"/>
                <a:gridCol w="906303"/>
              </a:tblGrid>
              <a:tr h="3960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1.51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2.13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3.50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4.62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5.07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7.21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2.09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2.75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4.09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</a:rPr>
                        <a:t>6.21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7.28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log </a:t>
                      </a:r>
                      <a:r>
                        <a:rPr kumimoji="0" lang="en-GB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0.18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0.33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0.54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0.66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0.71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0.86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log </a:t>
                      </a:r>
                      <a:r>
                        <a:rPr kumimoji="0" lang="en-GB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0.44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0.71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0.79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0.86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549" name="Picture 4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2534612"/>
            <a:ext cx="5210944" cy="4278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02146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836712"/>
            <a:ext cx="7772400" cy="864096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B0F0"/>
                </a:solidFill>
              </a:rPr>
              <a:t>Session content check </a:t>
            </a: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> </a:t>
            </a:r>
            <a:endParaRPr lang="en-GB" b="1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632848" cy="4032448"/>
          </a:xfrm>
        </p:spPr>
        <p:txBody>
          <a:bodyPr/>
          <a:lstStyle/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Basic logarithms</a:t>
            </a:r>
            <a:endParaRPr lang="en-GB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Laws of Logarithms</a:t>
            </a: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Solving equations using logarithms</a:t>
            </a: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en-GB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Reducing to linear form</a:t>
            </a:r>
          </a:p>
          <a:p>
            <a:pPr algn="l">
              <a:buFont typeface="Arial" pitchFamily="34" charset="0"/>
              <a:buChar char="•"/>
            </a:pPr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GB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GB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005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778694"/>
            <a:ext cx="8229600" cy="778098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MEI Core 2, Jun 09 - Q9 [3 marks]</a:t>
            </a:r>
          </a:p>
        </p:txBody>
      </p:sp>
      <p:pic>
        <p:nvPicPr>
          <p:cNvPr id="2560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094" y="1556792"/>
            <a:ext cx="3092671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07312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778694"/>
            <a:ext cx="8229600" cy="706090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MEI Core 2, Jan 07 - Q10 [4 marks]</a:t>
            </a:r>
          </a:p>
        </p:txBody>
      </p:sp>
      <p:pic>
        <p:nvPicPr>
          <p:cNvPr id="3174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00201"/>
            <a:ext cx="7020272" cy="145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98336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842963"/>
            <a:ext cx="8568952" cy="681037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Edexcel Core 2, Jun 11 - Q3 [4 marks]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026" y="1484784"/>
            <a:ext cx="8903470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310919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229600" cy="634082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B0F0"/>
                </a:solidFill>
              </a:rPr>
              <a:t>OCR Core 2, Jan 12 - Q8 [10 marks] </a:t>
            </a:r>
            <a:endParaRPr lang="en-GB" sz="3600" b="1" dirty="0">
              <a:solidFill>
                <a:srgbClr val="00B0F0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97" y="1412776"/>
            <a:ext cx="9158297" cy="164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940172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223" y="778694"/>
            <a:ext cx="8229600" cy="634082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B0F0"/>
                </a:solidFill>
              </a:rPr>
              <a:t>AQA Core 2, Jun 12 - Q8 [8 marks]</a:t>
            </a:r>
            <a:endParaRPr lang="en-GB" sz="3600" b="1" dirty="0">
              <a:solidFill>
                <a:srgbClr val="00B0F0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7223" y="1412776"/>
            <a:ext cx="8647265" cy="3002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54752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7772400" cy="864096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B0F0"/>
                </a:solidFill>
              </a:rPr>
              <a:t>Session content</a:t>
            </a: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> </a:t>
            </a:r>
            <a:endParaRPr lang="en-GB" b="1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7632848" cy="4032448"/>
          </a:xfrm>
        </p:spPr>
        <p:txBody>
          <a:bodyPr/>
          <a:lstStyle/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Basic logarithms</a:t>
            </a:r>
            <a:endParaRPr lang="en-GB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Laws of Logarithms</a:t>
            </a: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Solving equations using logarithms</a:t>
            </a: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en-GB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Reducing to linear form</a:t>
            </a:r>
          </a:p>
          <a:p>
            <a:pPr algn="l">
              <a:buFont typeface="Arial" pitchFamily="34" charset="0"/>
              <a:buChar char="•"/>
            </a:pPr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GB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NB: This is content based on chapter 11 in the AS core textbook</a:t>
            </a:r>
            <a:endParaRPr lang="en-GB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562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40318"/>
            <a:ext cx="8229600" cy="71596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MEI Core 2, Jan 10 - Q12 [13 marks]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8684129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215097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534400" cy="189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7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90700"/>
            <a:ext cx="5970588" cy="506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48714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836712"/>
            <a:ext cx="8229600" cy="720080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What are logarithms?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75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57200" y="1600200"/>
                <a:ext cx="5987008" cy="4525963"/>
              </a:xfrm>
            </p:spPr>
            <p:txBody>
              <a:bodyPr/>
              <a:lstStyle/>
              <a:p>
                <a:pPr eaLnBrk="1" hangingPunct="1">
                  <a:buFontTx/>
                  <a:buNone/>
                </a:pPr>
                <a:endParaRPr lang="en-GB" dirty="0" smtClean="0"/>
              </a:p>
              <a:p>
                <a:pPr eaLnBrk="1" hangingPunct="1">
                  <a:buFontTx/>
                  <a:buNone/>
                </a:pPr>
                <a:r>
                  <a:rPr lang="en-GB" dirty="0" smtClean="0">
                    <a:solidFill>
                      <a:schemeClr val="tx1"/>
                    </a:solidFill>
                  </a:rPr>
                  <a:t>Make</a:t>
                </a:r>
                <a:r>
                  <a:rPr lang="en-GB" i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GB" i="1" dirty="0" smtClean="0">
                    <a:solidFill>
                      <a:schemeClr val="tx1"/>
                    </a:solidFill>
                    <a:latin typeface="Times New Roman" pitchFamily="18" charset="0"/>
                  </a:rPr>
                  <a:t>x</a:t>
                </a:r>
                <a:r>
                  <a:rPr lang="en-GB" i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the subject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/>
                      </a:rPr>
                      <m:t>𝑦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 smtClean="0">
                  <a:solidFill>
                    <a:schemeClr val="tx1"/>
                  </a:solidFill>
                </a:endParaRPr>
              </a:p>
              <a:p>
                <a:pPr marL="0" indent="0" eaLnBrk="1" hangingPunct="1">
                  <a:buNone/>
                </a:pPr>
                <a:endParaRPr lang="en-GB" sz="2600" dirty="0" smtClean="0">
                  <a:solidFill>
                    <a:schemeClr val="tx1"/>
                  </a:solidFill>
                </a:endParaRPr>
              </a:p>
              <a:p>
                <a:pPr eaLnBrk="1" hangingPunct="1">
                  <a:buFontTx/>
                  <a:buNone/>
                </a:pPr>
                <a:endParaRPr lang="en-GB" sz="2600" dirty="0" smtClean="0">
                  <a:solidFill>
                    <a:schemeClr val="tx1"/>
                  </a:solidFill>
                </a:endParaRPr>
              </a:p>
              <a:p>
                <a:pPr eaLnBrk="1" hangingPunct="1">
                  <a:buFontTx/>
                  <a:buNone/>
                </a:pPr>
                <a:r>
                  <a:rPr lang="en-GB" dirty="0" smtClean="0">
                    <a:solidFill>
                      <a:schemeClr val="tx1"/>
                    </a:solidFill>
                  </a:rPr>
                  <a:t>Make</a:t>
                </a:r>
                <a:r>
                  <a:rPr lang="en-GB" i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GB" i="1" dirty="0" smtClean="0">
                    <a:solidFill>
                      <a:schemeClr val="tx1"/>
                    </a:solidFill>
                    <a:latin typeface="Times New Roman" pitchFamily="18" charset="0"/>
                  </a:rPr>
                  <a:t>x</a:t>
                </a:r>
                <a:r>
                  <a:rPr lang="en-GB" i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GB" dirty="0" smtClean="0">
                    <a:solidFill>
                      <a:schemeClr val="tx1"/>
                    </a:solidFill>
                  </a:rPr>
                  <a:t>the subject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/>
                      </a:rPr>
                      <m:t>𝑦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endParaRPr lang="en-GB" dirty="0" smtClean="0">
                  <a:solidFill>
                    <a:schemeClr val="tx1"/>
                  </a:solidFill>
                </a:endParaRPr>
              </a:p>
              <a:p>
                <a:pPr eaLnBrk="1" hangingPunct="1">
                  <a:buFontTx/>
                  <a:buNone/>
                </a:pPr>
                <a:endParaRPr lang="en-GB" dirty="0" smtClean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07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57200" y="1600200"/>
                <a:ext cx="5987008" cy="4525963"/>
              </a:xfrm>
              <a:blipFill rotWithShape="1">
                <a:blip r:embed="rId2"/>
                <a:stretch>
                  <a:fillRect l="-20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353930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32" y="836712"/>
            <a:ext cx="8229600" cy="64807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The link with indices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251520" y="1628800"/>
                <a:ext cx="5928546" cy="501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=1000</m:t>
                    </m:r>
                  </m:oMath>
                </a14:m>
                <a:r>
                  <a:rPr lang="en-GB" dirty="0" smtClean="0">
                    <a:latin typeface="+mn-lt"/>
                  </a:rPr>
                  <a:t> is equivalent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1000=3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628800"/>
                <a:ext cx="5928546" cy="501804"/>
              </a:xfrm>
              <a:prstGeom prst="rect">
                <a:avLst/>
              </a:prstGeom>
              <a:blipFill rotWithShape="1">
                <a:blip r:embed="rId2"/>
                <a:stretch>
                  <a:fillRect l="-206" t="-8434" b="-19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6933868" y="1631052"/>
                <a:ext cx="2030620" cy="501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𝑙𝑜𝑔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3868" y="1631052"/>
                <a:ext cx="2030620" cy="501804"/>
              </a:xfrm>
              <a:prstGeom prst="rect">
                <a:avLst/>
              </a:prstGeom>
              <a:blipFill rotWithShape="1">
                <a:blip r:embed="rId3"/>
                <a:stretch>
                  <a:fillRect b="-97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639922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32" y="836712"/>
            <a:ext cx="8229600" cy="64807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The link with indices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251520" y="1628800"/>
                <a:ext cx="5928546" cy="501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=1000</m:t>
                    </m:r>
                  </m:oMath>
                </a14:m>
                <a:r>
                  <a:rPr lang="en-GB" dirty="0" smtClean="0">
                    <a:latin typeface="+mn-lt"/>
                  </a:rPr>
                  <a:t> is equivalent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1000=3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628800"/>
                <a:ext cx="5928546" cy="501804"/>
              </a:xfrm>
              <a:prstGeom prst="rect">
                <a:avLst/>
              </a:prstGeom>
              <a:blipFill rotWithShape="1">
                <a:blip r:embed="rId2"/>
                <a:stretch>
                  <a:fillRect l="-206" t="-8434" b="-19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6933868" y="1631052"/>
                <a:ext cx="2030620" cy="501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𝑙𝑜𝑔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3868" y="1631052"/>
                <a:ext cx="2030620" cy="501804"/>
              </a:xfrm>
              <a:prstGeom prst="rect">
                <a:avLst/>
              </a:prstGeom>
              <a:blipFill rotWithShape="1">
                <a:blip r:embed="rId3"/>
                <a:stretch>
                  <a:fillRect b="-97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899592" y="2492896"/>
                <a:ext cx="7423186" cy="6585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125=</m:t>
                    </m:r>
                    <m:r>
                      <a:rPr lang="en-GB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 smtClean="0">
                    <a:latin typeface="+mn-lt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 smtClean="0">
                    <a:latin typeface="+mn-lt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0.1=</m:t>
                    </m:r>
                    <m:r>
                      <a:rPr lang="en-GB" b="0" i="1" smtClean="0">
                        <a:latin typeface="Cambria Math"/>
                      </a:rPr>
                      <m:t>𝐶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2492896"/>
                <a:ext cx="7423186" cy="65851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641819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32" y="836712"/>
            <a:ext cx="8229600" cy="64807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The link with indices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251520" y="1628800"/>
                <a:ext cx="5928546" cy="501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=1000</m:t>
                    </m:r>
                  </m:oMath>
                </a14:m>
                <a:r>
                  <a:rPr lang="en-GB" dirty="0" smtClean="0">
                    <a:latin typeface="+mn-lt"/>
                  </a:rPr>
                  <a:t> is equivalent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1000=3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628800"/>
                <a:ext cx="5928546" cy="501804"/>
              </a:xfrm>
              <a:prstGeom prst="rect">
                <a:avLst/>
              </a:prstGeom>
              <a:blipFill rotWithShape="1">
                <a:blip r:embed="rId2"/>
                <a:stretch>
                  <a:fillRect l="-206" t="-8434" b="-192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6933868" y="1631052"/>
                <a:ext cx="2030620" cy="501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𝑙𝑜𝑔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3868" y="1631052"/>
                <a:ext cx="2030620" cy="501804"/>
              </a:xfrm>
              <a:prstGeom prst="rect">
                <a:avLst/>
              </a:prstGeom>
              <a:blipFill rotWithShape="1">
                <a:blip r:embed="rId3"/>
                <a:stretch>
                  <a:fillRect b="-97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822444" y="2534692"/>
                <a:ext cx="7637988" cy="64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125=3</m:t>
                    </m:r>
                  </m:oMath>
                </a14:m>
                <a:r>
                  <a:rPr lang="en-GB" dirty="0" smtClean="0">
                    <a:latin typeface="+mn-lt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</a:rPr>
                      <m:t>=−2</m:t>
                    </m:r>
                  </m:oMath>
                </a14:m>
                <a:r>
                  <a:rPr lang="en-GB" dirty="0" smtClean="0">
                    <a:latin typeface="+mn-lt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0.1=−1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444" y="2534692"/>
                <a:ext cx="7637988" cy="64504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971600" y="3503195"/>
                <a:ext cx="7211013" cy="5018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𝑃</m:t>
                    </m:r>
                    <m:r>
                      <a:rPr lang="en-GB" b="0" i="1" smtClean="0">
                        <a:latin typeface="Cambria Math"/>
                      </a:rPr>
                      <m:t>=−1</m:t>
                    </m:r>
                  </m:oMath>
                </a14:m>
                <a:r>
                  <a:rPr lang="en-GB" dirty="0" smtClean="0">
                    <a:latin typeface="+mn-lt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𝑄</m:t>
                    </m:r>
                    <m:r>
                      <a:rPr lang="en-GB" b="0" i="1" smtClean="0">
                        <a:latin typeface="Cambria Math"/>
                      </a:rPr>
                      <m:t>=2</m:t>
                    </m:r>
                  </m:oMath>
                </a14:m>
                <a:r>
                  <a:rPr lang="en-GB" dirty="0" smtClean="0">
                    <a:latin typeface="+mn-lt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8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𝑅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3503195"/>
                <a:ext cx="7211013" cy="501869"/>
              </a:xfrm>
              <a:prstGeom prst="rect">
                <a:avLst/>
              </a:prstGeom>
              <a:blipFill rotWithShape="1">
                <a:blip r:embed="rId5"/>
                <a:stretch>
                  <a:fillRect l="-676" b="-97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391223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768822"/>
            <a:ext cx="8229600" cy="71596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Odd one out</a:t>
            </a:r>
          </a:p>
        </p:txBody>
      </p:sp>
      <p:pic>
        <p:nvPicPr>
          <p:cNvPr id="71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643192" cy="5168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11197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764704"/>
            <a:ext cx="8229600" cy="720080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</a:rPr>
              <a:t>The laws of logarithms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395536" y="1484146"/>
                <a:ext cx="7679346" cy="44582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latin typeface="+mn-lt"/>
                  </a:rPr>
                  <a:t>If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𝑝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/>
                      </a:rPr>
                      <m:t>and</m:t>
                    </m:r>
                    <m:r>
                      <a:rPr lang="en-GB" b="0" i="1" smtClean="0">
                        <a:latin typeface="Cambria Math"/>
                      </a:rPr>
                      <m:t> 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𝑞</m:t>
                        </m:r>
                      </m:sup>
                    </m:sSup>
                  </m:oMath>
                </a14:m>
                <a:r>
                  <a:rPr lang="en-GB" dirty="0" smtClean="0">
                    <a:latin typeface="+mn-lt"/>
                  </a:rPr>
                  <a:t> 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GB" dirty="0" smtClean="0">
                    <a:latin typeface="+mn-lt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𝑏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𝑞</m:t>
                    </m:r>
                  </m:oMath>
                </a14:m>
                <a:endParaRPr lang="en-GB" dirty="0" smtClean="0">
                  <a:latin typeface="+mn-lt"/>
                </a:endParaRPr>
              </a:p>
              <a:p>
                <a:endParaRPr lang="en-GB" dirty="0">
                  <a:latin typeface="+mn-lt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𝑙𝑜𝑔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𝑎𝑏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b="0" dirty="0" smtClean="0">
                  <a:latin typeface="+mn-lt"/>
                </a:endParaRPr>
              </a:p>
              <a:p>
                <a:endParaRPr lang="en-GB" dirty="0" smtClean="0">
                  <a:latin typeface="+mn-lt"/>
                </a:endParaRPr>
              </a:p>
              <a:p>
                <a:endParaRPr lang="en-GB" dirty="0">
                  <a:latin typeface="+mn-lt"/>
                </a:endParaRPr>
              </a:p>
              <a:p>
                <a:endParaRPr lang="en-GB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𝑙𝑜𝑔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  <m:f>
                        <m:fPr>
                          <m:ctrlPr>
                            <a:rPr lang="en-GB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b="0" dirty="0" smtClean="0">
                  <a:latin typeface="+mn-lt"/>
                </a:endParaRPr>
              </a:p>
              <a:p>
                <a:endParaRPr lang="en-GB" dirty="0" smtClean="0">
                  <a:latin typeface="+mn-lt"/>
                </a:endParaRPr>
              </a:p>
              <a:p>
                <a:endParaRPr lang="en-GB" i="1" dirty="0" smtClean="0">
                  <a:latin typeface="Cambria Math"/>
                </a:endParaRPr>
              </a:p>
              <a:p>
                <a:endParaRPr lang="en-GB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𝑙𝑜𝑔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dirty="0">
                  <a:latin typeface="+mn-lt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484146"/>
                <a:ext cx="7679346" cy="4458272"/>
              </a:xfrm>
              <a:prstGeom prst="rect">
                <a:avLst/>
              </a:prstGeom>
              <a:blipFill rotWithShape="1">
                <a:blip r:embed="rId2"/>
                <a:stretch>
                  <a:fillRect l="-1270" t="-1093" b="-10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96025122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305</Words>
  <Application>Microsoft Office PowerPoint</Application>
  <PresentationFormat>On-screen Show (4:3)</PresentationFormat>
  <Paragraphs>146</Paragraphs>
  <Slides>31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Blank Presentation</vt:lpstr>
      <vt:lpstr>Equation</vt:lpstr>
      <vt:lpstr>Slide 1</vt:lpstr>
      <vt:lpstr>AS Core Maths - TAM Online Session 9: Logarithms &amp; Exponentials</vt:lpstr>
      <vt:lpstr>Session content   </vt:lpstr>
      <vt:lpstr>What are logarithms?</vt:lpstr>
      <vt:lpstr>The link with indices</vt:lpstr>
      <vt:lpstr>The link with indices</vt:lpstr>
      <vt:lpstr>The link with indices</vt:lpstr>
      <vt:lpstr>Odd one out</vt:lpstr>
      <vt:lpstr>The laws of logarithms</vt:lpstr>
      <vt:lpstr>MEI Core 2, Jun 07 - Q6 [5 marks]</vt:lpstr>
      <vt:lpstr>Slide 11</vt:lpstr>
      <vt:lpstr>Slide 12</vt:lpstr>
      <vt:lpstr>Slide 13</vt:lpstr>
      <vt:lpstr>Slide 14</vt:lpstr>
      <vt:lpstr>Slide 15</vt:lpstr>
      <vt:lpstr>Slide 16</vt:lpstr>
      <vt:lpstr> </vt:lpstr>
      <vt:lpstr>Transformations</vt:lpstr>
      <vt:lpstr>Back to the warm-up question…</vt:lpstr>
      <vt:lpstr>Reducing to linear form (MEI)</vt:lpstr>
      <vt:lpstr>Slide 21</vt:lpstr>
      <vt:lpstr>Reducing to linear form (MEI)</vt:lpstr>
      <vt:lpstr>Slide 23</vt:lpstr>
      <vt:lpstr>Session content check    </vt:lpstr>
      <vt:lpstr>MEI Core 2, Jun 09 - Q9 [3 marks]</vt:lpstr>
      <vt:lpstr>MEI Core 2, Jan 07 - Q10 [4 marks]</vt:lpstr>
      <vt:lpstr>Edexcel Core 2, Jun 11 - Q3 [4 marks]</vt:lpstr>
      <vt:lpstr>OCR Core 2, Jan 12 - Q8 [10 marks] </vt:lpstr>
      <vt:lpstr>AQA Core 2, Jun 12 - Q8 [8 marks]</vt:lpstr>
      <vt:lpstr>MEI Core 2, Jan 10 - Q12 [13 marks]</vt:lpstr>
      <vt:lpstr>Slide 31</vt:lpstr>
    </vt:vector>
  </TitlesOfParts>
  <Company>Rumba Graphic Design Ltd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 PowerPoint Template</dc:title>
  <dc:creator>Simon Rees</dc:creator>
  <cp:lastModifiedBy>begum.y</cp:lastModifiedBy>
  <cp:revision>43</cp:revision>
  <cp:lastPrinted>2013-09-09T10:14:06Z</cp:lastPrinted>
  <dcterms:created xsi:type="dcterms:W3CDTF">2012-04-23T14:18:00Z</dcterms:created>
  <dcterms:modified xsi:type="dcterms:W3CDTF">2013-09-14T12:59:58Z</dcterms:modified>
</cp:coreProperties>
</file>