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6"/>
  </p:notesMasterIdLst>
  <p:sldIdLst>
    <p:sldId id="257" r:id="rId2"/>
    <p:sldId id="259" r:id="rId3"/>
    <p:sldId id="258" r:id="rId4"/>
    <p:sldId id="260" r:id="rId5"/>
    <p:sldId id="261" r:id="rId6"/>
    <p:sldId id="263" r:id="rId7"/>
    <p:sldId id="268" r:id="rId8"/>
    <p:sldId id="262" r:id="rId9"/>
    <p:sldId id="267" r:id="rId10"/>
    <p:sldId id="266" r:id="rId11"/>
    <p:sldId id="265" r:id="rId12"/>
    <p:sldId id="269" r:id="rId13"/>
    <p:sldId id="270" r:id="rId14"/>
    <p:sldId id="273" r:id="rId15"/>
    <p:sldId id="272" r:id="rId16"/>
    <p:sldId id="271" r:id="rId17"/>
    <p:sldId id="264" r:id="rId18"/>
    <p:sldId id="274" r:id="rId19"/>
    <p:sldId id="276" r:id="rId20"/>
    <p:sldId id="279" r:id="rId21"/>
    <p:sldId id="277" r:id="rId22"/>
    <p:sldId id="280" r:id="rId23"/>
    <p:sldId id="278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  <p:sldId id="312" r:id="rId55"/>
    <p:sldId id="313" r:id="rId56"/>
    <p:sldId id="314" r:id="rId57"/>
    <p:sldId id="315" r:id="rId58"/>
    <p:sldId id="316" r:id="rId59"/>
    <p:sldId id="317" r:id="rId60"/>
    <p:sldId id="318" r:id="rId61"/>
    <p:sldId id="319" r:id="rId62"/>
    <p:sldId id="320" r:id="rId63"/>
    <p:sldId id="321" r:id="rId64"/>
    <p:sldId id="322" r:id="rId6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E2CE5D-E290-4B49-BEED-DBBA57216473}" type="datetimeFigureOut">
              <a:rPr lang="en-US" smtClean="0"/>
              <a:pPr/>
              <a:t>7/11/2014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F7C3F-815E-4DBF-8280-96594BB2248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26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27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59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60</a:t>
            </a:fld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61</a:t>
            </a:fld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62</a:t>
            </a:fld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63</a:t>
            </a:fld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64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F7C3F-815E-4DBF-8280-96594BB22485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55DF-B354-47E0-A2C7-94D585F5A98A}" type="datetimeFigureOut">
              <a:rPr lang="en-US" smtClean="0"/>
              <a:pPr/>
              <a:t>7/11/2014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E856-5DBB-480A-BD53-6C1208C8E9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55DF-B354-47E0-A2C7-94D585F5A98A}" type="datetimeFigureOut">
              <a:rPr lang="en-US" smtClean="0"/>
              <a:pPr/>
              <a:t>7/11/2014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E856-5DBB-480A-BD53-6C1208C8E9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55DF-B354-47E0-A2C7-94D585F5A98A}" type="datetimeFigureOut">
              <a:rPr lang="en-US" smtClean="0"/>
              <a:pPr/>
              <a:t>7/11/2014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E856-5DBB-480A-BD53-6C1208C8E9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55DF-B354-47E0-A2C7-94D585F5A98A}" type="datetimeFigureOut">
              <a:rPr lang="en-US" smtClean="0"/>
              <a:pPr/>
              <a:t>7/11/2014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E856-5DBB-480A-BD53-6C1208C8E9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55DF-B354-47E0-A2C7-94D585F5A98A}" type="datetimeFigureOut">
              <a:rPr lang="en-US" smtClean="0"/>
              <a:pPr/>
              <a:t>7/11/2014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E856-5DBB-480A-BD53-6C1208C8E9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55DF-B354-47E0-A2C7-94D585F5A98A}" type="datetimeFigureOut">
              <a:rPr lang="en-US" smtClean="0"/>
              <a:pPr/>
              <a:t>7/11/2014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E856-5DBB-480A-BD53-6C1208C8E9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55DF-B354-47E0-A2C7-94D585F5A98A}" type="datetimeFigureOut">
              <a:rPr lang="en-US" smtClean="0"/>
              <a:pPr/>
              <a:t>7/11/2014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E856-5DBB-480A-BD53-6C1208C8E9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55DF-B354-47E0-A2C7-94D585F5A98A}" type="datetimeFigureOut">
              <a:rPr lang="en-US" smtClean="0"/>
              <a:pPr/>
              <a:t>7/11/2014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E856-5DBB-480A-BD53-6C1208C8E9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55DF-B354-47E0-A2C7-94D585F5A98A}" type="datetimeFigureOut">
              <a:rPr lang="en-US" smtClean="0"/>
              <a:pPr/>
              <a:t>7/11/2014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E856-5DBB-480A-BD53-6C1208C8E9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55DF-B354-47E0-A2C7-94D585F5A98A}" type="datetimeFigureOut">
              <a:rPr lang="en-US" smtClean="0"/>
              <a:pPr/>
              <a:t>7/11/2014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E856-5DBB-480A-BD53-6C1208C8E9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55DF-B354-47E0-A2C7-94D585F5A98A}" type="datetimeFigureOut">
              <a:rPr lang="en-US" smtClean="0"/>
              <a:pPr/>
              <a:t>7/11/2014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E856-5DBB-480A-BD53-6C1208C8E9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E55DF-B354-47E0-A2C7-94D585F5A98A}" type="datetimeFigureOut">
              <a:rPr lang="en-US" smtClean="0"/>
              <a:pPr/>
              <a:t>7/11/2014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FE856-5DBB-480A-BD53-6C1208C8E90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1428792" y="2357430"/>
            <a:ext cx="81439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				      1</a:t>
            </a:r>
          </a:p>
          <a:p>
            <a:r>
              <a:rPr lang="en-GB" sz="2800" b="1" dirty="0" smtClean="0"/>
              <a:t>			               1   1</a:t>
            </a:r>
          </a:p>
          <a:p>
            <a:r>
              <a:rPr lang="en-GB" sz="2800" b="1" dirty="0" smtClean="0"/>
              <a:t>			            1   2    1</a:t>
            </a:r>
          </a:p>
          <a:p>
            <a:r>
              <a:rPr lang="en-GB" sz="2800" b="1" dirty="0" smtClean="0"/>
              <a:t>			        1    3    3    1</a:t>
            </a:r>
          </a:p>
          <a:p>
            <a:r>
              <a:rPr lang="en-GB" sz="2800" b="1" dirty="0" smtClean="0"/>
              <a:t>			    1     4    6    4    1</a:t>
            </a:r>
            <a:endParaRPr lang="en-GB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1428728" y="142852"/>
            <a:ext cx="638008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7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Pascal's Triangle</a:t>
            </a:r>
            <a:endParaRPr lang="en-US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29190" y="2573720"/>
            <a:ext cx="3786214" cy="1569660"/>
          </a:xfrm>
          <a:prstGeom prst="rect">
            <a:avLst/>
          </a:prstGeom>
          <a:noFill/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This is the start of Pascal's triangle. It follows a pattern, do you know or can you work out the pattern?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643306" y="2428868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is this useful?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000108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(x+2y)</a:t>
            </a:r>
            <a:r>
              <a:rPr lang="en-GB" sz="3600" b="1" baseline="40000" dirty="0" smtClean="0"/>
              <a:t>3</a:t>
            </a:r>
            <a:endParaRPr lang="en-GB" sz="3600" b="1" baseline="40000" dirty="0"/>
          </a:p>
        </p:txBody>
      </p:sp>
      <p:grpSp>
        <p:nvGrpSpPr>
          <p:cNvPr id="2" name="Group 19"/>
          <p:cNvGrpSpPr/>
          <p:nvPr/>
        </p:nvGrpSpPr>
        <p:grpSpPr>
          <a:xfrm>
            <a:off x="3112933" y="1071546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357158" y="1748371"/>
            <a:ext cx="414340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3 so the coefficients will be: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1    3   3   1</a:t>
            </a:r>
          </a:p>
          <a:p>
            <a:endParaRPr lang="en-GB" sz="2400" b="1" dirty="0"/>
          </a:p>
          <a:p>
            <a:r>
              <a:rPr lang="en-GB" sz="2400" b="1" dirty="0" smtClean="0"/>
              <a:t>Terms will be:</a:t>
            </a:r>
          </a:p>
          <a:p>
            <a:r>
              <a:rPr lang="en-GB" sz="2400" b="1" dirty="0" smtClean="0"/>
              <a:t>(x)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, (x)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(2y), (x)(2y)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(2y)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 </a:t>
            </a:r>
          </a:p>
          <a:p>
            <a:r>
              <a:rPr lang="en-GB" sz="2400" b="1" dirty="0" smtClean="0"/>
              <a:t>  </a:t>
            </a:r>
          </a:p>
          <a:p>
            <a:r>
              <a:rPr lang="en-GB" sz="2400" b="1" dirty="0" smtClean="0"/>
              <a:t> x</a:t>
            </a:r>
            <a:r>
              <a:rPr lang="en-GB" sz="2400" b="1" baseline="38000" dirty="0" smtClean="0"/>
              <a:t>3    </a:t>
            </a:r>
            <a:r>
              <a:rPr lang="en-GB" sz="2400" b="1" dirty="0" smtClean="0"/>
              <a:t>,  2x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y     , 4xy</a:t>
            </a:r>
            <a:r>
              <a:rPr lang="en-GB" sz="2400" b="1" baseline="38000" dirty="0" smtClean="0"/>
              <a:t>2        </a:t>
            </a:r>
            <a:r>
              <a:rPr lang="en-GB" sz="2400" b="1" dirty="0" smtClean="0"/>
              <a:t>, 8y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 </a:t>
            </a:r>
          </a:p>
          <a:p>
            <a:r>
              <a:rPr lang="en-GB" sz="2400" b="1" dirty="0" smtClean="0"/>
              <a:t> </a:t>
            </a:r>
          </a:p>
          <a:p>
            <a:endParaRPr lang="en-GB" sz="2400" b="1" dirty="0"/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357158" y="4572008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1215208" y="4572008"/>
            <a:ext cx="427834" cy="7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2213752" y="4571214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3213884" y="4571214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643306" y="2428868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is this useful?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000108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(x+2y)</a:t>
            </a:r>
            <a:r>
              <a:rPr lang="en-GB" sz="3600" b="1" baseline="40000" dirty="0" smtClean="0"/>
              <a:t>3</a:t>
            </a:r>
            <a:endParaRPr lang="en-GB" sz="3600" b="1" baseline="40000" dirty="0"/>
          </a:p>
        </p:txBody>
      </p:sp>
      <p:grpSp>
        <p:nvGrpSpPr>
          <p:cNvPr id="2" name="Group 19"/>
          <p:cNvGrpSpPr/>
          <p:nvPr/>
        </p:nvGrpSpPr>
        <p:grpSpPr>
          <a:xfrm>
            <a:off x="3112933" y="1071546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357158" y="1748371"/>
            <a:ext cx="414340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3 so the coefficients will be: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1    3   3   1</a:t>
            </a:r>
          </a:p>
          <a:p>
            <a:endParaRPr lang="en-GB" sz="2400" b="1" dirty="0"/>
          </a:p>
          <a:p>
            <a:r>
              <a:rPr lang="en-GB" sz="2400" b="1" dirty="0" smtClean="0"/>
              <a:t>Terms will be:</a:t>
            </a:r>
          </a:p>
          <a:p>
            <a:r>
              <a:rPr lang="en-GB" sz="2400" b="1" dirty="0" smtClean="0"/>
              <a:t>(x)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, (x)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(2y), (x)(2y)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(2y)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 </a:t>
            </a:r>
          </a:p>
          <a:p>
            <a:r>
              <a:rPr lang="en-GB" sz="2400" b="1" dirty="0" smtClean="0"/>
              <a:t>  </a:t>
            </a:r>
          </a:p>
          <a:p>
            <a:r>
              <a:rPr lang="en-GB" sz="2400" b="1" dirty="0" smtClean="0"/>
              <a:t> x</a:t>
            </a:r>
            <a:r>
              <a:rPr lang="en-GB" sz="2400" b="1" baseline="38000" dirty="0" smtClean="0"/>
              <a:t>3    </a:t>
            </a:r>
            <a:r>
              <a:rPr lang="en-GB" sz="2400" b="1" dirty="0" smtClean="0"/>
              <a:t>,  2x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y     , 4xy</a:t>
            </a:r>
            <a:r>
              <a:rPr lang="en-GB" sz="2400" b="1" baseline="38000" dirty="0" smtClean="0"/>
              <a:t>2        </a:t>
            </a:r>
            <a:r>
              <a:rPr lang="en-GB" sz="2400" b="1" dirty="0" smtClean="0"/>
              <a:t>, 8y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 </a:t>
            </a:r>
          </a:p>
          <a:p>
            <a:r>
              <a:rPr lang="en-GB" sz="2400" b="1" dirty="0" smtClean="0"/>
              <a:t> 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1    	3 	  3  	 1</a:t>
            </a:r>
          </a:p>
          <a:p>
            <a:r>
              <a:rPr lang="en-GB" sz="2400" b="1" dirty="0" smtClean="0"/>
              <a:t>x</a:t>
            </a:r>
            <a:r>
              <a:rPr lang="en-GB" sz="2400" b="1" baseline="38000" dirty="0" smtClean="0"/>
              <a:t>3    </a:t>
            </a:r>
            <a:r>
              <a:rPr lang="en-GB" sz="2400" b="1" dirty="0" smtClean="0"/>
              <a:t>,  2x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y     , 4xy</a:t>
            </a:r>
            <a:r>
              <a:rPr lang="en-GB" sz="2400" b="1" baseline="38000" dirty="0" smtClean="0"/>
              <a:t>2        </a:t>
            </a:r>
            <a:r>
              <a:rPr lang="en-GB" sz="2400" b="1" dirty="0" smtClean="0"/>
              <a:t>, 8y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 </a:t>
            </a:r>
          </a:p>
          <a:p>
            <a:endParaRPr lang="en-GB" sz="2400" b="1" dirty="0"/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357158" y="4572008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1215208" y="4572008"/>
            <a:ext cx="427834" cy="7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2213752" y="4571214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3213884" y="4571214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643306" y="2428868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is this useful?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000108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(x+2y)</a:t>
            </a:r>
            <a:r>
              <a:rPr lang="en-GB" sz="3600" b="1" baseline="40000" dirty="0" smtClean="0"/>
              <a:t>3</a:t>
            </a:r>
            <a:endParaRPr lang="en-GB" sz="3600" b="1" baseline="40000" dirty="0"/>
          </a:p>
        </p:txBody>
      </p:sp>
      <p:grpSp>
        <p:nvGrpSpPr>
          <p:cNvPr id="2" name="Group 19"/>
          <p:cNvGrpSpPr/>
          <p:nvPr/>
        </p:nvGrpSpPr>
        <p:grpSpPr>
          <a:xfrm>
            <a:off x="3112933" y="1071546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357158" y="1748371"/>
            <a:ext cx="414340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3 so the coefficients will be: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1    3   3   1</a:t>
            </a:r>
          </a:p>
          <a:p>
            <a:endParaRPr lang="en-GB" sz="2400" b="1" dirty="0"/>
          </a:p>
          <a:p>
            <a:r>
              <a:rPr lang="en-GB" sz="2400" b="1" dirty="0" smtClean="0"/>
              <a:t>Terms will be:</a:t>
            </a:r>
          </a:p>
          <a:p>
            <a:r>
              <a:rPr lang="en-GB" sz="2400" b="1" dirty="0" smtClean="0"/>
              <a:t>(x)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, (x)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(2y), (x)(2y)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(2y)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 </a:t>
            </a:r>
          </a:p>
          <a:p>
            <a:r>
              <a:rPr lang="en-GB" sz="2400" b="1" dirty="0" smtClean="0"/>
              <a:t>  </a:t>
            </a:r>
          </a:p>
          <a:p>
            <a:r>
              <a:rPr lang="en-GB" sz="2400" b="1" dirty="0" smtClean="0"/>
              <a:t> x</a:t>
            </a:r>
            <a:r>
              <a:rPr lang="en-GB" sz="2400" b="1" baseline="38000" dirty="0" smtClean="0"/>
              <a:t>3    </a:t>
            </a:r>
            <a:r>
              <a:rPr lang="en-GB" sz="2400" b="1" dirty="0" smtClean="0"/>
              <a:t>,  2x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y     , 4xy</a:t>
            </a:r>
            <a:r>
              <a:rPr lang="en-GB" sz="2400" b="1" baseline="38000" dirty="0" smtClean="0"/>
              <a:t>2        </a:t>
            </a:r>
            <a:r>
              <a:rPr lang="en-GB" sz="2400" b="1" dirty="0" smtClean="0"/>
              <a:t>, 8y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 </a:t>
            </a:r>
          </a:p>
          <a:p>
            <a:r>
              <a:rPr lang="en-GB" sz="2400" b="1" dirty="0" smtClean="0"/>
              <a:t> 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1    	3 	  3  	 1</a:t>
            </a:r>
          </a:p>
          <a:p>
            <a:r>
              <a:rPr lang="en-GB" sz="2400" b="1" dirty="0" smtClean="0"/>
              <a:t>x</a:t>
            </a:r>
            <a:r>
              <a:rPr lang="en-GB" sz="2400" b="1" baseline="38000" dirty="0" smtClean="0"/>
              <a:t>3    </a:t>
            </a:r>
            <a:r>
              <a:rPr lang="en-GB" sz="2400" b="1" dirty="0" smtClean="0"/>
              <a:t>,  2x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y     , 4xy</a:t>
            </a:r>
            <a:r>
              <a:rPr lang="en-GB" sz="2400" b="1" baseline="38000" dirty="0" smtClean="0"/>
              <a:t>2        </a:t>
            </a:r>
            <a:r>
              <a:rPr lang="en-GB" sz="2400" b="1" dirty="0" smtClean="0"/>
              <a:t>, 8y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 </a:t>
            </a:r>
          </a:p>
          <a:p>
            <a:endParaRPr lang="en-GB" sz="2400" b="1" dirty="0"/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357158" y="4572008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1215208" y="4572008"/>
            <a:ext cx="427834" cy="7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2213752" y="4571214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3213884" y="4571214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714844" y="4714884"/>
            <a:ext cx="44291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x</a:t>
            </a:r>
            <a:r>
              <a:rPr lang="en-GB" sz="3200" b="1" baseline="38000" dirty="0" smtClean="0"/>
              <a:t>3    </a:t>
            </a:r>
            <a:r>
              <a:rPr lang="en-GB" sz="3200" b="1" dirty="0" smtClean="0"/>
              <a:t>+6x</a:t>
            </a:r>
            <a:r>
              <a:rPr lang="en-GB" sz="3200" b="1" baseline="38000" dirty="0" smtClean="0"/>
              <a:t>2</a:t>
            </a:r>
            <a:r>
              <a:rPr lang="en-GB" sz="3200" b="1" dirty="0" smtClean="0"/>
              <a:t>y   </a:t>
            </a:r>
            <a:r>
              <a:rPr lang="en-GB" sz="3200" b="1" dirty="0"/>
              <a:t>+</a:t>
            </a:r>
            <a:r>
              <a:rPr lang="en-GB" sz="3200" b="1" dirty="0" smtClean="0"/>
              <a:t> 12xy</a:t>
            </a:r>
            <a:r>
              <a:rPr lang="en-GB" sz="3200" b="1" baseline="38000" dirty="0" smtClean="0"/>
              <a:t>2   </a:t>
            </a:r>
            <a:r>
              <a:rPr lang="en-GB" sz="3200" b="1" dirty="0" smtClean="0"/>
              <a:t>+8y</a:t>
            </a:r>
            <a:r>
              <a:rPr lang="en-GB" sz="3200" b="1" baseline="38000" dirty="0" smtClean="0"/>
              <a:t>3</a:t>
            </a:r>
            <a:endParaRPr lang="en-GB" sz="3200" dirty="0"/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3714744" y="5143512"/>
            <a:ext cx="714380" cy="42862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000496" y="3071810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is this useful?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000108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(2x-5)</a:t>
            </a:r>
            <a:r>
              <a:rPr lang="en-GB" sz="3600" b="1" baseline="40000" dirty="0"/>
              <a:t>4</a:t>
            </a:r>
          </a:p>
        </p:txBody>
      </p:sp>
      <p:grpSp>
        <p:nvGrpSpPr>
          <p:cNvPr id="2" name="Group 19"/>
          <p:cNvGrpSpPr/>
          <p:nvPr/>
        </p:nvGrpSpPr>
        <p:grpSpPr>
          <a:xfrm>
            <a:off x="3541561" y="1325107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000496" y="3071810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is this useful?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000108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(2x-5)</a:t>
            </a:r>
            <a:r>
              <a:rPr lang="en-GB" sz="3600" b="1" baseline="40000" dirty="0"/>
              <a:t>4</a:t>
            </a:r>
          </a:p>
        </p:txBody>
      </p:sp>
      <p:grpSp>
        <p:nvGrpSpPr>
          <p:cNvPr id="2" name="Group 19"/>
          <p:cNvGrpSpPr/>
          <p:nvPr/>
        </p:nvGrpSpPr>
        <p:grpSpPr>
          <a:xfrm>
            <a:off x="3541561" y="1325107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0" y="1748371"/>
            <a:ext cx="54292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4 so the coefficients will be: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1    4    6   4   1</a:t>
            </a:r>
          </a:p>
          <a:p>
            <a:endParaRPr lang="en-GB" sz="2400" b="1" dirty="0"/>
          </a:p>
          <a:p>
            <a:endParaRPr lang="en-GB" sz="2400" b="1" baseline="40000" dirty="0"/>
          </a:p>
          <a:p>
            <a:endParaRPr lang="en-GB" sz="2400" b="1" dirty="0"/>
          </a:p>
          <a:p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000496" y="3071810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is this useful?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000108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(2x-5)</a:t>
            </a:r>
            <a:r>
              <a:rPr lang="en-GB" sz="3600" b="1" baseline="40000" dirty="0"/>
              <a:t>4</a:t>
            </a:r>
          </a:p>
        </p:txBody>
      </p:sp>
      <p:grpSp>
        <p:nvGrpSpPr>
          <p:cNvPr id="2" name="Group 19"/>
          <p:cNvGrpSpPr/>
          <p:nvPr/>
        </p:nvGrpSpPr>
        <p:grpSpPr>
          <a:xfrm>
            <a:off x="3541561" y="1325107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0" y="1748371"/>
            <a:ext cx="542925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4 so the coefficients will be: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1    4    6   4   1</a:t>
            </a:r>
          </a:p>
          <a:p>
            <a:endParaRPr lang="en-GB" sz="2400" b="1" dirty="0"/>
          </a:p>
          <a:p>
            <a:r>
              <a:rPr lang="en-GB" sz="2400" b="1" dirty="0" smtClean="0"/>
              <a:t>Terms will be:</a:t>
            </a:r>
          </a:p>
          <a:p>
            <a:r>
              <a:rPr lang="en-GB" sz="2400" b="1" dirty="0" smtClean="0"/>
              <a:t>(2x)</a:t>
            </a:r>
            <a:r>
              <a:rPr lang="en-GB" sz="2400" b="1" baseline="38000" dirty="0" smtClean="0"/>
              <a:t>4</a:t>
            </a:r>
            <a:r>
              <a:rPr lang="en-GB" sz="2400" b="1" dirty="0" smtClean="0"/>
              <a:t>, (2x)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(-5), (2x)</a:t>
            </a:r>
            <a:r>
              <a:rPr lang="en-GB" sz="2400" b="1" baseline="40000" dirty="0" smtClean="0"/>
              <a:t>2</a:t>
            </a:r>
            <a:r>
              <a:rPr lang="en-GB" sz="2400" b="1" dirty="0" smtClean="0"/>
              <a:t>(-5)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(2x)(-5)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 ,(-5)</a:t>
            </a:r>
            <a:r>
              <a:rPr lang="en-GB" sz="2400" b="1" baseline="40000" dirty="0" smtClean="0"/>
              <a:t>4</a:t>
            </a:r>
          </a:p>
          <a:p>
            <a:endParaRPr lang="en-GB" sz="2400" b="1" baseline="40000" dirty="0"/>
          </a:p>
          <a:p>
            <a:endParaRPr lang="en-GB" sz="2400" b="1" dirty="0"/>
          </a:p>
          <a:p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000496" y="3071810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is this useful?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000108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(2x-5)</a:t>
            </a:r>
            <a:r>
              <a:rPr lang="en-GB" sz="3600" b="1" baseline="40000" dirty="0"/>
              <a:t>4</a:t>
            </a:r>
          </a:p>
        </p:txBody>
      </p:sp>
      <p:grpSp>
        <p:nvGrpSpPr>
          <p:cNvPr id="2" name="Group 19"/>
          <p:cNvGrpSpPr/>
          <p:nvPr/>
        </p:nvGrpSpPr>
        <p:grpSpPr>
          <a:xfrm>
            <a:off x="3541561" y="1325107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0" y="1748371"/>
            <a:ext cx="542925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4 so the coefficients will be: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1    4    6   4   1</a:t>
            </a:r>
          </a:p>
          <a:p>
            <a:endParaRPr lang="en-GB" sz="2400" b="1" dirty="0"/>
          </a:p>
          <a:p>
            <a:r>
              <a:rPr lang="en-GB" sz="2400" b="1" dirty="0" smtClean="0"/>
              <a:t>Terms will be:</a:t>
            </a:r>
          </a:p>
          <a:p>
            <a:r>
              <a:rPr lang="en-GB" sz="2400" b="1" dirty="0" smtClean="0"/>
              <a:t>(2x)</a:t>
            </a:r>
            <a:r>
              <a:rPr lang="en-GB" sz="2400" b="1" baseline="38000" dirty="0" smtClean="0"/>
              <a:t>4</a:t>
            </a:r>
            <a:r>
              <a:rPr lang="en-GB" sz="2400" b="1" dirty="0" smtClean="0"/>
              <a:t>, (2x)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(-5), (2x)</a:t>
            </a:r>
            <a:r>
              <a:rPr lang="en-GB" sz="2400" b="1" baseline="40000" dirty="0" smtClean="0"/>
              <a:t>2</a:t>
            </a:r>
            <a:r>
              <a:rPr lang="en-GB" sz="2400" b="1" dirty="0" smtClean="0"/>
              <a:t>(-5)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(2x)(-5)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 ,(-5)</a:t>
            </a:r>
            <a:r>
              <a:rPr lang="en-GB" sz="2400" b="1" baseline="40000" dirty="0" smtClean="0"/>
              <a:t>4</a:t>
            </a:r>
          </a:p>
          <a:p>
            <a:endParaRPr lang="en-GB" sz="2400" b="1" baseline="40000" dirty="0"/>
          </a:p>
          <a:p>
            <a:endParaRPr lang="en-GB" sz="2400" b="1" dirty="0"/>
          </a:p>
          <a:p>
            <a:r>
              <a:rPr lang="en-GB" sz="2400" b="1" dirty="0" smtClean="0"/>
              <a:t>16x</a:t>
            </a:r>
            <a:r>
              <a:rPr lang="en-GB" sz="2400" b="1" baseline="38000" dirty="0" smtClean="0"/>
              <a:t>4</a:t>
            </a:r>
            <a:r>
              <a:rPr lang="en-GB" sz="2400" b="1" dirty="0" smtClean="0"/>
              <a:t>,   -40x</a:t>
            </a:r>
            <a:r>
              <a:rPr lang="en-GB" sz="2400" b="1" baseline="38000" dirty="0" smtClean="0"/>
              <a:t>3     </a:t>
            </a:r>
            <a:r>
              <a:rPr lang="en-GB" sz="2400" b="1" dirty="0" smtClean="0"/>
              <a:t>,   100x</a:t>
            </a:r>
            <a:r>
              <a:rPr lang="en-GB" sz="2400" b="1" baseline="40000" dirty="0" smtClean="0"/>
              <a:t>2       </a:t>
            </a:r>
            <a:r>
              <a:rPr lang="en-GB" sz="2400" b="1" dirty="0" smtClean="0"/>
              <a:t>,   -250x    , 625</a:t>
            </a:r>
            <a:endParaRPr lang="en-GB" sz="2400" b="1" baseline="40000" dirty="0" smtClean="0"/>
          </a:p>
          <a:p>
            <a:endParaRPr lang="en-GB" sz="2400" b="1" dirty="0"/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143638" y="4356900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1072332" y="4356900"/>
            <a:ext cx="427834" cy="7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2143902" y="4356900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3501224" y="4356900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4499768" y="4356900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000496" y="3071810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is this useful?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000108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(2x-5)</a:t>
            </a:r>
            <a:r>
              <a:rPr lang="en-GB" sz="3600" b="1" baseline="40000" dirty="0"/>
              <a:t>4</a:t>
            </a:r>
          </a:p>
        </p:txBody>
      </p:sp>
      <p:grpSp>
        <p:nvGrpSpPr>
          <p:cNvPr id="2" name="Group 19"/>
          <p:cNvGrpSpPr/>
          <p:nvPr/>
        </p:nvGrpSpPr>
        <p:grpSpPr>
          <a:xfrm>
            <a:off x="3541561" y="1325107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0" y="1748371"/>
            <a:ext cx="542925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4 so the coefficients will be: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1    4    6   4   1</a:t>
            </a:r>
          </a:p>
          <a:p>
            <a:endParaRPr lang="en-GB" sz="2400" b="1" dirty="0"/>
          </a:p>
          <a:p>
            <a:r>
              <a:rPr lang="en-GB" sz="2400" b="1" dirty="0" smtClean="0"/>
              <a:t>Terms will be:</a:t>
            </a:r>
          </a:p>
          <a:p>
            <a:r>
              <a:rPr lang="en-GB" sz="2400" b="1" dirty="0" smtClean="0"/>
              <a:t>(2x)</a:t>
            </a:r>
            <a:r>
              <a:rPr lang="en-GB" sz="2400" b="1" baseline="38000" dirty="0" smtClean="0"/>
              <a:t>4</a:t>
            </a:r>
            <a:r>
              <a:rPr lang="en-GB" sz="2400" b="1" dirty="0" smtClean="0"/>
              <a:t>, (2x)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(-5), (2x)</a:t>
            </a:r>
            <a:r>
              <a:rPr lang="en-GB" sz="2400" b="1" baseline="40000" dirty="0" smtClean="0"/>
              <a:t>2</a:t>
            </a:r>
            <a:r>
              <a:rPr lang="en-GB" sz="2400" b="1" dirty="0" smtClean="0"/>
              <a:t>(-5)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(2x)(-5)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 ,(-5)</a:t>
            </a:r>
            <a:r>
              <a:rPr lang="en-GB" sz="2400" b="1" baseline="40000" dirty="0" smtClean="0"/>
              <a:t>4</a:t>
            </a:r>
          </a:p>
          <a:p>
            <a:endParaRPr lang="en-GB" sz="2400" b="1" baseline="40000" dirty="0"/>
          </a:p>
          <a:p>
            <a:endParaRPr lang="en-GB" sz="2400" b="1" dirty="0"/>
          </a:p>
          <a:p>
            <a:r>
              <a:rPr lang="en-GB" sz="2400" b="1" dirty="0" smtClean="0"/>
              <a:t>16x</a:t>
            </a:r>
            <a:r>
              <a:rPr lang="en-GB" sz="2400" b="1" baseline="38000" dirty="0" smtClean="0"/>
              <a:t>4</a:t>
            </a:r>
            <a:r>
              <a:rPr lang="en-GB" sz="2400" b="1" dirty="0" smtClean="0"/>
              <a:t>,   -40x</a:t>
            </a:r>
            <a:r>
              <a:rPr lang="en-GB" sz="2400" b="1" baseline="38000" dirty="0" smtClean="0"/>
              <a:t>3     </a:t>
            </a:r>
            <a:r>
              <a:rPr lang="en-GB" sz="2400" b="1" dirty="0" smtClean="0"/>
              <a:t>,   100x</a:t>
            </a:r>
            <a:r>
              <a:rPr lang="en-GB" sz="2400" b="1" baseline="40000" dirty="0" smtClean="0"/>
              <a:t>2       </a:t>
            </a:r>
            <a:r>
              <a:rPr lang="en-GB" sz="2400" b="1" dirty="0" smtClean="0"/>
              <a:t>,   -250x    , 625</a:t>
            </a:r>
            <a:endParaRPr lang="en-GB" sz="2400" b="1" baseline="40000" dirty="0" smtClean="0"/>
          </a:p>
          <a:p>
            <a:r>
              <a:rPr lang="en-GB" sz="2400" b="1" dirty="0" smtClean="0"/>
              <a:t> </a:t>
            </a:r>
          </a:p>
          <a:p>
            <a:r>
              <a:rPr lang="en-GB" sz="2400" b="1" dirty="0" smtClean="0"/>
              <a:t> 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1    	   4	       6	           4	             1</a:t>
            </a:r>
          </a:p>
          <a:p>
            <a:r>
              <a:rPr lang="en-GB" sz="2400" b="1" dirty="0" smtClean="0"/>
              <a:t>16x</a:t>
            </a:r>
            <a:r>
              <a:rPr lang="en-GB" sz="2400" b="1" baseline="38000" dirty="0" smtClean="0"/>
              <a:t>4</a:t>
            </a:r>
            <a:r>
              <a:rPr lang="en-GB" sz="2400" b="1" dirty="0" smtClean="0"/>
              <a:t>  - 160x</a:t>
            </a:r>
            <a:r>
              <a:rPr lang="en-GB" sz="2400" b="1" baseline="38000" dirty="0" smtClean="0"/>
              <a:t>3    </a:t>
            </a:r>
            <a:r>
              <a:rPr lang="en-GB" sz="2400" b="1" dirty="0" smtClean="0"/>
              <a:t>+  600x</a:t>
            </a:r>
            <a:r>
              <a:rPr lang="en-GB" sz="2400" b="1" baseline="40000" dirty="0" smtClean="0"/>
              <a:t>2</a:t>
            </a:r>
            <a:r>
              <a:rPr lang="en-GB" sz="2400" b="1" dirty="0" smtClean="0"/>
              <a:t>  -    1000x    </a:t>
            </a:r>
            <a:r>
              <a:rPr lang="en-GB" sz="2400" b="1" dirty="0"/>
              <a:t>+</a:t>
            </a:r>
            <a:r>
              <a:rPr lang="en-GB" sz="2400" b="1" dirty="0" smtClean="0"/>
              <a:t> 625</a:t>
            </a:r>
            <a:endParaRPr lang="en-GB" sz="2400" b="1" baseline="40000" dirty="0" smtClean="0"/>
          </a:p>
          <a:p>
            <a:endParaRPr lang="en-GB" sz="2400" b="1" dirty="0"/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143638" y="4356900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1072332" y="4356900"/>
            <a:ext cx="427834" cy="7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2143902" y="4356900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3501224" y="4356900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4499768" y="4356900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>
            <a:off x="143638" y="5214156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>
            <a:off x="1072332" y="5214156"/>
            <a:ext cx="427834" cy="7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>
            <a:off x="2143902" y="5214156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>
            <a:off x="3501224" y="5214156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5400000">
            <a:off x="4499768" y="5214156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000496" y="3071810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is this useful?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000108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(2x-5)</a:t>
            </a:r>
            <a:r>
              <a:rPr lang="en-GB" sz="3600" b="1" baseline="40000" dirty="0"/>
              <a:t>4</a:t>
            </a:r>
          </a:p>
        </p:txBody>
      </p:sp>
      <p:grpSp>
        <p:nvGrpSpPr>
          <p:cNvPr id="2" name="Group 19"/>
          <p:cNvGrpSpPr/>
          <p:nvPr/>
        </p:nvGrpSpPr>
        <p:grpSpPr>
          <a:xfrm>
            <a:off x="3541561" y="1325107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0" y="1748371"/>
            <a:ext cx="542925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4 so the coefficients will be: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1    4    6   4   1</a:t>
            </a:r>
          </a:p>
          <a:p>
            <a:endParaRPr lang="en-GB" sz="2400" b="1" dirty="0"/>
          </a:p>
          <a:p>
            <a:r>
              <a:rPr lang="en-GB" sz="2400" b="1" dirty="0" smtClean="0"/>
              <a:t>Terms will be:</a:t>
            </a:r>
          </a:p>
          <a:p>
            <a:r>
              <a:rPr lang="en-GB" sz="2400" b="1" dirty="0" smtClean="0"/>
              <a:t>(2x)</a:t>
            </a:r>
            <a:r>
              <a:rPr lang="en-GB" sz="2400" b="1" baseline="38000" dirty="0" smtClean="0"/>
              <a:t>4</a:t>
            </a:r>
            <a:r>
              <a:rPr lang="en-GB" sz="2400" b="1" dirty="0" smtClean="0"/>
              <a:t>, (2x)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(-5), (2x)</a:t>
            </a:r>
            <a:r>
              <a:rPr lang="en-GB" sz="2400" b="1" baseline="40000" dirty="0" smtClean="0"/>
              <a:t>2</a:t>
            </a:r>
            <a:r>
              <a:rPr lang="en-GB" sz="2400" b="1" dirty="0" smtClean="0"/>
              <a:t>(-5)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(2x)(-5)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 ,(-5)</a:t>
            </a:r>
            <a:r>
              <a:rPr lang="en-GB" sz="2400" b="1" baseline="40000" dirty="0" smtClean="0"/>
              <a:t>4</a:t>
            </a:r>
          </a:p>
          <a:p>
            <a:endParaRPr lang="en-GB" sz="2400" b="1" baseline="40000" dirty="0"/>
          </a:p>
          <a:p>
            <a:endParaRPr lang="en-GB" sz="2400" b="1" dirty="0"/>
          </a:p>
          <a:p>
            <a:r>
              <a:rPr lang="en-GB" sz="2400" b="1" dirty="0" smtClean="0"/>
              <a:t>16x</a:t>
            </a:r>
            <a:r>
              <a:rPr lang="en-GB" sz="2400" b="1" baseline="38000" dirty="0" smtClean="0"/>
              <a:t>4</a:t>
            </a:r>
            <a:r>
              <a:rPr lang="en-GB" sz="2400" b="1" dirty="0" smtClean="0"/>
              <a:t>,   -40x</a:t>
            </a:r>
            <a:r>
              <a:rPr lang="en-GB" sz="2400" b="1" baseline="38000" dirty="0" smtClean="0"/>
              <a:t>3     </a:t>
            </a:r>
            <a:r>
              <a:rPr lang="en-GB" sz="2400" b="1" dirty="0" smtClean="0"/>
              <a:t>,   100x</a:t>
            </a:r>
            <a:r>
              <a:rPr lang="en-GB" sz="2400" b="1" baseline="40000" dirty="0" smtClean="0"/>
              <a:t>2       </a:t>
            </a:r>
            <a:r>
              <a:rPr lang="en-GB" sz="2400" b="1" dirty="0" smtClean="0"/>
              <a:t>,   -250x    , 625</a:t>
            </a:r>
            <a:endParaRPr lang="en-GB" sz="2400" b="1" baseline="40000" dirty="0" smtClean="0"/>
          </a:p>
          <a:p>
            <a:r>
              <a:rPr lang="en-GB" sz="2400" b="1" dirty="0" smtClean="0"/>
              <a:t> </a:t>
            </a:r>
          </a:p>
          <a:p>
            <a:r>
              <a:rPr lang="en-GB" sz="2400" b="1" dirty="0" smtClean="0"/>
              <a:t> 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1    	   4	       6	           4	             1</a:t>
            </a:r>
          </a:p>
          <a:p>
            <a:r>
              <a:rPr lang="en-GB" sz="2400" b="1" dirty="0" smtClean="0"/>
              <a:t>16x</a:t>
            </a:r>
            <a:r>
              <a:rPr lang="en-GB" sz="2400" b="1" baseline="38000" dirty="0" smtClean="0"/>
              <a:t>4</a:t>
            </a:r>
            <a:r>
              <a:rPr lang="en-GB" sz="2400" b="1" dirty="0" smtClean="0"/>
              <a:t>  - 160x</a:t>
            </a:r>
            <a:r>
              <a:rPr lang="en-GB" sz="2400" b="1" baseline="38000" dirty="0" smtClean="0"/>
              <a:t>3    </a:t>
            </a:r>
            <a:r>
              <a:rPr lang="en-GB" sz="2400" b="1" dirty="0" smtClean="0"/>
              <a:t>+  600x</a:t>
            </a:r>
            <a:r>
              <a:rPr lang="en-GB" sz="2400" b="1" baseline="40000" dirty="0" smtClean="0"/>
              <a:t>2</a:t>
            </a:r>
            <a:r>
              <a:rPr lang="en-GB" sz="2400" b="1" dirty="0" smtClean="0"/>
              <a:t>  -    1000x    </a:t>
            </a:r>
            <a:r>
              <a:rPr lang="en-GB" sz="2400" b="1" dirty="0"/>
              <a:t>+</a:t>
            </a:r>
            <a:r>
              <a:rPr lang="en-GB" sz="2400" b="1" dirty="0" smtClean="0"/>
              <a:t> 625</a:t>
            </a:r>
            <a:endParaRPr lang="en-GB" sz="2400" b="1" baseline="40000" dirty="0" smtClean="0"/>
          </a:p>
          <a:p>
            <a:endParaRPr lang="en-GB" sz="2400" b="1" dirty="0"/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143638" y="4356900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1072332" y="4356900"/>
            <a:ext cx="427834" cy="7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2143902" y="4356900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3501224" y="4356900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4499768" y="4356900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>
            <a:off x="143638" y="5214156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>
            <a:off x="1072332" y="5214156"/>
            <a:ext cx="427834" cy="7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>
            <a:off x="2143902" y="5214156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>
            <a:off x="3501224" y="5214156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5400000">
            <a:off x="4499768" y="5214156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572132" y="4643446"/>
            <a:ext cx="328614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5857884" y="4786322"/>
            <a:ext cx="30718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/>
              <a:t>Pg 79 Q 1</a:t>
            </a:r>
            <a:r>
              <a:rPr lang="en-GB" sz="4000" b="1" dirty="0"/>
              <a:t> </a:t>
            </a:r>
            <a:r>
              <a:rPr lang="en-GB" sz="4000" b="1" dirty="0" smtClean="0"/>
              <a:t>  </a:t>
            </a:r>
            <a:endParaRPr lang="en-GB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000496" y="3071810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Other Questions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44" y="928670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(2-cx)</a:t>
            </a:r>
            <a:r>
              <a:rPr lang="en-GB" sz="3600" b="1" baseline="40000" dirty="0" smtClean="0"/>
              <a:t>3  </a:t>
            </a:r>
            <a:r>
              <a:rPr lang="en-GB" sz="3600" b="1" dirty="0" smtClean="0"/>
              <a:t> The coefficient of x</a:t>
            </a:r>
            <a:r>
              <a:rPr lang="en-GB" sz="3600" b="1" baseline="40000" dirty="0" smtClean="0"/>
              <a:t>2</a:t>
            </a:r>
            <a:r>
              <a:rPr lang="en-GB" sz="3600" b="1" dirty="0" smtClean="0"/>
              <a:t> is 294 </a:t>
            </a:r>
            <a:r>
              <a:rPr lang="en-GB" sz="3600" b="1" baseline="40000" dirty="0" smtClean="0"/>
              <a:t>   </a:t>
            </a:r>
            <a:endParaRPr lang="en-GB" sz="3600" b="1" baseline="40000" dirty="0"/>
          </a:p>
        </p:txBody>
      </p:sp>
      <p:grpSp>
        <p:nvGrpSpPr>
          <p:cNvPr id="2" name="Group 19"/>
          <p:cNvGrpSpPr/>
          <p:nvPr/>
        </p:nvGrpSpPr>
        <p:grpSpPr>
          <a:xfrm>
            <a:off x="3684437" y="1785926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-32" y="1571612"/>
            <a:ext cx="5429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b="1" dirty="0"/>
          </a:p>
          <a:p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85784" y="1500174"/>
            <a:ext cx="81439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/>
              <a:t>				          1</a:t>
            </a:r>
          </a:p>
          <a:p>
            <a:r>
              <a:rPr lang="en-GB" sz="4000" b="1" dirty="0" smtClean="0"/>
              <a:t>			               1   1</a:t>
            </a:r>
          </a:p>
          <a:p>
            <a:r>
              <a:rPr lang="en-GB" sz="4000" b="1" dirty="0" smtClean="0"/>
              <a:t>			            1   2    1</a:t>
            </a:r>
          </a:p>
          <a:p>
            <a:r>
              <a:rPr lang="en-GB" sz="4000" b="1" dirty="0" smtClean="0"/>
              <a:t>			        1    3    3    1</a:t>
            </a:r>
          </a:p>
          <a:p>
            <a:r>
              <a:rPr lang="en-GB" sz="4000" b="1" dirty="0" smtClean="0"/>
              <a:t>			    1     4    6    4    1</a:t>
            </a:r>
          </a:p>
          <a:p>
            <a:r>
              <a:rPr lang="en-GB" sz="4000" b="1" dirty="0"/>
              <a:t>	</a:t>
            </a:r>
            <a:r>
              <a:rPr lang="en-GB" sz="4000" b="1" dirty="0" smtClean="0"/>
              <a:t>		1     5   10   10   5    1</a:t>
            </a:r>
          </a:p>
          <a:p>
            <a:r>
              <a:rPr lang="en-GB" sz="4000" b="1" dirty="0"/>
              <a:t> </a:t>
            </a:r>
            <a:r>
              <a:rPr lang="en-GB" sz="4000" b="1" dirty="0" smtClean="0"/>
              <a:t>                   1     6   15    20   15  6    1</a:t>
            </a:r>
            <a:endParaRPr lang="en-GB" sz="4000" b="1" dirty="0"/>
          </a:p>
        </p:txBody>
      </p:sp>
      <p:cxnSp>
        <p:nvCxnSpPr>
          <p:cNvPr id="5" name="Straight Arrow Connector 4"/>
          <p:cNvCxnSpPr/>
          <p:nvPr/>
        </p:nvCxnSpPr>
        <p:spPr>
          <a:xfrm rot="16200000" flipH="1">
            <a:off x="4536281" y="3321843"/>
            <a:ext cx="285752" cy="21431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>
            <a:off x="5000628" y="3357562"/>
            <a:ext cx="285752" cy="14287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786314" y="3110211"/>
            <a:ext cx="28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+</a:t>
            </a:r>
            <a:endParaRPr lang="en-GB" sz="2400" b="1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16200000" flipH="1">
            <a:off x="3893339" y="4497888"/>
            <a:ext cx="285752" cy="21431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4357686" y="4533607"/>
            <a:ext cx="285752" cy="14287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143372" y="4286256"/>
            <a:ext cx="28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+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28728" y="142853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Pascal's Triangle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2844" y="1955061"/>
            <a:ext cx="3143272" cy="830997"/>
          </a:xfrm>
          <a:prstGeom prst="rect">
            <a:avLst/>
          </a:prstGeom>
          <a:noFill/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This is the pattern and it can continue forever!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86446" y="2000240"/>
            <a:ext cx="3143272" cy="830997"/>
          </a:xfrm>
          <a:prstGeom prst="rect">
            <a:avLst/>
          </a:prstGeom>
          <a:noFill/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We use this to expand brackets- lets see how?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000496" y="3071810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Other Questions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44" y="928670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(2-cx)</a:t>
            </a:r>
            <a:r>
              <a:rPr lang="en-GB" sz="3600" b="1" baseline="40000" dirty="0" smtClean="0"/>
              <a:t>3  </a:t>
            </a:r>
            <a:r>
              <a:rPr lang="en-GB" sz="3600" b="1" dirty="0" smtClean="0"/>
              <a:t> The coefficient of x</a:t>
            </a:r>
            <a:r>
              <a:rPr lang="en-GB" sz="3600" b="1" baseline="40000" dirty="0" smtClean="0"/>
              <a:t>2</a:t>
            </a:r>
            <a:r>
              <a:rPr lang="en-GB" sz="3600" b="1" dirty="0" smtClean="0"/>
              <a:t> is 294 </a:t>
            </a:r>
            <a:r>
              <a:rPr lang="en-GB" sz="3600" b="1" baseline="40000" dirty="0" smtClean="0"/>
              <a:t>   </a:t>
            </a:r>
            <a:endParaRPr lang="en-GB" sz="3600" b="1" baseline="40000" dirty="0"/>
          </a:p>
        </p:txBody>
      </p:sp>
      <p:grpSp>
        <p:nvGrpSpPr>
          <p:cNvPr id="2" name="Group 19"/>
          <p:cNvGrpSpPr/>
          <p:nvPr/>
        </p:nvGrpSpPr>
        <p:grpSpPr>
          <a:xfrm>
            <a:off x="3684437" y="1785926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-32" y="1571612"/>
            <a:ext cx="54292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3 so the coefficients will be: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1    3    3     1</a:t>
            </a:r>
          </a:p>
          <a:p>
            <a:endParaRPr lang="en-GB" sz="2400" b="1" dirty="0"/>
          </a:p>
          <a:p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000496" y="3071810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Other Questions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44" y="928670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(2-cx)</a:t>
            </a:r>
            <a:r>
              <a:rPr lang="en-GB" sz="3600" b="1" baseline="40000" dirty="0" smtClean="0"/>
              <a:t>3  </a:t>
            </a:r>
            <a:r>
              <a:rPr lang="en-GB" sz="3600" b="1" dirty="0" smtClean="0"/>
              <a:t> The coefficient of x</a:t>
            </a:r>
            <a:r>
              <a:rPr lang="en-GB" sz="3600" b="1" baseline="40000" dirty="0" smtClean="0"/>
              <a:t>2</a:t>
            </a:r>
            <a:r>
              <a:rPr lang="en-GB" sz="3600" b="1" dirty="0" smtClean="0"/>
              <a:t> is 294 </a:t>
            </a:r>
            <a:r>
              <a:rPr lang="en-GB" sz="3600" b="1" baseline="40000" dirty="0" smtClean="0"/>
              <a:t>   </a:t>
            </a:r>
            <a:endParaRPr lang="en-GB" sz="3600" b="1" baseline="40000" dirty="0"/>
          </a:p>
        </p:txBody>
      </p:sp>
      <p:grpSp>
        <p:nvGrpSpPr>
          <p:cNvPr id="2" name="Group 19"/>
          <p:cNvGrpSpPr/>
          <p:nvPr/>
        </p:nvGrpSpPr>
        <p:grpSpPr>
          <a:xfrm>
            <a:off x="3684437" y="1785926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-32" y="1571612"/>
            <a:ext cx="54292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3 so the coefficients will be: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1    3    3     1</a:t>
            </a:r>
          </a:p>
          <a:p>
            <a:endParaRPr lang="en-GB" sz="2400" b="1" dirty="0"/>
          </a:p>
          <a:p>
            <a:r>
              <a:rPr lang="en-GB" sz="2400" b="1" dirty="0" smtClean="0"/>
              <a:t>Terms will be:</a:t>
            </a:r>
          </a:p>
          <a:p>
            <a:r>
              <a:rPr lang="en-GB" sz="2400" b="1" dirty="0" smtClean="0"/>
              <a:t>(2)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, (2)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), (2)(-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 </a:t>
            </a:r>
          </a:p>
          <a:p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000496" y="3071810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Other Questions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44" y="928670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(2-cx)</a:t>
            </a:r>
            <a:r>
              <a:rPr lang="en-GB" sz="3600" b="1" baseline="40000" dirty="0" smtClean="0"/>
              <a:t>3  </a:t>
            </a:r>
            <a:r>
              <a:rPr lang="en-GB" sz="3600" b="1" dirty="0" smtClean="0"/>
              <a:t> The coefficient of x</a:t>
            </a:r>
            <a:r>
              <a:rPr lang="en-GB" sz="3600" b="1" baseline="40000" dirty="0" smtClean="0"/>
              <a:t>2</a:t>
            </a:r>
            <a:r>
              <a:rPr lang="en-GB" sz="3600" b="1" dirty="0" smtClean="0"/>
              <a:t> is 294 </a:t>
            </a:r>
            <a:r>
              <a:rPr lang="en-GB" sz="3600" b="1" baseline="40000" dirty="0" smtClean="0"/>
              <a:t>   </a:t>
            </a:r>
            <a:endParaRPr lang="en-GB" sz="3600" b="1" baseline="40000" dirty="0"/>
          </a:p>
        </p:txBody>
      </p:sp>
      <p:grpSp>
        <p:nvGrpSpPr>
          <p:cNvPr id="2" name="Group 19"/>
          <p:cNvGrpSpPr/>
          <p:nvPr/>
        </p:nvGrpSpPr>
        <p:grpSpPr>
          <a:xfrm>
            <a:off x="3684437" y="1785926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71406" y="1643050"/>
            <a:ext cx="54292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3 so the coefficients will be: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1    3    3     1</a:t>
            </a:r>
          </a:p>
          <a:p>
            <a:endParaRPr lang="en-GB" sz="2400" b="1" dirty="0"/>
          </a:p>
          <a:p>
            <a:r>
              <a:rPr lang="en-GB" sz="2400" b="1" dirty="0" smtClean="0"/>
              <a:t>Terms will be:</a:t>
            </a:r>
          </a:p>
          <a:p>
            <a:r>
              <a:rPr lang="en-GB" sz="2400" b="1" dirty="0" smtClean="0"/>
              <a:t>(2)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, (2)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), (2)(-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7356" y="4500570"/>
            <a:ext cx="107157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4000496" y="3071810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Other Questions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44" y="928670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(2-cx)</a:t>
            </a:r>
            <a:r>
              <a:rPr lang="en-GB" sz="3600" b="1" baseline="40000" dirty="0" smtClean="0"/>
              <a:t>3  </a:t>
            </a:r>
            <a:r>
              <a:rPr lang="en-GB" sz="3600" b="1" dirty="0" smtClean="0"/>
              <a:t> The coefficient of x</a:t>
            </a:r>
            <a:r>
              <a:rPr lang="en-GB" sz="3600" b="1" baseline="40000" dirty="0" smtClean="0"/>
              <a:t>2</a:t>
            </a:r>
            <a:r>
              <a:rPr lang="en-GB" sz="3600" b="1" dirty="0" smtClean="0"/>
              <a:t> is 294 </a:t>
            </a:r>
            <a:r>
              <a:rPr lang="en-GB" sz="3600" b="1" baseline="40000" dirty="0" smtClean="0"/>
              <a:t>   </a:t>
            </a:r>
            <a:endParaRPr lang="en-GB" sz="3600" b="1" baseline="40000" dirty="0"/>
          </a:p>
        </p:txBody>
      </p:sp>
      <p:grpSp>
        <p:nvGrpSpPr>
          <p:cNvPr id="2" name="Group 19"/>
          <p:cNvGrpSpPr/>
          <p:nvPr/>
        </p:nvGrpSpPr>
        <p:grpSpPr>
          <a:xfrm>
            <a:off x="3684437" y="1785926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71406" y="1643050"/>
            <a:ext cx="54292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3 so the coefficients will be: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1    3    3     1</a:t>
            </a:r>
          </a:p>
          <a:p>
            <a:endParaRPr lang="en-GB" sz="2400" b="1" dirty="0"/>
          </a:p>
          <a:p>
            <a:r>
              <a:rPr lang="en-GB" sz="2400" b="1" dirty="0" smtClean="0"/>
              <a:t>Terms will be:</a:t>
            </a:r>
          </a:p>
          <a:p>
            <a:r>
              <a:rPr lang="en-GB" sz="2400" b="1" dirty="0" smtClean="0"/>
              <a:t>(2)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, (2)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), (2)(-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3</a:t>
            </a:r>
          </a:p>
          <a:p>
            <a:endParaRPr lang="en-GB" sz="2400" b="1" baseline="38000" dirty="0"/>
          </a:p>
          <a:p>
            <a:r>
              <a:rPr lang="en-GB" sz="2400" b="1" dirty="0" smtClean="0">
                <a:solidFill>
                  <a:srgbClr val="FF0000"/>
                </a:solidFill>
              </a:rPr>
              <a:t>  1	   3	    3	     1</a:t>
            </a:r>
            <a:endParaRPr lang="en-GB" sz="2400" b="1" dirty="0"/>
          </a:p>
          <a:p>
            <a:r>
              <a:rPr lang="en-GB" sz="2400" b="1" dirty="0" smtClean="0"/>
              <a:t>(2)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, (2)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), (2)(-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3</a:t>
            </a:r>
          </a:p>
          <a:p>
            <a:endParaRPr lang="en-GB" sz="2400" b="1" baseline="38000" dirty="0"/>
          </a:p>
          <a:p>
            <a:endParaRPr lang="en-GB" sz="2400" b="1" baseline="38000" dirty="0"/>
          </a:p>
          <a:p>
            <a:endParaRPr lang="en-GB" sz="2400" b="1" dirty="0" smtClean="0"/>
          </a:p>
          <a:p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7356" y="4500570"/>
            <a:ext cx="107157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4000496" y="3071810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Other Questions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44" y="928670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(2-cx)</a:t>
            </a:r>
            <a:r>
              <a:rPr lang="en-GB" sz="3600" b="1" baseline="40000" dirty="0" smtClean="0"/>
              <a:t>3  </a:t>
            </a:r>
            <a:r>
              <a:rPr lang="en-GB" sz="3600" b="1" dirty="0" smtClean="0"/>
              <a:t> The coefficient of x</a:t>
            </a:r>
            <a:r>
              <a:rPr lang="en-GB" sz="3600" b="1" baseline="40000" dirty="0" smtClean="0"/>
              <a:t>2</a:t>
            </a:r>
            <a:r>
              <a:rPr lang="en-GB" sz="3600" b="1" dirty="0" smtClean="0"/>
              <a:t> is 294 </a:t>
            </a:r>
            <a:r>
              <a:rPr lang="en-GB" sz="3600" b="1" baseline="40000" dirty="0" smtClean="0"/>
              <a:t>   </a:t>
            </a:r>
            <a:endParaRPr lang="en-GB" sz="3600" b="1" baseline="40000" dirty="0"/>
          </a:p>
        </p:txBody>
      </p:sp>
      <p:grpSp>
        <p:nvGrpSpPr>
          <p:cNvPr id="2" name="Group 19"/>
          <p:cNvGrpSpPr/>
          <p:nvPr/>
        </p:nvGrpSpPr>
        <p:grpSpPr>
          <a:xfrm>
            <a:off x="3684437" y="1785926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71406" y="1643050"/>
            <a:ext cx="5429256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3 so the coefficients will be: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1    3    3     1</a:t>
            </a:r>
          </a:p>
          <a:p>
            <a:endParaRPr lang="en-GB" sz="2400" b="1" dirty="0"/>
          </a:p>
          <a:p>
            <a:r>
              <a:rPr lang="en-GB" sz="2400" b="1" dirty="0" smtClean="0"/>
              <a:t>Terms will be:</a:t>
            </a:r>
          </a:p>
          <a:p>
            <a:r>
              <a:rPr lang="en-GB" sz="2400" b="1" dirty="0" smtClean="0"/>
              <a:t>(2)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, (2)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), (2)(-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3</a:t>
            </a:r>
          </a:p>
          <a:p>
            <a:endParaRPr lang="en-GB" sz="2400" b="1" baseline="38000" dirty="0"/>
          </a:p>
          <a:p>
            <a:r>
              <a:rPr lang="en-GB" sz="2400" b="1" dirty="0" smtClean="0">
                <a:solidFill>
                  <a:srgbClr val="FF0000"/>
                </a:solidFill>
              </a:rPr>
              <a:t>  1	   3	    3	     1</a:t>
            </a:r>
            <a:endParaRPr lang="en-GB" sz="2400" b="1" dirty="0"/>
          </a:p>
          <a:p>
            <a:r>
              <a:rPr lang="en-GB" sz="2400" b="1" dirty="0" smtClean="0"/>
              <a:t>(2)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, (2)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), (2)(-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3</a:t>
            </a:r>
          </a:p>
          <a:p>
            <a:endParaRPr lang="en-GB" sz="2400" b="1" baseline="38000" dirty="0"/>
          </a:p>
          <a:p>
            <a:r>
              <a:rPr lang="en-GB" sz="4000" b="1" dirty="0" smtClean="0"/>
              <a:t>	6c</a:t>
            </a:r>
            <a:r>
              <a:rPr lang="en-GB" sz="4000" b="1" baseline="40000" dirty="0" smtClean="0"/>
              <a:t>2</a:t>
            </a:r>
            <a:r>
              <a:rPr lang="en-GB" sz="4000" b="1" dirty="0" smtClean="0"/>
              <a:t>x</a:t>
            </a:r>
            <a:r>
              <a:rPr lang="en-GB" sz="4000" b="1" baseline="40000" dirty="0" smtClean="0"/>
              <a:t>2</a:t>
            </a:r>
            <a:endParaRPr lang="en-GB" sz="4000" b="1" dirty="0" smtClean="0"/>
          </a:p>
          <a:p>
            <a:endParaRPr lang="en-GB" sz="4000" b="1" dirty="0" smtClean="0"/>
          </a:p>
          <a:p>
            <a:endParaRPr lang="en-GB" sz="2400" b="1" baseline="38000" dirty="0"/>
          </a:p>
          <a:p>
            <a:endParaRPr lang="en-GB" sz="2400" b="1" dirty="0" smtClean="0"/>
          </a:p>
          <a:p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0100" y="5072074"/>
            <a:ext cx="714380" cy="64294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857356" y="4500570"/>
            <a:ext cx="107157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4000496" y="3071810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Other Questions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44" y="928670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(2-cx)</a:t>
            </a:r>
            <a:r>
              <a:rPr lang="en-GB" sz="3600" b="1" baseline="40000" dirty="0" smtClean="0"/>
              <a:t>3  </a:t>
            </a:r>
            <a:r>
              <a:rPr lang="en-GB" sz="3600" b="1" dirty="0" smtClean="0"/>
              <a:t> The coefficient of x</a:t>
            </a:r>
            <a:r>
              <a:rPr lang="en-GB" sz="3600" b="1" baseline="40000" dirty="0" smtClean="0"/>
              <a:t>2</a:t>
            </a:r>
            <a:r>
              <a:rPr lang="en-GB" sz="3600" b="1" dirty="0" smtClean="0"/>
              <a:t> is 294 </a:t>
            </a:r>
            <a:r>
              <a:rPr lang="en-GB" sz="3600" b="1" baseline="40000" dirty="0" smtClean="0"/>
              <a:t>   </a:t>
            </a:r>
            <a:endParaRPr lang="en-GB" sz="3600" b="1" baseline="40000" dirty="0"/>
          </a:p>
        </p:txBody>
      </p:sp>
      <p:grpSp>
        <p:nvGrpSpPr>
          <p:cNvPr id="2" name="Group 19"/>
          <p:cNvGrpSpPr/>
          <p:nvPr/>
        </p:nvGrpSpPr>
        <p:grpSpPr>
          <a:xfrm>
            <a:off x="3684437" y="1785926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71406" y="1643050"/>
            <a:ext cx="542925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3 so the coefficients will be: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1    3    3     1</a:t>
            </a:r>
          </a:p>
          <a:p>
            <a:endParaRPr lang="en-GB" sz="2400" b="1" dirty="0"/>
          </a:p>
          <a:p>
            <a:r>
              <a:rPr lang="en-GB" sz="2400" b="1" dirty="0" smtClean="0"/>
              <a:t>Terms will be:</a:t>
            </a:r>
          </a:p>
          <a:p>
            <a:r>
              <a:rPr lang="en-GB" sz="2400" b="1" dirty="0" smtClean="0"/>
              <a:t>(2)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, (2)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), (2)(-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3</a:t>
            </a:r>
          </a:p>
          <a:p>
            <a:endParaRPr lang="en-GB" sz="2400" b="1" baseline="38000" dirty="0"/>
          </a:p>
          <a:p>
            <a:r>
              <a:rPr lang="en-GB" sz="2400" b="1" dirty="0" smtClean="0">
                <a:solidFill>
                  <a:srgbClr val="FF0000"/>
                </a:solidFill>
              </a:rPr>
              <a:t>  1	   3	    3	     1</a:t>
            </a:r>
            <a:endParaRPr lang="en-GB" sz="2400" b="1" dirty="0"/>
          </a:p>
          <a:p>
            <a:r>
              <a:rPr lang="en-GB" sz="2400" b="1" dirty="0" smtClean="0"/>
              <a:t>(2)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, (2)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), (2)(-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3</a:t>
            </a:r>
          </a:p>
          <a:p>
            <a:endParaRPr lang="en-GB" sz="2400" b="1" baseline="38000" dirty="0"/>
          </a:p>
          <a:p>
            <a:r>
              <a:rPr lang="en-GB" sz="4000" b="1" dirty="0" smtClean="0"/>
              <a:t>	6c</a:t>
            </a:r>
            <a:r>
              <a:rPr lang="en-GB" sz="4000" b="1" baseline="40000" dirty="0" smtClean="0"/>
              <a:t>2</a:t>
            </a:r>
            <a:r>
              <a:rPr lang="en-GB" sz="4000" b="1" dirty="0" smtClean="0"/>
              <a:t>x</a:t>
            </a:r>
            <a:r>
              <a:rPr lang="en-GB" sz="4000" b="1" baseline="40000" dirty="0" smtClean="0"/>
              <a:t>2 </a:t>
            </a:r>
            <a:r>
              <a:rPr lang="en-GB" sz="4000" b="1" dirty="0" smtClean="0"/>
              <a:t>	</a:t>
            </a:r>
          </a:p>
          <a:p>
            <a:r>
              <a:rPr lang="en-GB" sz="4000" b="1" dirty="0" smtClean="0"/>
              <a:t>	6c</a:t>
            </a:r>
            <a:r>
              <a:rPr lang="en-GB" sz="4000" b="1" baseline="40000" dirty="0" smtClean="0"/>
              <a:t>2</a:t>
            </a:r>
            <a:r>
              <a:rPr lang="en-GB" sz="4000" b="1" dirty="0" smtClean="0"/>
              <a:t>=294</a:t>
            </a:r>
          </a:p>
          <a:p>
            <a:r>
              <a:rPr lang="en-GB" sz="4000" b="1" dirty="0"/>
              <a:t> </a:t>
            </a:r>
            <a:r>
              <a:rPr lang="en-GB" sz="4000" b="1" dirty="0" smtClean="0"/>
              <a:t>       </a:t>
            </a:r>
          </a:p>
          <a:p>
            <a:endParaRPr lang="en-GB" sz="4000" b="1" dirty="0" smtClean="0"/>
          </a:p>
          <a:p>
            <a:endParaRPr lang="en-GB" sz="2400" b="1" baseline="38000" dirty="0"/>
          </a:p>
          <a:p>
            <a:endParaRPr lang="en-GB" sz="2400" b="1" dirty="0" smtClean="0"/>
          </a:p>
          <a:p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5214942" y="5286388"/>
            <a:ext cx="2143140" cy="50006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1000100" y="5072074"/>
            <a:ext cx="714380" cy="64294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857356" y="4500570"/>
            <a:ext cx="107157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4000496" y="3071810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Other Questions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44" y="928670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(2-cx)</a:t>
            </a:r>
            <a:r>
              <a:rPr lang="en-GB" sz="3600" b="1" baseline="40000" dirty="0" smtClean="0"/>
              <a:t>3  </a:t>
            </a:r>
            <a:r>
              <a:rPr lang="en-GB" sz="3600" b="1" dirty="0" smtClean="0"/>
              <a:t> The coefficient of x</a:t>
            </a:r>
            <a:r>
              <a:rPr lang="en-GB" sz="3600" b="1" baseline="40000" dirty="0" smtClean="0"/>
              <a:t>2</a:t>
            </a:r>
            <a:r>
              <a:rPr lang="en-GB" sz="3600" b="1" dirty="0" smtClean="0"/>
              <a:t> is 294 </a:t>
            </a:r>
            <a:r>
              <a:rPr lang="en-GB" sz="3600" b="1" baseline="40000" dirty="0" smtClean="0"/>
              <a:t>   </a:t>
            </a:r>
            <a:endParaRPr lang="en-GB" sz="3600" b="1" baseline="40000" dirty="0"/>
          </a:p>
        </p:txBody>
      </p:sp>
      <p:grpSp>
        <p:nvGrpSpPr>
          <p:cNvPr id="2" name="Group 19"/>
          <p:cNvGrpSpPr/>
          <p:nvPr/>
        </p:nvGrpSpPr>
        <p:grpSpPr>
          <a:xfrm>
            <a:off x="3684437" y="1785926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71406" y="1643050"/>
            <a:ext cx="542925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3 so the coefficients will be: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1    3    3     1</a:t>
            </a:r>
          </a:p>
          <a:p>
            <a:endParaRPr lang="en-GB" sz="2400" b="1" dirty="0"/>
          </a:p>
          <a:p>
            <a:r>
              <a:rPr lang="en-GB" sz="2400" b="1" dirty="0" smtClean="0"/>
              <a:t>Terms will be:</a:t>
            </a:r>
          </a:p>
          <a:p>
            <a:r>
              <a:rPr lang="en-GB" sz="2400" b="1" dirty="0" smtClean="0"/>
              <a:t>(2)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, (2)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), (2)(-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3</a:t>
            </a:r>
          </a:p>
          <a:p>
            <a:endParaRPr lang="en-GB" sz="2400" b="1" baseline="38000" dirty="0"/>
          </a:p>
          <a:p>
            <a:r>
              <a:rPr lang="en-GB" sz="2400" b="1" dirty="0" smtClean="0">
                <a:solidFill>
                  <a:srgbClr val="FF0000"/>
                </a:solidFill>
              </a:rPr>
              <a:t>  1	   3	    3	     1</a:t>
            </a:r>
            <a:endParaRPr lang="en-GB" sz="2400" b="1" dirty="0"/>
          </a:p>
          <a:p>
            <a:r>
              <a:rPr lang="en-GB" sz="2400" b="1" dirty="0" smtClean="0"/>
              <a:t>(2)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, (2)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), (2)(-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3</a:t>
            </a:r>
          </a:p>
          <a:p>
            <a:endParaRPr lang="en-GB" sz="2400" b="1" baseline="38000" dirty="0"/>
          </a:p>
          <a:p>
            <a:r>
              <a:rPr lang="en-GB" sz="4000" b="1" dirty="0" smtClean="0"/>
              <a:t>	6c</a:t>
            </a:r>
            <a:r>
              <a:rPr lang="en-GB" sz="4000" b="1" baseline="40000" dirty="0" smtClean="0"/>
              <a:t>2</a:t>
            </a:r>
            <a:r>
              <a:rPr lang="en-GB" sz="4000" b="1" dirty="0" smtClean="0"/>
              <a:t>x</a:t>
            </a:r>
            <a:r>
              <a:rPr lang="en-GB" sz="4000" b="1" baseline="40000" dirty="0" smtClean="0"/>
              <a:t>2 </a:t>
            </a:r>
            <a:r>
              <a:rPr lang="en-GB" sz="4000" b="1" dirty="0" smtClean="0"/>
              <a:t>	</a:t>
            </a:r>
          </a:p>
          <a:p>
            <a:r>
              <a:rPr lang="en-GB" sz="4000" b="1" dirty="0" smtClean="0"/>
              <a:t>	6c</a:t>
            </a:r>
            <a:r>
              <a:rPr lang="en-GB" sz="4000" b="1" baseline="40000" dirty="0" smtClean="0"/>
              <a:t>2</a:t>
            </a:r>
            <a:r>
              <a:rPr lang="en-GB" sz="4000" b="1" dirty="0" smtClean="0"/>
              <a:t>=294</a:t>
            </a:r>
          </a:p>
          <a:p>
            <a:r>
              <a:rPr lang="en-GB" sz="4000" b="1" dirty="0"/>
              <a:t> </a:t>
            </a:r>
            <a:r>
              <a:rPr lang="en-GB" sz="4000" b="1" dirty="0" smtClean="0"/>
              <a:t>       </a:t>
            </a:r>
          </a:p>
          <a:p>
            <a:endParaRPr lang="en-GB" sz="4000" b="1" dirty="0" smtClean="0"/>
          </a:p>
          <a:p>
            <a:endParaRPr lang="en-GB" sz="2400" b="1" baseline="38000" dirty="0"/>
          </a:p>
          <a:p>
            <a:endParaRPr lang="en-GB" sz="2400" b="1" dirty="0" smtClean="0"/>
          </a:p>
          <a:p>
            <a:endParaRPr lang="en-GB" sz="2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143504" y="4643446"/>
            <a:ext cx="3643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c</a:t>
            </a:r>
            <a:r>
              <a:rPr lang="en-GB" sz="3600" b="1" baseline="40000" dirty="0" smtClean="0"/>
              <a:t>2</a:t>
            </a:r>
            <a:r>
              <a:rPr lang="en-GB" sz="3600" b="1" dirty="0" smtClean="0"/>
              <a:t>=49</a:t>
            </a:r>
          </a:p>
          <a:p>
            <a:r>
              <a:rPr lang="en-GB" sz="3600" b="1" dirty="0" smtClean="0"/>
              <a:t>c=+7 or -7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5214942" y="5286388"/>
            <a:ext cx="2143140" cy="50006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1000100" y="5072074"/>
            <a:ext cx="714380" cy="64294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857356" y="4500570"/>
            <a:ext cx="107157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4000496" y="3071810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Other Questions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44" y="928670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(2-cx)</a:t>
            </a:r>
            <a:r>
              <a:rPr lang="en-GB" sz="3600" b="1" baseline="40000" dirty="0" smtClean="0"/>
              <a:t>3  </a:t>
            </a:r>
            <a:r>
              <a:rPr lang="en-GB" sz="3600" b="1" dirty="0" smtClean="0"/>
              <a:t> The coefficient of x</a:t>
            </a:r>
            <a:r>
              <a:rPr lang="en-GB" sz="3600" b="1" baseline="40000" dirty="0" smtClean="0"/>
              <a:t>2</a:t>
            </a:r>
            <a:r>
              <a:rPr lang="en-GB" sz="3600" b="1" dirty="0" smtClean="0"/>
              <a:t> is 294 </a:t>
            </a:r>
            <a:r>
              <a:rPr lang="en-GB" sz="3600" b="1" baseline="40000" dirty="0" smtClean="0"/>
              <a:t>   </a:t>
            </a:r>
            <a:endParaRPr lang="en-GB" sz="3600" b="1" baseline="40000" dirty="0"/>
          </a:p>
        </p:txBody>
      </p:sp>
      <p:grpSp>
        <p:nvGrpSpPr>
          <p:cNvPr id="2" name="Group 19"/>
          <p:cNvGrpSpPr/>
          <p:nvPr/>
        </p:nvGrpSpPr>
        <p:grpSpPr>
          <a:xfrm>
            <a:off x="3684437" y="1785926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71406" y="1643050"/>
            <a:ext cx="542925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3 so the coefficients will be: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1    3    3     1</a:t>
            </a:r>
          </a:p>
          <a:p>
            <a:endParaRPr lang="en-GB" sz="2400" b="1" dirty="0"/>
          </a:p>
          <a:p>
            <a:r>
              <a:rPr lang="en-GB" sz="2400" b="1" dirty="0" smtClean="0"/>
              <a:t>Terms will be:</a:t>
            </a:r>
          </a:p>
          <a:p>
            <a:r>
              <a:rPr lang="en-GB" sz="2400" b="1" dirty="0" smtClean="0"/>
              <a:t>(2)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, (2)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), (2)(-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3</a:t>
            </a:r>
          </a:p>
          <a:p>
            <a:endParaRPr lang="en-GB" sz="2400" b="1" baseline="38000" dirty="0"/>
          </a:p>
          <a:p>
            <a:r>
              <a:rPr lang="en-GB" sz="2400" b="1" dirty="0" smtClean="0">
                <a:solidFill>
                  <a:srgbClr val="FF0000"/>
                </a:solidFill>
              </a:rPr>
              <a:t>  1	   3	    3	     1</a:t>
            </a:r>
            <a:endParaRPr lang="en-GB" sz="2400" b="1" dirty="0"/>
          </a:p>
          <a:p>
            <a:r>
              <a:rPr lang="en-GB" sz="2400" b="1" dirty="0" smtClean="0"/>
              <a:t>(2)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, (2)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), (2)(-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</a:t>
            </a:r>
            <a:r>
              <a:rPr lang="en-GB" sz="2400" b="1" dirty="0" err="1" smtClean="0"/>
              <a:t>cx</a:t>
            </a:r>
            <a:r>
              <a:rPr lang="en-GB" sz="2400" b="1" dirty="0" smtClean="0"/>
              <a:t>)</a:t>
            </a:r>
            <a:r>
              <a:rPr lang="en-GB" sz="2400" b="1" baseline="38000" dirty="0" smtClean="0"/>
              <a:t>3</a:t>
            </a:r>
          </a:p>
          <a:p>
            <a:endParaRPr lang="en-GB" sz="2400" b="1" baseline="38000" dirty="0"/>
          </a:p>
          <a:p>
            <a:r>
              <a:rPr lang="en-GB" sz="4000" b="1" dirty="0" smtClean="0"/>
              <a:t>	6c</a:t>
            </a:r>
            <a:r>
              <a:rPr lang="en-GB" sz="4000" b="1" baseline="40000" dirty="0" smtClean="0"/>
              <a:t>2</a:t>
            </a:r>
            <a:r>
              <a:rPr lang="en-GB" sz="4000" b="1" dirty="0" smtClean="0"/>
              <a:t>x</a:t>
            </a:r>
            <a:r>
              <a:rPr lang="en-GB" sz="4000" b="1" baseline="40000" dirty="0" smtClean="0"/>
              <a:t>2 </a:t>
            </a:r>
            <a:r>
              <a:rPr lang="en-GB" sz="4000" b="1" dirty="0" smtClean="0"/>
              <a:t>	</a:t>
            </a:r>
          </a:p>
          <a:p>
            <a:r>
              <a:rPr lang="en-GB" sz="4000" b="1" dirty="0" smtClean="0"/>
              <a:t>	6c</a:t>
            </a:r>
            <a:r>
              <a:rPr lang="en-GB" sz="4000" b="1" baseline="40000" dirty="0" smtClean="0"/>
              <a:t>2</a:t>
            </a:r>
            <a:r>
              <a:rPr lang="en-GB" sz="4000" b="1" dirty="0" smtClean="0"/>
              <a:t>=294</a:t>
            </a:r>
          </a:p>
          <a:p>
            <a:r>
              <a:rPr lang="en-GB" sz="4000" b="1" dirty="0"/>
              <a:t> </a:t>
            </a:r>
            <a:r>
              <a:rPr lang="en-GB" sz="4000" b="1" dirty="0" smtClean="0"/>
              <a:t>       </a:t>
            </a:r>
          </a:p>
          <a:p>
            <a:endParaRPr lang="en-GB" sz="4000" b="1" dirty="0" smtClean="0"/>
          </a:p>
          <a:p>
            <a:endParaRPr lang="en-GB" sz="2400" b="1" baseline="38000" dirty="0"/>
          </a:p>
          <a:p>
            <a:endParaRPr lang="en-GB" sz="2400" b="1" dirty="0" smtClean="0"/>
          </a:p>
          <a:p>
            <a:endParaRPr lang="en-GB" sz="2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143504" y="4643446"/>
            <a:ext cx="3643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c</a:t>
            </a:r>
            <a:r>
              <a:rPr lang="en-GB" sz="3600" b="1" baseline="40000" dirty="0" smtClean="0"/>
              <a:t>2</a:t>
            </a:r>
            <a:r>
              <a:rPr lang="en-GB" sz="3600" b="1" dirty="0" smtClean="0"/>
              <a:t>=49</a:t>
            </a:r>
          </a:p>
          <a:p>
            <a:r>
              <a:rPr lang="en-GB" sz="3600" b="1" dirty="0" smtClean="0"/>
              <a:t>c=+7 or -7</a:t>
            </a:r>
            <a:endParaRPr lang="en-GB" sz="3600" dirty="0"/>
          </a:p>
        </p:txBody>
      </p:sp>
      <p:sp>
        <p:nvSpPr>
          <p:cNvPr id="23" name="Rectangle 22"/>
          <p:cNvSpPr/>
          <p:nvPr/>
        </p:nvSpPr>
        <p:spPr>
          <a:xfrm>
            <a:off x="5214942" y="5929330"/>
            <a:ext cx="271464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429256" y="6000768"/>
            <a:ext cx="3071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Pg 79 Q 2   </a:t>
            </a:r>
            <a:endParaRPr lang="en-GB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406" y="87791"/>
            <a:ext cx="8845050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1)Three people were in a race – ABC</a:t>
            </a:r>
          </a:p>
          <a:p>
            <a:pPr algn="ctr"/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How may different options of </a:t>
            </a:r>
          </a:p>
          <a:p>
            <a:pPr algn="ctr"/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finishing positions are there?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5077" y="3305606"/>
            <a:ext cx="8957517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>
                <a:ln w="11430"/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en-US" sz="40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)Two out of those 3 people were </a:t>
            </a:r>
          </a:p>
          <a:p>
            <a:pPr algn="ctr"/>
            <a:r>
              <a:rPr lang="en-US" sz="40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going to be picked- the order they </a:t>
            </a:r>
            <a:r>
              <a:rPr lang="en-US" sz="4000" b="1" spc="50" dirty="0">
                <a:ln w="11430"/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sz="40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re </a:t>
            </a:r>
          </a:p>
          <a:p>
            <a:pPr algn="ctr"/>
            <a:r>
              <a:rPr lang="en-US" sz="40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picked doesn’t matter. </a:t>
            </a:r>
          </a:p>
          <a:p>
            <a:pPr algn="ctr"/>
            <a:r>
              <a:rPr lang="en-US" sz="40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How many outcomes are there for this?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3389" y="87791"/>
            <a:ext cx="731475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1)Three people were in a race – ABC</a:t>
            </a:r>
          </a:p>
          <a:p>
            <a:pPr algn="ctr"/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How may different options of </a:t>
            </a:r>
          </a:p>
          <a:p>
            <a:pPr algn="ctr"/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finishing positions are there?</a:t>
            </a:r>
            <a:endParaRPr lang="en-US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00232" y="1857364"/>
            <a:ext cx="5214974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You may have worked the following options out: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 smtClean="0"/>
              <a:t>     ABC	      	     BAC		     CAB	</a:t>
            </a:r>
            <a:br>
              <a:rPr lang="en-GB" b="1" dirty="0" smtClean="0"/>
            </a:br>
            <a:r>
              <a:rPr lang="en-GB" b="1" dirty="0" smtClean="0"/>
              <a:t>ACB		BCA		CBA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28728" y="142853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Expand these: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5852" y="1727192"/>
            <a:ext cx="607223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1.	(</a:t>
            </a:r>
            <a:r>
              <a:rPr lang="en-GB" sz="5400" dirty="0" err="1" smtClean="0"/>
              <a:t>a+b</a:t>
            </a:r>
            <a:r>
              <a:rPr lang="en-GB" sz="5400" dirty="0" smtClean="0"/>
              <a:t>)</a:t>
            </a:r>
            <a:r>
              <a:rPr lang="en-GB" sz="5400" baseline="40000" dirty="0" smtClean="0"/>
              <a:t>0</a:t>
            </a:r>
          </a:p>
          <a:p>
            <a:r>
              <a:rPr lang="en-GB" sz="5400" dirty="0" smtClean="0"/>
              <a:t>2.	(</a:t>
            </a:r>
            <a:r>
              <a:rPr lang="en-GB" sz="5400" dirty="0" err="1" smtClean="0"/>
              <a:t>a+b</a:t>
            </a:r>
            <a:r>
              <a:rPr lang="en-GB" sz="5400" dirty="0" smtClean="0"/>
              <a:t>)</a:t>
            </a:r>
            <a:r>
              <a:rPr lang="en-GB" sz="5400" baseline="40000" dirty="0"/>
              <a:t>1</a:t>
            </a:r>
            <a:endParaRPr lang="en-GB" sz="5400" dirty="0" smtClean="0"/>
          </a:p>
          <a:p>
            <a:r>
              <a:rPr lang="en-GB" sz="5400" dirty="0"/>
              <a:t>3</a:t>
            </a:r>
            <a:r>
              <a:rPr lang="en-GB" sz="5400" dirty="0" smtClean="0"/>
              <a:t>.	(</a:t>
            </a:r>
            <a:r>
              <a:rPr lang="en-GB" sz="5400" dirty="0" err="1" smtClean="0"/>
              <a:t>a+b</a:t>
            </a:r>
            <a:r>
              <a:rPr lang="en-GB" sz="5400" dirty="0" smtClean="0"/>
              <a:t>)</a:t>
            </a:r>
            <a:r>
              <a:rPr lang="en-GB" sz="5400" baseline="40000" dirty="0" smtClean="0"/>
              <a:t>2</a:t>
            </a:r>
          </a:p>
          <a:p>
            <a:r>
              <a:rPr lang="en-GB" sz="5400" dirty="0" smtClean="0"/>
              <a:t>4.	(</a:t>
            </a:r>
            <a:r>
              <a:rPr lang="en-GB" sz="5400" dirty="0" err="1" smtClean="0"/>
              <a:t>a+b</a:t>
            </a:r>
            <a:r>
              <a:rPr lang="en-GB" sz="5400" dirty="0" smtClean="0"/>
              <a:t>)</a:t>
            </a:r>
            <a:r>
              <a:rPr lang="en-GB" sz="5400" baseline="40000" dirty="0" smtClean="0"/>
              <a:t>3</a:t>
            </a:r>
          </a:p>
          <a:p>
            <a:r>
              <a:rPr lang="en-GB" sz="5400" dirty="0"/>
              <a:t>5</a:t>
            </a:r>
            <a:r>
              <a:rPr lang="en-GB" sz="5400" dirty="0" smtClean="0"/>
              <a:t>.	(</a:t>
            </a:r>
            <a:r>
              <a:rPr lang="en-GB" sz="5400" dirty="0" err="1" smtClean="0"/>
              <a:t>a+b</a:t>
            </a:r>
            <a:r>
              <a:rPr lang="en-GB" sz="5400" dirty="0" smtClean="0"/>
              <a:t>)</a:t>
            </a:r>
            <a:r>
              <a:rPr lang="en-GB" sz="5400" baseline="40000" dirty="0" smtClean="0"/>
              <a:t>4</a:t>
            </a:r>
            <a:endParaRPr lang="en-GB" sz="5400" baseline="4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3389" y="87791"/>
            <a:ext cx="731475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1)Three people were in a race – ABC</a:t>
            </a:r>
          </a:p>
          <a:p>
            <a:pPr algn="ctr"/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How may different options of </a:t>
            </a:r>
          </a:p>
          <a:p>
            <a:pPr algn="ctr"/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finishing positions are there?</a:t>
            </a:r>
            <a:endParaRPr lang="en-US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00232" y="1857364"/>
            <a:ext cx="5214974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You may have worked the following options out: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 smtClean="0"/>
              <a:t>     ABC	      	     BAC		     CAB	</a:t>
            </a:r>
            <a:br>
              <a:rPr lang="en-GB" b="1" dirty="0" smtClean="0"/>
            </a:br>
            <a:r>
              <a:rPr lang="en-GB" b="1" dirty="0" smtClean="0"/>
              <a:t>ACB		BCA		CBA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14414" y="3214686"/>
            <a:ext cx="6929486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So  6 is the answer. However there is a more mathematical method which becomes more helpful with more options </a:t>
            </a:r>
          </a:p>
          <a:p>
            <a:pPr algn="ctr"/>
            <a:r>
              <a:rPr lang="en-GB" sz="2000" b="1" dirty="0" err="1" smtClean="0">
                <a:solidFill>
                  <a:schemeClr val="accent1">
                    <a:lumMod val="50000"/>
                  </a:schemeClr>
                </a:solidFill>
              </a:rPr>
              <a:t>eg</a:t>
            </a:r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. in a race of 20 people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3389" y="87791"/>
            <a:ext cx="731475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1)Three people were in a race – ABC</a:t>
            </a:r>
          </a:p>
          <a:p>
            <a:pPr algn="ctr"/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How may different options of </a:t>
            </a:r>
          </a:p>
          <a:p>
            <a:pPr algn="ctr"/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finishing positions are there?</a:t>
            </a:r>
            <a:endParaRPr lang="en-US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00232" y="1857364"/>
            <a:ext cx="5214974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You may have worked the following options out: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 smtClean="0"/>
              <a:t>     ABC	      	     BAC		     CAB	</a:t>
            </a:r>
            <a:br>
              <a:rPr lang="en-GB" b="1" dirty="0" smtClean="0"/>
            </a:br>
            <a:r>
              <a:rPr lang="en-GB" b="1" dirty="0" smtClean="0"/>
              <a:t>ACB		BCA		CBA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14414" y="3214686"/>
            <a:ext cx="6929486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So  6 is the answer. However there is a more mathematical method which becomes more helpful with more options  </a:t>
            </a:r>
          </a:p>
          <a:p>
            <a:pPr algn="ctr"/>
            <a:r>
              <a:rPr lang="en-GB" sz="2000" b="1" dirty="0" err="1" smtClean="0">
                <a:solidFill>
                  <a:schemeClr val="accent1">
                    <a:lumMod val="50000"/>
                  </a:schemeClr>
                </a:solidFill>
              </a:rPr>
              <a:t>eg</a:t>
            </a:r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. in a race of 20 people</a:t>
            </a:r>
          </a:p>
        </p:txBody>
      </p:sp>
      <p:sp>
        <p:nvSpPr>
          <p:cNvPr id="7" name="Rectangle 6"/>
          <p:cNvSpPr/>
          <p:nvPr/>
        </p:nvSpPr>
        <p:spPr>
          <a:xfrm>
            <a:off x="2357422" y="4357694"/>
            <a:ext cx="8751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st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43372" y="4434496"/>
            <a:ext cx="10326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nd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15008" y="4429132"/>
            <a:ext cx="9420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rd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3389" y="87791"/>
            <a:ext cx="731475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1)Three people were in a race – ABC</a:t>
            </a:r>
          </a:p>
          <a:p>
            <a:pPr algn="ctr"/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How may different options of </a:t>
            </a:r>
          </a:p>
          <a:p>
            <a:pPr algn="ctr"/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finishing positions are there?</a:t>
            </a:r>
            <a:endParaRPr lang="en-US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00232" y="1857364"/>
            <a:ext cx="5214974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You may have worked the following options out: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 smtClean="0"/>
              <a:t>     ABC	      	     BAC		     CAB	</a:t>
            </a:r>
            <a:br>
              <a:rPr lang="en-GB" b="1" dirty="0" smtClean="0"/>
            </a:br>
            <a:r>
              <a:rPr lang="en-GB" b="1" dirty="0" smtClean="0"/>
              <a:t>ACB		BCA		CBA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14414" y="3214686"/>
            <a:ext cx="6929486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So  6 is the answer. However there is a more mathematical method which becomes more helpful with more options </a:t>
            </a:r>
          </a:p>
          <a:p>
            <a:pPr algn="ctr"/>
            <a:r>
              <a:rPr lang="en-GB" sz="2000" b="1" dirty="0" err="1" smtClean="0">
                <a:solidFill>
                  <a:schemeClr val="accent1">
                    <a:lumMod val="50000"/>
                  </a:schemeClr>
                </a:solidFill>
              </a:rPr>
              <a:t>eg</a:t>
            </a:r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. in a race of 20 people</a:t>
            </a:r>
          </a:p>
        </p:txBody>
      </p:sp>
      <p:sp>
        <p:nvSpPr>
          <p:cNvPr id="7" name="Rectangle 6"/>
          <p:cNvSpPr/>
          <p:nvPr/>
        </p:nvSpPr>
        <p:spPr>
          <a:xfrm>
            <a:off x="2357422" y="4357694"/>
            <a:ext cx="8751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st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43372" y="4434496"/>
            <a:ext cx="10326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nd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15008" y="4429132"/>
            <a:ext cx="9420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rd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1928794" y="5143512"/>
            <a:ext cx="500066" cy="500066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1406" y="5715016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3 options for people who could come first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3389" y="87791"/>
            <a:ext cx="731475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1)Three people were in a race – ABC</a:t>
            </a:r>
          </a:p>
          <a:p>
            <a:pPr algn="ctr"/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How may different options of </a:t>
            </a:r>
          </a:p>
          <a:p>
            <a:pPr algn="ctr"/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finishing positions are there?</a:t>
            </a:r>
            <a:endParaRPr lang="en-US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00232" y="1857364"/>
            <a:ext cx="5214974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You may have worked the following options out: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 smtClean="0"/>
              <a:t>     ABC	      	     BAC		     CAB	</a:t>
            </a:r>
            <a:br>
              <a:rPr lang="en-GB" b="1" dirty="0" smtClean="0"/>
            </a:br>
            <a:r>
              <a:rPr lang="en-GB" b="1" dirty="0" smtClean="0"/>
              <a:t>ACB		BCA		CBA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14414" y="3214686"/>
            <a:ext cx="6929486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So  6 is the answer. However there is a more mathematical method which becomes more helpful with more options </a:t>
            </a:r>
          </a:p>
          <a:p>
            <a:pPr algn="ctr"/>
            <a:r>
              <a:rPr lang="en-GB" sz="2000" b="1" dirty="0" err="1" smtClean="0">
                <a:solidFill>
                  <a:schemeClr val="accent1">
                    <a:lumMod val="50000"/>
                  </a:schemeClr>
                </a:solidFill>
              </a:rPr>
              <a:t>eg</a:t>
            </a:r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. in a race of 20 people</a:t>
            </a:r>
          </a:p>
        </p:txBody>
      </p:sp>
      <p:sp>
        <p:nvSpPr>
          <p:cNvPr id="7" name="Rectangle 6"/>
          <p:cNvSpPr/>
          <p:nvPr/>
        </p:nvSpPr>
        <p:spPr>
          <a:xfrm>
            <a:off x="2357422" y="4357694"/>
            <a:ext cx="8751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st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43372" y="4434496"/>
            <a:ext cx="10326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nd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15008" y="4429132"/>
            <a:ext cx="9420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rd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1928794" y="5143512"/>
            <a:ext cx="500066" cy="500066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4356892" y="5429264"/>
            <a:ext cx="714380" cy="158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1406" y="5715016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3 options for people who could come first</a:t>
            </a:r>
            <a:endParaRPr lang="en-GB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500430" y="5786454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Once 1</a:t>
            </a:r>
            <a:r>
              <a:rPr lang="en-GB" b="1" baseline="30000" dirty="0" smtClean="0"/>
              <a:t>st</a:t>
            </a:r>
            <a:r>
              <a:rPr lang="en-GB" b="1" dirty="0" smtClean="0"/>
              <a:t> is decided only 2 people left for 2nd</a:t>
            </a:r>
            <a:endParaRPr lang="en-GB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286480" y="5640189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So only 1 person left for 3</a:t>
            </a:r>
            <a:r>
              <a:rPr lang="en-GB" b="1" baseline="30000" dirty="0" smtClean="0"/>
              <a:t>rd</a:t>
            </a:r>
            <a:endParaRPr lang="en-GB" b="1" dirty="0" smtClean="0"/>
          </a:p>
          <a:p>
            <a:pPr algn="ctr"/>
            <a:endParaRPr lang="en-GB" b="1" dirty="0"/>
          </a:p>
        </p:txBody>
      </p:sp>
      <p:cxnSp>
        <p:nvCxnSpPr>
          <p:cNvPr id="15" name="Straight Arrow Connector 14"/>
          <p:cNvCxnSpPr/>
          <p:nvPr/>
        </p:nvCxnSpPr>
        <p:spPr>
          <a:xfrm rot="16200000" flipV="1">
            <a:off x="6286512" y="5143512"/>
            <a:ext cx="571504" cy="42862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3389" y="87791"/>
            <a:ext cx="731475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1)Three people were in a race – ABC</a:t>
            </a:r>
          </a:p>
          <a:p>
            <a:pPr algn="ctr"/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How may different options of </a:t>
            </a:r>
          </a:p>
          <a:p>
            <a:pPr algn="ctr"/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finishing positions are there?</a:t>
            </a:r>
            <a:endParaRPr lang="en-US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00232" y="1857364"/>
            <a:ext cx="5214974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You may have worked the following options out: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 smtClean="0"/>
              <a:t>     ABC	      	     BAC		     CAB	</a:t>
            </a:r>
            <a:br>
              <a:rPr lang="en-GB" b="1" dirty="0" smtClean="0"/>
            </a:br>
            <a:r>
              <a:rPr lang="en-GB" b="1" dirty="0" smtClean="0"/>
              <a:t>ACB		BCA		CBA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14414" y="3214686"/>
            <a:ext cx="6929486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So  6 is the answer. However there is a more mathematical method which becomes more helpful with more options</a:t>
            </a:r>
          </a:p>
          <a:p>
            <a:pPr algn="ctr"/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000" b="1" dirty="0" err="1" smtClean="0">
                <a:solidFill>
                  <a:schemeClr val="accent1">
                    <a:lumMod val="50000"/>
                  </a:schemeClr>
                </a:solidFill>
              </a:rPr>
              <a:t>eg</a:t>
            </a:r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. in a race of 20 people</a:t>
            </a:r>
          </a:p>
        </p:txBody>
      </p:sp>
      <p:sp>
        <p:nvSpPr>
          <p:cNvPr id="7" name="Rectangle 6"/>
          <p:cNvSpPr/>
          <p:nvPr/>
        </p:nvSpPr>
        <p:spPr>
          <a:xfrm>
            <a:off x="2357422" y="4357694"/>
            <a:ext cx="8751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st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43372" y="4434496"/>
            <a:ext cx="10326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nd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15008" y="4429132"/>
            <a:ext cx="9420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rd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1928794" y="5143512"/>
            <a:ext cx="500066" cy="500066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4356892" y="5429264"/>
            <a:ext cx="714380" cy="158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1406" y="5715016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3 options for people who could come first</a:t>
            </a:r>
            <a:endParaRPr lang="en-GB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500430" y="5786454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Once 1</a:t>
            </a:r>
            <a:r>
              <a:rPr lang="en-GB" b="1" baseline="30000" dirty="0" smtClean="0"/>
              <a:t>st</a:t>
            </a:r>
            <a:r>
              <a:rPr lang="en-GB" b="1" dirty="0" smtClean="0"/>
              <a:t> is decided only 2 people left for 2nd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5984" y="71414"/>
            <a:ext cx="8751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st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71934" y="148216"/>
            <a:ext cx="10326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nd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43570" y="142852"/>
            <a:ext cx="9420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rd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1857356" y="857232"/>
            <a:ext cx="500066" cy="500066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4285454" y="1142984"/>
            <a:ext cx="714380" cy="158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6500826" y="857234"/>
            <a:ext cx="500066" cy="500065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-32" y="1428736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3 options of people who could come first</a:t>
            </a:r>
            <a:endParaRPr lang="en-GB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428992" y="1500174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Once 1</a:t>
            </a:r>
            <a:r>
              <a:rPr lang="en-GB" b="1" baseline="30000" dirty="0" smtClean="0"/>
              <a:t>st</a:t>
            </a:r>
            <a:r>
              <a:rPr lang="en-GB" b="1" dirty="0" smtClean="0"/>
              <a:t> is decided only 2 people left for 2nd</a:t>
            </a:r>
            <a:endParaRPr lang="en-GB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215074" y="1428736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So only 1 person left for 3</a:t>
            </a:r>
            <a:r>
              <a:rPr lang="en-GB" b="1" baseline="30000" dirty="0" smtClean="0"/>
              <a:t>rd</a:t>
            </a:r>
            <a:endParaRPr lang="en-GB" b="1" dirty="0" smtClean="0"/>
          </a:p>
          <a:p>
            <a:pPr algn="ctr"/>
            <a:endParaRPr lang="en-GB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214414" y="2357430"/>
            <a:ext cx="6858048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So     3	x	2	x	1	=	6</a:t>
            </a:r>
            <a:endParaRPr lang="en-GB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5984" y="71414"/>
            <a:ext cx="8751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st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71934" y="148216"/>
            <a:ext cx="10326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nd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43570" y="142852"/>
            <a:ext cx="9420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rd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1857356" y="857232"/>
            <a:ext cx="500066" cy="500066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4285454" y="1142984"/>
            <a:ext cx="714380" cy="158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6500826" y="857234"/>
            <a:ext cx="500066" cy="500065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-32" y="1428736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3 options of people who could come first</a:t>
            </a:r>
            <a:endParaRPr lang="en-GB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428992" y="1500174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Once 1</a:t>
            </a:r>
            <a:r>
              <a:rPr lang="en-GB" b="1" baseline="30000" dirty="0" smtClean="0"/>
              <a:t>st</a:t>
            </a:r>
            <a:r>
              <a:rPr lang="en-GB" b="1" dirty="0" smtClean="0"/>
              <a:t> is decided only 2 people left for 2nd</a:t>
            </a:r>
            <a:endParaRPr lang="en-GB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215074" y="1428736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So only 1 person left for 3</a:t>
            </a:r>
            <a:r>
              <a:rPr lang="en-GB" b="1" baseline="30000" dirty="0" smtClean="0"/>
              <a:t>rd</a:t>
            </a:r>
            <a:endParaRPr lang="en-GB" b="1" dirty="0" smtClean="0"/>
          </a:p>
          <a:p>
            <a:pPr algn="ctr"/>
            <a:endParaRPr lang="en-GB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214414" y="2357430"/>
            <a:ext cx="6858048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So     3	x	2	x	1	=	6</a:t>
            </a:r>
            <a:endParaRPr lang="en-GB" sz="3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42908" y="3344291"/>
            <a:ext cx="8786810" cy="584775"/>
          </a:xfrm>
          <a:prstGeom prst="rect">
            <a:avLst/>
          </a:prstGeom>
          <a:noFill/>
          <a:ln w="571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This can be written as 3! </a:t>
            </a:r>
            <a:r>
              <a:rPr lang="en-GB" sz="3200" b="1" dirty="0" smtClean="0">
                <a:sym typeface="Wingdings" pitchFamily="2" charset="2"/>
              </a:rPr>
              <a:t> We say ‘three factorial’</a:t>
            </a:r>
            <a:endParaRPr lang="en-GB" sz="3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071538" y="4324657"/>
            <a:ext cx="6786610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NOTICE- ORDER MATTERS </a:t>
            </a:r>
            <a:r>
              <a:rPr lang="en-GB" sz="2400" b="1" dirty="0" smtClean="0">
                <a:solidFill>
                  <a:srgbClr val="FF0000"/>
                </a:solidFill>
                <a:sym typeface="Wingdings" pitchFamily="2" charset="2"/>
              </a:rPr>
              <a:t> ABC is Different to CBA </a:t>
            </a:r>
            <a:endParaRPr lang="en-GB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5984" y="71414"/>
            <a:ext cx="8751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st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71934" y="148216"/>
            <a:ext cx="10326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nd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43570" y="142852"/>
            <a:ext cx="9420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rd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1857356" y="857232"/>
            <a:ext cx="500066" cy="500066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4285454" y="1142984"/>
            <a:ext cx="714380" cy="158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6500826" y="857234"/>
            <a:ext cx="500066" cy="500065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-32" y="1428736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3 options of people who could come first</a:t>
            </a:r>
            <a:endParaRPr lang="en-GB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428992" y="1500174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Once 1</a:t>
            </a:r>
            <a:r>
              <a:rPr lang="en-GB" b="1" baseline="30000" dirty="0" smtClean="0"/>
              <a:t>st</a:t>
            </a:r>
            <a:r>
              <a:rPr lang="en-GB" b="1" dirty="0" smtClean="0"/>
              <a:t> is decided only 2 people left for 2nd</a:t>
            </a:r>
            <a:endParaRPr lang="en-GB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215074" y="1428736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So only 1 person left for 3</a:t>
            </a:r>
            <a:r>
              <a:rPr lang="en-GB" b="1" baseline="30000" dirty="0" smtClean="0"/>
              <a:t>rd</a:t>
            </a:r>
            <a:endParaRPr lang="en-GB" b="1" dirty="0" smtClean="0"/>
          </a:p>
          <a:p>
            <a:pPr algn="ctr"/>
            <a:endParaRPr lang="en-GB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214414" y="2357430"/>
            <a:ext cx="6858048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So     3	x	2	x	1	=	6</a:t>
            </a:r>
            <a:endParaRPr lang="en-GB" sz="3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42908" y="3344291"/>
            <a:ext cx="8786810" cy="584775"/>
          </a:xfrm>
          <a:prstGeom prst="rect">
            <a:avLst/>
          </a:prstGeom>
          <a:noFill/>
          <a:ln w="571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This can be written as 3! </a:t>
            </a:r>
            <a:r>
              <a:rPr lang="en-GB" sz="3200" b="1" dirty="0" smtClean="0">
                <a:sym typeface="Wingdings" pitchFamily="2" charset="2"/>
              </a:rPr>
              <a:t> We say ‘three factorial’</a:t>
            </a:r>
            <a:endParaRPr lang="en-GB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85720" y="5127981"/>
            <a:ext cx="8358246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So in a race of 20 people the number of different outcomes of finishing positions would have 20 options for 1</a:t>
            </a:r>
            <a:r>
              <a:rPr lang="en-GB" sz="2000" b="1" baseline="30000" dirty="0" smtClean="0"/>
              <a:t>st</a:t>
            </a:r>
            <a:r>
              <a:rPr lang="en-GB" sz="2000" b="1" dirty="0" smtClean="0"/>
              <a:t> place, 19 left for second, 18 left for third etc so would be TWENTY FACTORIAL- 20!</a:t>
            </a:r>
            <a:endParaRPr lang="en-GB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071538" y="4253219"/>
            <a:ext cx="6786610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NOTICE- ORDER MATTERS </a:t>
            </a:r>
            <a:r>
              <a:rPr lang="en-GB" sz="2400" b="1" dirty="0" smtClean="0">
                <a:solidFill>
                  <a:srgbClr val="FF0000"/>
                </a:solidFill>
                <a:sym typeface="Wingdings" pitchFamily="2" charset="2"/>
              </a:rPr>
              <a:t> ABC is Different to CBA </a:t>
            </a:r>
            <a:endParaRPr lang="en-GB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71472" y="571480"/>
            <a:ext cx="8215370" cy="5509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Work out these 				:</a:t>
            </a:r>
          </a:p>
          <a:p>
            <a:endParaRPr lang="en-GB" sz="4400" b="1" dirty="0" smtClean="0"/>
          </a:p>
          <a:p>
            <a:pPr marL="342900" indent="-342900">
              <a:buAutoNum type="alphaLcParenR"/>
            </a:pPr>
            <a:r>
              <a:rPr lang="en-GB" sz="4400" b="1" dirty="0" smtClean="0"/>
              <a:t> 5!</a:t>
            </a:r>
          </a:p>
          <a:p>
            <a:pPr marL="342900" indent="-342900">
              <a:buAutoNum type="alphaLcParenR"/>
            </a:pPr>
            <a:r>
              <a:rPr lang="en-GB" sz="4400" b="1" dirty="0" smtClean="0"/>
              <a:t> 7!</a:t>
            </a:r>
          </a:p>
          <a:p>
            <a:pPr marL="342900" indent="-342900">
              <a:buAutoNum type="alphaLcParenR"/>
            </a:pPr>
            <a:r>
              <a:rPr lang="en-GB" sz="4400" b="1" u="sng" dirty="0" smtClean="0"/>
              <a:t> 8!</a:t>
            </a:r>
          </a:p>
          <a:p>
            <a:pPr marL="342900" indent="-342900"/>
            <a:r>
              <a:rPr lang="en-GB" sz="4400" b="1" dirty="0" smtClean="0"/>
              <a:t>	 4!</a:t>
            </a:r>
          </a:p>
          <a:p>
            <a:pPr marL="342900" indent="-342900"/>
            <a:r>
              <a:rPr lang="en-GB" sz="4400" b="1" dirty="0" smtClean="0"/>
              <a:t>d) </a:t>
            </a:r>
            <a:r>
              <a:rPr lang="en-GB" sz="4400" b="1" u="sng" dirty="0" smtClean="0"/>
              <a:t>10!</a:t>
            </a:r>
          </a:p>
          <a:p>
            <a:pPr marL="342900" indent="-342900"/>
            <a:r>
              <a:rPr lang="en-GB" sz="4400" b="1" dirty="0" smtClean="0"/>
              <a:t>	   6!</a:t>
            </a:r>
          </a:p>
        </p:txBody>
      </p:sp>
      <p:sp>
        <p:nvSpPr>
          <p:cNvPr id="6" name="Rectangle 5"/>
          <p:cNvSpPr/>
          <p:nvPr/>
        </p:nvSpPr>
        <p:spPr>
          <a:xfrm>
            <a:off x="4286248" y="500042"/>
            <a:ext cx="36518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FACTORIALS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563006"/>
            <a:ext cx="9144000" cy="5509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Answers to the            				:</a:t>
            </a:r>
          </a:p>
          <a:p>
            <a:endParaRPr lang="en-GB" sz="4400" b="1" dirty="0" smtClean="0"/>
          </a:p>
          <a:p>
            <a:pPr marL="342900" indent="-342900">
              <a:buAutoNum type="alphaLcParenR"/>
            </a:pPr>
            <a:r>
              <a:rPr lang="en-GB" sz="4400" b="1" dirty="0" smtClean="0"/>
              <a:t> 5!	5x4x3x2x1 =120</a:t>
            </a:r>
          </a:p>
          <a:p>
            <a:pPr marL="342900" indent="-342900">
              <a:buAutoNum type="alphaLcParenR"/>
            </a:pPr>
            <a:r>
              <a:rPr lang="en-GB" sz="4400" b="1" dirty="0" smtClean="0"/>
              <a:t> 7!	7x6x5x4x3x2x1= 5040</a:t>
            </a:r>
          </a:p>
          <a:p>
            <a:pPr marL="342900" indent="-342900">
              <a:buAutoNum type="alphaLcParenR"/>
            </a:pPr>
            <a:r>
              <a:rPr lang="en-GB" sz="4400" b="1" u="sng" dirty="0" smtClean="0"/>
              <a:t> 8!</a:t>
            </a:r>
            <a:r>
              <a:rPr lang="en-GB" sz="4400" b="1" dirty="0" smtClean="0"/>
              <a:t>	</a:t>
            </a:r>
            <a:r>
              <a:rPr lang="en-GB" sz="4400" b="1" u="sng" dirty="0" smtClean="0"/>
              <a:t>8x7x6x5x4x3x2x1  </a:t>
            </a:r>
            <a:r>
              <a:rPr lang="en-GB" sz="4400" b="1" dirty="0" smtClean="0"/>
              <a:t>=1680</a:t>
            </a:r>
            <a:endParaRPr lang="en-GB" sz="4400" b="1" u="sng" dirty="0" smtClean="0"/>
          </a:p>
          <a:p>
            <a:pPr marL="342900" indent="-342900"/>
            <a:r>
              <a:rPr lang="en-GB" sz="4400" b="1" dirty="0" smtClean="0"/>
              <a:t>	 4!	       4x3x2x1</a:t>
            </a:r>
          </a:p>
          <a:p>
            <a:pPr marL="342900" indent="-342900"/>
            <a:r>
              <a:rPr lang="en-GB" sz="4400" b="1" dirty="0" smtClean="0"/>
              <a:t>d) </a:t>
            </a:r>
            <a:r>
              <a:rPr lang="en-GB" sz="4400" b="1" u="sng" dirty="0" smtClean="0"/>
              <a:t>10!</a:t>
            </a:r>
            <a:r>
              <a:rPr lang="en-GB" sz="4400" b="1" dirty="0" smtClean="0"/>
              <a:t>	</a:t>
            </a:r>
            <a:r>
              <a:rPr lang="en-GB" sz="4400" b="1" u="sng" dirty="0" smtClean="0"/>
              <a:t>10x9x8x7x6x5x4x3x2x1</a:t>
            </a:r>
            <a:r>
              <a:rPr lang="en-GB" sz="4400" b="1" dirty="0" smtClean="0"/>
              <a:t> = 5040</a:t>
            </a:r>
            <a:endParaRPr lang="en-GB" sz="4400" b="1" u="sng" dirty="0" smtClean="0"/>
          </a:p>
          <a:p>
            <a:pPr marL="342900" indent="-342900"/>
            <a:r>
              <a:rPr lang="en-GB" sz="4400" b="1" dirty="0" smtClean="0"/>
              <a:t>	   6!		6x5x4x3x2x1</a:t>
            </a:r>
          </a:p>
        </p:txBody>
      </p:sp>
      <p:sp>
        <p:nvSpPr>
          <p:cNvPr id="6" name="Rectangle 5"/>
          <p:cNvSpPr/>
          <p:nvPr/>
        </p:nvSpPr>
        <p:spPr>
          <a:xfrm>
            <a:off x="4286248" y="500042"/>
            <a:ext cx="36518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FACTORIALS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143372" y="3641726"/>
            <a:ext cx="178595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857488" y="4356106"/>
            <a:ext cx="178595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357686" y="5000636"/>
            <a:ext cx="3000396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857488" y="5643578"/>
            <a:ext cx="3000396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28728" y="142853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Expand these: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32" y="1785926"/>
            <a:ext cx="607223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1.	(</a:t>
            </a:r>
            <a:r>
              <a:rPr lang="en-GB" sz="5400" dirty="0" err="1" smtClean="0"/>
              <a:t>a+b</a:t>
            </a:r>
            <a:r>
              <a:rPr lang="en-GB" sz="5400" dirty="0" smtClean="0"/>
              <a:t>)</a:t>
            </a:r>
            <a:r>
              <a:rPr lang="en-GB" sz="5400" baseline="40000" dirty="0" smtClean="0"/>
              <a:t>0		</a:t>
            </a:r>
          </a:p>
          <a:p>
            <a:r>
              <a:rPr lang="en-GB" sz="5400" dirty="0" smtClean="0"/>
              <a:t>2.	(</a:t>
            </a:r>
            <a:r>
              <a:rPr lang="en-GB" sz="5400" dirty="0" err="1" smtClean="0"/>
              <a:t>a+b</a:t>
            </a:r>
            <a:r>
              <a:rPr lang="en-GB" sz="5400" dirty="0" smtClean="0"/>
              <a:t>)</a:t>
            </a:r>
            <a:r>
              <a:rPr lang="en-GB" sz="5400" baseline="40000" dirty="0" smtClean="0"/>
              <a:t>1</a:t>
            </a:r>
          </a:p>
          <a:p>
            <a:r>
              <a:rPr lang="en-GB" sz="5400" dirty="0" smtClean="0"/>
              <a:t>3.	(</a:t>
            </a:r>
            <a:r>
              <a:rPr lang="en-GB" sz="5400" dirty="0" err="1" smtClean="0"/>
              <a:t>a+b</a:t>
            </a:r>
            <a:r>
              <a:rPr lang="en-GB" sz="5400" dirty="0" smtClean="0"/>
              <a:t>)</a:t>
            </a:r>
            <a:r>
              <a:rPr lang="en-GB" sz="5400" baseline="40000" dirty="0" smtClean="0"/>
              <a:t>2</a:t>
            </a:r>
          </a:p>
          <a:p>
            <a:pPr marL="914400" indent="-914400">
              <a:buAutoNum type="arabicPeriod" startAt="4"/>
            </a:pPr>
            <a:r>
              <a:rPr lang="en-GB" sz="5400" dirty="0" smtClean="0"/>
              <a:t>(</a:t>
            </a:r>
            <a:r>
              <a:rPr lang="en-GB" sz="5400" dirty="0" err="1" smtClean="0"/>
              <a:t>a+b</a:t>
            </a:r>
            <a:r>
              <a:rPr lang="en-GB" sz="5400" dirty="0" smtClean="0"/>
              <a:t>)</a:t>
            </a:r>
            <a:r>
              <a:rPr lang="en-GB" sz="5400" baseline="40000" dirty="0" smtClean="0"/>
              <a:t>3</a:t>
            </a:r>
          </a:p>
          <a:p>
            <a:pPr marL="914400" indent="-914400">
              <a:buFontTx/>
              <a:buAutoNum type="arabicPeriod" startAt="4"/>
            </a:pPr>
            <a:r>
              <a:rPr lang="en-GB" sz="5400" dirty="0" smtClean="0"/>
              <a:t>(</a:t>
            </a:r>
            <a:r>
              <a:rPr lang="en-GB" sz="5400" dirty="0" err="1" smtClean="0"/>
              <a:t>a+b</a:t>
            </a:r>
            <a:r>
              <a:rPr lang="en-GB" sz="5400" dirty="0" smtClean="0"/>
              <a:t>)</a:t>
            </a:r>
            <a:r>
              <a:rPr lang="en-GB" sz="5400" baseline="40000" dirty="0" smtClean="0"/>
              <a:t>4</a:t>
            </a:r>
          </a:p>
          <a:p>
            <a:pPr marL="914400" indent="-914400"/>
            <a:endParaRPr lang="en-GB" sz="5400" baseline="40000" dirty="0"/>
          </a:p>
        </p:txBody>
      </p:sp>
      <p:sp>
        <p:nvSpPr>
          <p:cNvPr id="7" name="TextBox 6"/>
          <p:cNvSpPr txBox="1"/>
          <p:nvPr/>
        </p:nvSpPr>
        <p:spPr>
          <a:xfrm>
            <a:off x="2643174" y="1785926"/>
            <a:ext cx="6500826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/>
              <a:t>=</a:t>
            </a:r>
            <a:r>
              <a:rPr lang="en-GB" sz="4400" dirty="0" smtClean="0">
                <a:solidFill>
                  <a:srgbClr val="FF0000"/>
                </a:solidFill>
              </a:rPr>
              <a:t>1</a:t>
            </a:r>
          </a:p>
          <a:p>
            <a:endParaRPr lang="en-GB" sz="2400" baseline="40000" dirty="0" smtClean="0"/>
          </a:p>
          <a:p>
            <a:r>
              <a:rPr lang="en-GB" sz="4400" dirty="0" smtClean="0"/>
              <a:t>=</a:t>
            </a:r>
            <a:r>
              <a:rPr lang="en-GB" sz="4400" dirty="0" smtClean="0">
                <a:solidFill>
                  <a:srgbClr val="FF0000"/>
                </a:solidFill>
              </a:rPr>
              <a:t>1</a:t>
            </a:r>
            <a:r>
              <a:rPr lang="en-GB" sz="4400" dirty="0" smtClean="0"/>
              <a:t>a+</a:t>
            </a:r>
            <a:r>
              <a:rPr lang="en-GB" sz="4400" dirty="0" smtClean="0">
                <a:solidFill>
                  <a:srgbClr val="FF0000"/>
                </a:solidFill>
              </a:rPr>
              <a:t>1</a:t>
            </a:r>
            <a:r>
              <a:rPr lang="en-GB" sz="4400" dirty="0" smtClean="0"/>
              <a:t>b</a:t>
            </a:r>
          </a:p>
          <a:p>
            <a:endParaRPr lang="en-GB" sz="2000" baseline="40000" dirty="0" smtClean="0"/>
          </a:p>
          <a:p>
            <a:r>
              <a:rPr lang="en-GB" sz="4400" dirty="0" smtClean="0"/>
              <a:t>=</a:t>
            </a:r>
            <a:r>
              <a:rPr lang="en-GB" sz="4400" dirty="0" smtClean="0">
                <a:solidFill>
                  <a:srgbClr val="FF0000"/>
                </a:solidFill>
              </a:rPr>
              <a:t>1</a:t>
            </a:r>
            <a:r>
              <a:rPr lang="en-GB" sz="4400" dirty="0" smtClean="0"/>
              <a:t>a</a:t>
            </a:r>
            <a:r>
              <a:rPr lang="en-GB" sz="4400" baseline="40000" dirty="0" smtClean="0"/>
              <a:t>2</a:t>
            </a:r>
            <a:r>
              <a:rPr lang="en-GB" sz="4400" dirty="0" smtClean="0"/>
              <a:t>+</a:t>
            </a:r>
            <a:r>
              <a:rPr lang="en-GB" sz="4400" dirty="0" smtClean="0">
                <a:solidFill>
                  <a:srgbClr val="FF0000"/>
                </a:solidFill>
              </a:rPr>
              <a:t>2</a:t>
            </a:r>
            <a:r>
              <a:rPr lang="en-GB" sz="4400" dirty="0" smtClean="0"/>
              <a:t>ab+</a:t>
            </a:r>
            <a:r>
              <a:rPr lang="en-GB" sz="4400" dirty="0" smtClean="0">
                <a:solidFill>
                  <a:srgbClr val="FF0000"/>
                </a:solidFill>
              </a:rPr>
              <a:t>1</a:t>
            </a:r>
            <a:r>
              <a:rPr lang="en-GB" sz="4400" dirty="0" smtClean="0"/>
              <a:t>b</a:t>
            </a:r>
            <a:r>
              <a:rPr lang="en-GB" sz="4400" baseline="40000" dirty="0" smtClean="0"/>
              <a:t>2</a:t>
            </a:r>
          </a:p>
          <a:p>
            <a:endParaRPr lang="en-GB" sz="1600" baseline="40000" dirty="0"/>
          </a:p>
          <a:p>
            <a:r>
              <a:rPr lang="en-GB" sz="4400" dirty="0" smtClean="0"/>
              <a:t>=</a:t>
            </a:r>
            <a:r>
              <a:rPr lang="en-GB" sz="4400" dirty="0" smtClean="0">
                <a:solidFill>
                  <a:srgbClr val="FF0000"/>
                </a:solidFill>
              </a:rPr>
              <a:t>1</a:t>
            </a:r>
            <a:r>
              <a:rPr lang="en-GB" sz="4400" dirty="0" smtClean="0"/>
              <a:t>a</a:t>
            </a:r>
            <a:r>
              <a:rPr lang="en-GB" sz="4400" baseline="40000" dirty="0" smtClean="0"/>
              <a:t>3</a:t>
            </a:r>
            <a:r>
              <a:rPr lang="en-GB" sz="4400" dirty="0" smtClean="0"/>
              <a:t>+</a:t>
            </a:r>
            <a:r>
              <a:rPr lang="en-GB" sz="4400" dirty="0" smtClean="0">
                <a:solidFill>
                  <a:srgbClr val="FF0000"/>
                </a:solidFill>
              </a:rPr>
              <a:t>3</a:t>
            </a:r>
            <a:r>
              <a:rPr lang="en-GB" sz="4400" dirty="0" smtClean="0"/>
              <a:t>a</a:t>
            </a:r>
            <a:r>
              <a:rPr lang="en-GB" sz="4400" baseline="40000" dirty="0" smtClean="0"/>
              <a:t>2</a:t>
            </a:r>
            <a:r>
              <a:rPr lang="en-GB" sz="4400" dirty="0" smtClean="0"/>
              <a:t>b+</a:t>
            </a:r>
            <a:r>
              <a:rPr lang="en-GB" sz="4400" dirty="0" smtClean="0">
                <a:solidFill>
                  <a:srgbClr val="FF0000"/>
                </a:solidFill>
              </a:rPr>
              <a:t>3</a:t>
            </a:r>
            <a:r>
              <a:rPr lang="en-GB" sz="4400" dirty="0" smtClean="0"/>
              <a:t>ab</a:t>
            </a:r>
            <a:r>
              <a:rPr lang="en-GB" sz="4400" baseline="40000" dirty="0" smtClean="0"/>
              <a:t>2</a:t>
            </a:r>
            <a:r>
              <a:rPr lang="en-GB" sz="4400" dirty="0" smtClean="0"/>
              <a:t>+</a:t>
            </a:r>
            <a:r>
              <a:rPr lang="en-GB" sz="4400" dirty="0" smtClean="0">
                <a:solidFill>
                  <a:srgbClr val="FF0000"/>
                </a:solidFill>
              </a:rPr>
              <a:t>1</a:t>
            </a:r>
            <a:r>
              <a:rPr lang="en-GB" sz="4400" dirty="0" smtClean="0"/>
              <a:t>b</a:t>
            </a:r>
            <a:r>
              <a:rPr lang="en-GB" sz="4400" baseline="40000" dirty="0" smtClean="0"/>
              <a:t>3</a:t>
            </a:r>
          </a:p>
          <a:p>
            <a:endParaRPr lang="en-GB" sz="1400" baseline="40000" dirty="0" smtClean="0"/>
          </a:p>
          <a:p>
            <a:r>
              <a:rPr lang="en-GB" sz="4400" dirty="0" smtClean="0"/>
              <a:t>=</a:t>
            </a:r>
            <a:r>
              <a:rPr lang="en-GB" sz="4400" dirty="0" smtClean="0">
                <a:solidFill>
                  <a:srgbClr val="FF0000"/>
                </a:solidFill>
              </a:rPr>
              <a:t>1</a:t>
            </a:r>
            <a:r>
              <a:rPr lang="en-GB" sz="4400" dirty="0" smtClean="0"/>
              <a:t>a</a:t>
            </a:r>
            <a:r>
              <a:rPr lang="en-GB" sz="4400" baseline="40000" dirty="0" smtClean="0"/>
              <a:t>4</a:t>
            </a:r>
            <a:r>
              <a:rPr lang="en-GB" sz="4400" dirty="0" smtClean="0"/>
              <a:t>+</a:t>
            </a:r>
            <a:r>
              <a:rPr lang="en-GB" sz="4400" dirty="0" smtClean="0">
                <a:solidFill>
                  <a:srgbClr val="FF0000"/>
                </a:solidFill>
              </a:rPr>
              <a:t>4</a:t>
            </a:r>
            <a:r>
              <a:rPr lang="en-GB" sz="4400" dirty="0" smtClean="0"/>
              <a:t>a</a:t>
            </a:r>
            <a:r>
              <a:rPr lang="en-GB" sz="4400" baseline="40000" dirty="0" smtClean="0"/>
              <a:t>3</a:t>
            </a:r>
            <a:r>
              <a:rPr lang="en-GB" sz="4400" dirty="0" smtClean="0"/>
              <a:t>b+</a:t>
            </a:r>
            <a:r>
              <a:rPr lang="en-GB" sz="4400" dirty="0" smtClean="0">
                <a:solidFill>
                  <a:srgbClr val="FF0000"/>
                </a:solidFill>
              </a:rPr>
              <a:t>6</a:t>
            </a:r>
            <a:r>
              <a:rPr lang="en-GB" sz="4400" dirty="0" smtClean="0"/>
              <a:t>a</a:t>
            </a:r>
            <a:r>
              <a:rPr lang="en-GB" sz="4400" baseline="40000" dirty="0" smtClean="0"/>
              <a:t>2</a:t>
            </a:r>
            <a:r>
              <a:rPr lang="en-GB" sz="4400" dirty="0" smtClean="0"/>
              <a:t>b</a:t>
            </a:r>
            <a:r>
              <a:rPr lang="en-GB" sz="4400" baseline="40000" dirty="0" smtClean="0"/>
              <a:t>2</a:t>
            </a:r>
            <a:r>
              <a:rPr lang="en-GB" sz="4400" dirty="0" smtClean="0"/>
              <a:t>+</a:t>
            </a:r>
            <a:r>
              <a:rPr lang="en-GB" sz="4400" dirty="0" smtClean="0">
                <a:solidFill>
                  <a:srgbClr val="FF0000"/>
                </a:solidFill>
              </a:rPr>
              <a:t>4</a:t>
            </a:r>
            <a:r>
              <a:rPr lang="en-GB" sz="4400" dirty="0" smtClean="0"/>
              <a:t>ab</a:t>
            </a:r>
            <a:r>
              <a:rPr lang="en-GB" sz="4400" baseline="40000" dirty="0" smtClean="0"/>
              <a:t>3</a:t>
            </a:r>
            <a:r>
              <a:rPr lang="en-GB" sz="4400" dirty="0" smtClean="0"/>
              <a:t>+</a:t>
            </a:r>
            <a:r>
              <a:rPr lang="en-GB" sz="4400" dirty="0" smtClean="0">
                <a:solidFill>
                  <a:srgbClr val="FF0000"/>
                </a:solidFill>
              </a:rPr>
              <a:t>1</a:t>
            </a:r>
            <a:r>
              <a:rPr lang="en-GB" sz="4400" dirty="0" smtClean="0"/>
              <a:t>b</a:t>
            </a:r>
            <a:r>
              <a:rPr lang="en-GB" sz="4400" baseline="40000" dirty="0" smtClean="0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42369" y="0"/>
            <a:ext cx="554427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>
                <a:ln w="11430"/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)Two out of those 3 people were </a:t>
            </a:r>
          </a:p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going to be picked- the order they </a:t>
            </a:r>
            <a:r>
              <a:rPr lang="en-US" sz="2400" b="1" spc="50" dirty="0">
                <a:ln w="11430"/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re </a:t>
            </a:r>
          </a:p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picked doesn’t matter. </a:t>
            </a:r>
          </a:p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How many outcomes are there for this?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00232" y="1643050"/>
            <a:ext cx="5214974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You may have worked the following options out: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 smtClean="0"/>
              <a:t>AB		AC		BC</a:t>
            </a:r>
            <a:endParaRPr lang="en-GB" b="1" dirty="0"/>
          </a:p>
          <a:p>
            <a:pPr algn="ctr"/>
            <a:r>
              <a:rPr lang="en-GB" sz="1600" b="1" i="1" dirty="0" smtClean="0"/>
              <a:t>Same as BA	Same as CA	Same as CB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42369" y="0"/>
            <a:ext cx="554427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>
                <a:ln w="11430"/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)Two out of those 3 people were </a:t>
            </a:r>
          </a:p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going to be picked- the order they </a:t>
            </a:r>
            <a:r>
              <a:rPr lang="en-US" sz="2400" b="1" spc="50" dirty="0">
                <a:ln w="11430"/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re </a:t>
            </a:r>
          </a:p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picked doesn’t matter. </a:t>
            </a:r>
          </a:p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How many outcomes are there for this?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00232" y="1643050"/>
            <a:ext cx="5214974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You may have worked the following options out: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 smtClean="0"/>
              <a:t>AB		AC		BC</a:t>
            </a:r>
            <a:endParaRPr lang="en-GB" b="1" dirty="0"/>
          </a:p>
          <a:p>
            <a:pPr algn="ctr"/>
            <a:r>
              <a:rPr lang="en-GB" sz="1600" b="1" i="1" dirty="0" smtClean="0"/>
              <a:t>Same as BA	Same as CA	Same as CB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4414" y="3000372"/>
            <a:ext cx="6929486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So  3 is the answer. This is a tiny bit harder to work out mathematically: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42369" y="0"/>
            <a:ext cx="554427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>
                <a:ln w="11430"/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)Two out of those 3 people were </a:t>
            </a:r>
          </a:p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going to be picked- the order they </a:t>
            </a:r>
            <a:r>
              <a:rPr lang="en-US" sz="2400" b="1" spc="50" dirty="0">
                <a:ln w="11430"/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re </a:t>
            </a:r>
          </a:p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picked doesn’t matter. </a:t>
            </a:r>
          </a:p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How many outcomes are there for this?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00232" y="1643050"/>
            <a:ext cx="5214974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You may have worked the following options out: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 smtClean="0"/>
              <a:t>AB		AC		BC</a:t>
            </a:r>
            <a:endParaRPr lang="en-GB" b="1" dirty="0"/>
          </a:p>
          <a:p>
            <a:pPr algn="ctr"/>
            <a:r>
              <a:rPr lang="en-GB" sz="1600" b="1" i="1" dirty="0" smtClean="0"/>
              <a:t>Same as BA	Same as CA	Same as CB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4414" y="3000372"/>
            <a:ext cx="6929486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So  3 is the answer. This is a tiny bit harder to work out mathematically:</a:t>
            </a:r>
          </a:p>
        </p:txBody>
      </p:sp>
      <p:sp>
        <p:nvSpPr>
          <p:cNvPr id="8" name="Rectangle 7"/>
          <p:cNvSpPr/>
          <p:nvPr/>
        </p:nvSpPr>
        <p:spPr>
          <a:xfrm>
            <a:off x="3182156" y="3786190"/>
            <a:ext cx="8751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st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968106" y="3857628"/>
            <a:ext cx="10326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nd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3143240" y="4643446"/>
            <a:ext cx="285752" cy="285752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5786447" y="4643446"/>
            <a:ext cx="285751" cy="214313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14348" y="5000636"/>
            <a:ext cx="3643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There are 3 choices for the first pick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42369" y="0"/>
            <a:ext cx="554427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>
                <a:ln w="11430"/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)Two out of those 3 people were </a:t>
            </a:r>
          </a:p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going to be picked- the order they </a:t>
            </a:r>
            <a:r>
              <a:rPr lang="en-US" sz="2400" b="1" spc="50" dirty="0">
                <a:ln w="11430"/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re </a:t>
            </a:r>
          </a:p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picked doesn’t matter. </a:t>
            </a:r>
          </a:p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How many outcomes are there for this?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00232" y="1643050"/>
            <a:ext cx="5214974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You may have worked the following options out: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 smtClean="0"/>
              <a:t>AB		AC		BC</a:t>
            </a:r>
            <a:endParaRPr lang="en-GB" b="1" dirty="0"/>
          </a:p>
          <a:p>
            <a:pPr algn="ctr"/>
            <a:r>
              <a:rPr lang="en-GB" sz="1600" b="1" i="1" dirty="0" smtClean="0"/>
              <a:t>Same as BA	Same as CA	Same as CB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4414" y="3000372"/>
            <a:ext cx="6929486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So  3 is the answer. This is a tiny bit harder to work out mathematically:</a:t>
            </a:r>
          </a:p>
        </p:txBody>
      </p:sp>
      <p:sp>
        <p:nvSpPr>
          <p:cNvPr id="8" name="Rectangle 7"/>
          <p:cNvSpPr/>
          <p:nvPr/>
        </p:nvSpPr>
        <p:spPr>
          <a:xfrm>
            <a:off x="3182156" y="3786190"/>
            <a:ext cx="8751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st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968106" y="3857628"/>
            <a:ext cx="10326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nd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3143240" y="4643446"/>
            <a:ext cx="285752" cy="285752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5786447" y="4643446"/>
            <a:ext cx="285751" cy="214313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14348" y="5000636"/>
            <a:ext cx="3643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There are 3 choices for the first pick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4786314" y="5000636"/>
            <a:ext cx="4357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 that leaves 2 choices for the second pick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42369" y="0"/>
            <a:ext cx="554427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>
                <a:ln w="11430"/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)Two out of those 3 people were </a:t>
            </a:r>
          </a:p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going to be picked- the order they </a:t>
            </a:r>
            <a:r>
              <a:rPr lang="en-US" sz="2400" b="1" spc="50" dirty="0">
                <a:ln w="11430"/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re </a:t>
            </a:r>
          </a:p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picked doesn’t matter. </a:t>
            </a:r>
          </a:p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How many outcomes are there for this?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00232" y="1643050"/>
            <a:ext cx="5214974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You may have worked the following options out: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 smtClean="0"/>
              <a:t>AB		AC		BC</a:t>
            </a:r>
            <a:endParaRPr lang="en-GB" b="1" dirty="0"/>
          </a:p>
          <a:p>
            <a:pPr algn="ctr"/>
            <a:r>
              <a:rPr lang="en-GB" sz="1600" b="1" i="1" dirty="0" smtClean="0"/>
              <a:t>Same as BA	Same as CA	Same as CB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4414" y="3000372"/>
            <a:ext cx="6929486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So  3 is the answer. This is a tiny bit harder to work out mathematically:</a:t>
            </a:r>
          </a:p>
        </p:txBody>
      </p:sp>
      <p:sp>
        <p:nvSpPr>
          <p:cNvPr id="8" name="Rectangle 7"/>
          <p:cNvSpPr/>
          <p:nvPr/>
        </p:nvSpPr>
        <p:spPr>
          <a:xfrm>
            <a:off x="3182156" y="3786190"/>
            <a:ext cx="8751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st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968106" y="3857628"/>
            <a:ext cx="10326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nd</a:t>
            </a:r>
            <a:endParaRPr lang="en-US" sz="5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3143240" y="4643446"/>
            <a:ext cx="285752" cy="285752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5786447" y="4643446"/>
            <a:ext cx="285751" cy="214313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14348" y="5000636"/>
            <a:ext cx="3643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There are 3 choices for the first pick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4786314" y="5000636"/>
            <a:ext cx="4357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 that leaves 2 choices for the second pick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500034" y="5500702"/>
            <a:ext cx="8286776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So	 3 x 2   =6         but that gives the options if </a:t>
            </a:r>
            <a:r>
              <a:rPr lang="en-GB" b="1" dirty="0" smtClean="0"/>
              <a:t>AB</a:t>
            </a:r>
            <a:r>
              <a:rPr lang="en-GB" dirty="0" smtClean="0"/>
              <a:t> is the same as </a:t>
            </a:r>
            <a:r>
              <a:rPr lang="en-GB" b="1" dirty="0" smtClean="0"/>
              <a:t>BA</a:t>
            </a:r>
            <a:r>
              <a:rPr lang="en-GB" dirty="0" smtClean="0"/>
              <a:t>,</a:t>
            </a:r>
          </a:p>
          <a:p>
            <a:r>
              <a:rPr lang="en-GB" dirty="0" smtClean="0"/>
              <a:t>					     </a:t>
            </a:r>
            <a:r>
              <a:rPr lang="en-GB" b="1" dirty="0" smtClean="0"/>
              <a:t>AC</a:t>
            </a:r>
            <a:r>
              <a:rPr lang="en-GB" dirty="0" smtClean="0"/>
              <a:t> as </a:t>
            </a:r>
            <a:r>
              <a:rPr lang="en-GB" b="1" dirty="0" smtClean="0"/>
              <a:t>CA</a:t>
            </a:r>
            <a:r>
              <a:rPr lang="en-GB" dirty="0" smtClean="0"/>
              <a:t> and </a:t>
            </a:r>
            <a:r>
              <a:rPr lang="en-GB" b="1" dirty="0" smtClean="0"/>
              <a:t>BC</a:t>
            </a:r>
            <a:r>
              <a:rPr lang="en-GB" dirty="0" smtClean="0"/>
              <a:t> as </a:t>
            </a:r>
            <a:r>
              <a:rPr lang="en-GB" b="1" dirty="0" smtClean="0"/>
              <a:t>CB</a:t>
            </a:r>
          </a:p>
          <a:p>
            <a:r>
              <a:rPr lang="en-GB" dirty="0" smtClean="0"/>
              <a:t>But the question states the </a:t>
            </a:r>
            <a:r>
              <a:rPr lang="en-GB" b="1" dirty="0" smtClean="0"/>
              <a:t>order doesn’t matter</a:t>
            </a:r>
            <a:r>
              <a:rPr lang="en-GB" dirty="0" smtClean="0"/>
              <a:t>- so </a:t>
            </a:r>
            <a:r>
              <a:rPr lang="en-GB" b="1" u="sng" dirty="0" smtClean="0"/>
              <a:t>3x2</a:t>
            </a:r>
            <a:r>
              <a:rPr lang="en-GB" b="1" dirty="0" smtClean="0"/>
              <a:t> =3</a:t>
            </a:r>
          </a:p>
          <a:p>
            <a:r>
              <a:rPr lang="en-GB" b="1" dirty="0" smtClean="0"/>
              <a:t>					        2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85786" y="0"/>
            <a:ext cx="800105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3 out of those </a:t>
            </a:r>
            <a:r>
              <a:rPr lang="en-US" sz="2400" b="1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5</a:t>
            </a:r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 people were going to be picked- the order they </a:t>
            </a:r>
            <a:r>
              <a:rPr lang="en-US" sz="2400" b="1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re  picked doesn’t matter. </a:t>
            </a:r>
          </a:p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How many outcomes are there for this?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214422"/>
            <a:ext cx="9144000" cy="8925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Outcomes:</a:t>
            </a:r>
            <a:endParaRPr lang="en-GB" b="1" dirty="0"/>
          </a:p>
          <a:p>
            <a:r>
              <a:rPr lang="en-GB" b="1" dirty="0" smtClean="0"/>
              <a:t>  ABC 	ABD 	ABE 	ACD 	ACE 	ADE 	BCD 	BCE 	BDE 	CDE</a:t>
            </a:r>
          </a:p>
          <a:p>
            <a:endParaRPr lang="en-GB" sz="1600" b="1" i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5852" y="2171634"/>
            <a:ext cx="692948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So  10 is the answer, but mathematically: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85786" y="0"/>
            <a:ext cx="800105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3 out of those </a:t>
            </a:r>
            <a:r>
              <a:rPr lang="en-US" sz="2400" b="1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5</a:t>
            </a:r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 people were going to be picked- the order they </a:t>
            </a:r>
            <a:r>
              <a:rPr lang="en-US" sz="2400" b="1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re  picked doesn’t matter. </a:t>
            </a:r>
          </a:p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How many outcomes are there for this?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214422"/>
            <a:ext cx="9144000" cy="8925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Outcomes:</a:t>
            </a:r>
            <a:endParaRPr lang="en-GB" b="1" dirty="0"/>
          </a:p>
          <a:p>
            <a:r>
              <a:rPr lang="en-GB" b="1" dirty="0" smtClean="0"/>
              <a:t>  ABC 	ABD 	ABE 	ACD 	ACE 	ADE 	BCD 	BCE 	BDE 	CDE</a:t>
            </a:r>
          </a:p>
          <a:p>
            <a:endParaRPr lang="en-GB" sz="1600" b="1" i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5852" y="2171634"/>
            <a:ext cx="692948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So  10 is the answer, but mathematically: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470" y="271462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Take ABC as an example  if the order mattered these are all the options:	</a:t>
            </a:r>
            <a:r>
              <a:rPr lang="en-GB" b="1" dirty="0" smtClean="0"/>
              <a:t>ABC       ACB</a:t>
            </a:r>
          </a:p>
          <a:p>
            <a:r>
              <a:rPr lang="en-GB" b="1" dirty="0" smtClean="0"/>
              <a:t>								BAC       BCA</a:t>
            </a:r>
          </a:p>
          <a:p>
            <a:r>
              <a:rPr lang="en-GB" b="1" dirty="0" smtClean="0"/>
              <a:t>								CAB       CBA	</a:t>
            </a:r>
          </a:p>
          <a:p>
            <a:r>
              <a:rPr lang="en-GB" b="1" dirty="0" smtClean="0"/>
              <a:t>								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71470" y="271462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Take ABC as an example  if the order mattered these are all the options:	</a:t>
            </a:r>
            <a:r>
              <a:rPr lang="en-GB" b="1" dirty="0" smtClean="0"/>
              <a:t>ABC       ACB</a:t>
            </a:r>
          </a:p>
          <a:p>
            <a:r>
              <a:rPr lang="en-GB" b="1" dirty="0" smtClean="0"/>
              <a:t>								BAC       BCA</a:t>
            </a:r>
          </a:p>
          <a:p>
            <a:r>
              <a:rPr lang="en-GB" b="1" dirty="0" smtClean="0"/>
              <a:t>								CAB       CBA	</a:t>
            </a:r>
          </a:p>
          <a:p>
            <a:r>
              <a:rPr lang="en-GB" b="1" dirty="0" smtClean="0"/>
              <a:t>								</a:t>
            </a:r>
            <a:endParaRPr lang="en-GB" b="1" dirty="0"/>
          </a:p>
        </p:txBody>
      </p:sp>
      <p:sp>
        <p:nvSpPr>
          <p:cNvPr id="5" name="Rectangle 4"/>
          <p:cNvSpPr/>
          <p:nvPr/>
        </p:nvSpPr>
        <p:spPr>
          <a:xfrm>
            <a:off x="785786" y="0"/>
            <a:ext cx="800105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3 out of those </a:t>
            </a:r>
            <a:r>
              <a:rPr lang="en-US" sz="2400" b="1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5</a:t>
            </a:r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 people were going to be picked- the order they </a:t>
            </a:r>
            <a:r>
              <a:rPr lang="en-US" sz="2400" b="1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re  picked doesn’t matter. </a:t>
            </a:r>
          </a:p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How many outcomes are there for this?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214422"/>
            <a:ext cx="9144000" cy="8925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Outcomes:</a:t>
            </a:r>
            <a:endParaRPr lang="en-GB" b="1" dirty="0"/>
          </a:p>
          <a:p>
            <a:r>
              <a:rPr lang="en-GB" b="1" dirty="0" smtClean="0"/>
              <a:t>  ABC 	ABD 	ABE 	ACD 	ACE 	ADE 	BCD 	BCE 	BDE 	CDE</a:t>
            </a:r>
          </a:p>
          <a:p>
            <a:endParaRPr lang="en-GB" sz="1600" b="1" i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5852" y="2171634"/>
            <a:ext cx="692948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So  10 is the answer, but mathematically:</a:t>
            </a:r>
          </a:p>
        </p:txBody>
      </p:sp>
      <p:sp>
        <p:nvSpPr>
          <p:cNvPr id="8" name="Rectangle 7"/>
          <p:cNvSpPr/>
          <p:nvPr/>
        </p:nvSpPr>
        <p:spPr>
          <a:xfrm>
            <a:off x="1285852" y="3214686"/>
            <a:ext cx="69538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en-US" sz="40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st</a:t>
            </a:r>
            <a:endParaRPr lang="en-US" sz="40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28860" y="3214686"/>
            <a:ext cx="80983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en-US" sz="40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nd</a:t>
            </a:r>
            <a:endParaRPr lang="en-US" sz="40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1142976" y="3786190"/>
            <a:ext cx="285752" cy="285752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2643175" y="3929065"/>
            <a:ext cx="285751" cy="1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0" y="4143380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There are 5 choices </a:t>
            </a:r>
          </a:p>
          <a:p>
            <a:r>
              <a:rPr lang="en-GB" sz="1600" dirty="0" smtClean="0"/>
              <a:t>for the first pick</a:t>
            </a:r>
            <a:endParaRPr lang="en-GB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1857356" y="4357694"/>
            <a:ext cx="2500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 that leaves 4 choices </a:t>
            </a:r>
          </a:p>
          <a:p>
            <a:r>
              <a:rPr lang="en-GB" dirty="0" smtClean="0"/>
              <a:t>for the second pick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3428992" y="3214686"/>
            <a:ext cx="74892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en-US" sz="36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nd</a:t>
            </a:r>
            <a:endParaRPr lang="en-US" sz="36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rot="16200000" flipV="1">
            <a:off x="4000496" y="3643314"/>
            <a:ext cx="285752" cy="285752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071934" y="3929066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There are 3 choices </a:t>
            </a:r>
          </a:p>
          <a:p>
            <a:r>
              <a:rPr lang="en-GB" dirty="0" smtClean="0"/>
              <a:t>for the third pick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71470" y="271462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Take ABC as an example  if the order mattered these are all the options:	</a:t>
            </a:r>
            <a:r>
              <a:rPr lang="en-GB" b="1" dirty="0" smtClean="0"/>
              <a:t>ABC       ACB</a:t>
            </a:r>
          </a:p>
          <a:p>
            <a:r>
              <a:rPr lang="en-GB" b="1" dirty="0" smtClean="0"/>
              <a:t>								BAC       BCA</a:t>
            </a:r>
          </a:p>
          <a:p>
            <a:r>
              <a:rPr lang="en-GB" b="1" dirty="0" smtClean="0"/>
              <a:t>								CAB       CBA	</a:t>
            </a:r>
          </a:p>
          <a:p>
            <a:r>
              <a:rPr lang="en-GB" b="1" dirty="0" smtClean="0"/>
              <a:t>								</a:t>
            </a:r>
            <a:endParaRPr lang="en-GB" b="1" dirty="0"/>
          </a:p>
        </p:txBody>
      </p:sp>
      <p:sp>
        <p:nvSpPr>
          <p:cNvPr id="5" name="Rectangle 4"/>
          <p:cNvSpPr/>
          <p:nvPr/>
        </p:nvSpPr>
        <p:spPr>
          <a:xfrm>
            <a:off x="785786" y="0"/>
            <a:ext cx="800105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3 out of those </a:t>
            </a:r>
            <a:r>
              <a:rPr lang="en-US" sz="2400" b="1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5</a:t>
            </a:r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 people were going to be picked- the order they </a:t>
            </a:r>
            <a:r>
              <a:rPr lang="en-US" sz="2400" b="1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re  picked doesn’t matter. </a:t>
            </a:r>
          </a:p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How many outcomes are there for this?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214422"/>
            <a:ext cx="9144000" cy="8925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Outcomes:</a:t>
            </a:r>
            <a:endParaRPr lang="en-GB" b="1" dirty="0"/>
          </a:p>
          <a:p>
            <a:r>
              <a:rPr lang="en-GB" b="1" dirty="0" smtClean="0"/>
              <a:t>  ABC 	ABD 	ABE 	ACD 	ACE 	ADE 	BCD 	BCE 	BDE 	CDE</a:t>
            </a:r>
          </a:p>
          <a:p>
            <a:endParaRPr lang="en-GB" sz="1600" b="1" i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5852" y="2171634"/>
            <a:ext cx="692948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So  10 is the answer, but mathematically:</a:t>
            </a:r>
          </a:p>
        </p:txBody>
      </p:sp>
      <p:sp>
        <p:nvSpPr>
          <p:cNvPr id="8" name="Rectangle 7"/>
          <p:cNvSpPr/>
          <p:nvPr/>
        </p:nvSpPr>
        <p:spPr>
          <a:xfrm>
            <a:off x="1285852" y="3214686"/>
            <a:ext cx="69538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en-US" sz="40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st</a:t>
            </a:r>
            <a:endParaRPr lang="en-US" sz="40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28860" y="3214686"/>
            <a:ext cx="80983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en-US" sz="40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nd</a:t>
            </a:r>
            <a:endParaRPr lang="en-US" sz="40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1142976" y="3786190"/>
            <a:ext cx="285752" cy="285752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2643175" y="3929065"/>
            <a:ext cx="285751" cy="1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0" y="4143380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There are 5 choices </a:t>
            </a:r>
          </a:p>
          <a:p>
            <a:r>
              <a:rPr lang="en-GB" sz="1600" dirty="0" smtClean="0"/>
              <a:t>for the first pick</a:t>
            </a:r>
            <a:endParaRPr lang="en-GB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1857356" y="4357694"/>
            <a:ext cx="2500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 that leaves 4 choices </a:t>
            </a:r>
          </a:p>
          <a:p>
            <a:r>
              <a:rPr lang="en-GB" dirty="0" smtClean="0"/>
              <a:t>for the second pick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3428992" y="3214686"/>
            <a:ext cx="74892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en-US" sz="36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nd</a:t>
            </a:r>
            <a:endParaRPr lang="en-US" sz="36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rot="16200000" flipV="1">
            <a:off x="4000496" y="3643314"/>
            <a:ext cx="285752" cy="285752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071934" y="3929066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There are 3 choices </a:t>
            </a:r>
          </a:p>
          <a:p>
            <a:r>
              <a:rPr lang="en-GB" dirty="0" smtClean="0"/>
              <a:t>for the third pick</a:t>
            </a:r>
            <a:endParaRPr lang="en-GB" dirty="0"/>
          </a:p>
        </p:txBody>
      </p:sp>
      <p:cxnSp>
        <p:nvCxnSpPr>
          <p:cNvPr id="21" name="Straight Arrow Connector 20"/>
          <p:cNvCxnSpPr/>
          <p:nvPr/>
        </p:nvCxnSpPr>
        <p:spPr>
          <a:xfrm rot="5400000" flipH="1" flipV="1">
            <a:off x="7680347" y="4036223"/>
            <a:ext cx="785024" cy="794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643702" y="4505934"/>
            <a:ext cx="2428860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This is like the first question - 3 choices put in order  which is 3!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71470" y="271462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Take ABC as an example  if the order mattered these are all the options:	</a:t>
            </a:r>
            <a:r>
              <a:rPr lang="en-GB" b="1" dirty="0" smtClean="0"/>
              <a:t>ABC       ACB</a:t>
            </a:r>
          </a:p>
          <a:p>
            <a:r>
              <a:rPr lang="en-GB" b="1" dirty="0" smtClean="0"/>
              <a:t>								BAC       BCA</a:t>
            </a:r>
          </a:p>
          <a:p>
            <a:r>
              <a:rPr lang="en-GB" b="1" dirty="0" smtClean="0"/>
              <a:t>								CAB       CBA	</a:t>
            </a:r>
          </a:p>
          <a:p>
            <a:r>
              <a:rPr lang="en-GB" b="1" dirty="0" smtClean="0"/>
              <a:t>								</a:t>
            </a:r>
            <a:endParaRPr lang="en-GB" b="1" dirty="0"/>
          </a:p>
        </p:txBody>
      </p:sp>
      <p:sp>
        <p:nvSpPr>
          <p:cNvPr id="5" name="Rectangle 4"/>
          <p:cNvSpPr/>
          <p:nvPr/>
        </p:nvSpPr>
        <p:spPr>
          <a:xfrm>
            <a:off x="785786" y="0"/>
            <a:ext cx="800105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3 out of those </a:t>
            </a:r>
            <a:r>
              <a:rPr lang="en-US" sz="2400" b="1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5</a:t>
            </a:r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 people were going to be picked- the order they </a:t>
            </a:r>
            <a:r>
              <a:rPr lang="en-US" sz="2400" b="1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re  picked doesn’t matter. </a:t>
            </a:r>
          </a:p>
          <a:p>
            <a:pPr algn="ctr"/>
            <a:r>
              <a:rPr lang="en-US" sz="2400" b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How many outcomes are there for this?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214422"/>
            <a:ext cx="9144000" cy="8925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Outcomes:</a:t>
            </a:r>
            <a:endParaRPr lang="en-GB" b="1" dirty="0"/>
          </a:p>
          <a:p>
            <a:r>
              <a:rPr lang="en-GB" b="1" dirty="0" smtClean="0"/>
              <a:t>  ABC 	ABD 	ABE 	ACD 	ACE 	ADE 	BCD 	BCE 	BDE 	CDE</a:t>
            </a:r>
          </a:p>
          <a:p>
            <a:endParaRPr lang="en-GB" sz="1600" b="1" i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5852" y="2171634"/>
            <a:ext cx="692948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accent1">
                    <a:lumMod val="50000"/>
                  </a:schemeClr>
                </a:solidFill>
              </a:rPr>
              <a:t>So  10 is the answer, but mathematically:</a:t>
            </a:r>
          </a:p>
        </p:txBody>
      </p:sp>
      <p:sp>
        <p:nvSpPr>
          <p:cNvPr id="8" name="Rectangle 7"/>
          <p:cNvSpPr/>
          <p:nvPr/>
        </p:nvSpPr>
        <p:spPr>
          <a:xfrm>
            <a:off x="1285852" y="3214686"/>
            <a:ext cx="69538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en-US" sz="40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st</a:t>
            </a:r>
            <a:endParaRPr lang="en-US" sz="40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28860" y="3214686"/>
            <a:ext cx="80983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en-US" sz="40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nd</a:t>
            </a:r>
            <a:endParaRPr lang="en-US" sz="40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1142976" y="3786190"/>
            <a:ext cx="285752" cy="285752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2643175" y="3929065"/>
            <a:ext cx="285751" cy="1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0" y="4143380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There are 5 choices </a:t>
            </a:r>
          </a:p>
          <a:p>
            <a:r>
              <a:rPr lang="en-GB" sz="1600" dirty="0" smtClean="0"/>
              <a:t>for the first pick</a:t>
            </a:r>
            <a:endParaRPr lang="en-GB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1857356" y="4357694"/>
            <a:ext cx="2500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 that leaves 4 choices </a:t>
            </a:r>
          </a:p>
          <a:p>
            <a:r>
              <a:rPr lang="en-GB" dirty="0" smtClean="0"/>
              <a:t>for the second pick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3428992" y="3214686"/>
            <a:ext cx="74892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en-US" sz="3600" b="1" cap="none" spc="0" baseline="30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nd</a:t>
            </a:r>
            <a:endParaRPr lang="en-US" sz="36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rot="16200000" flipV="1">
            <a:off x="4000496" y="3643314"/>
            <a:ext cx="285752" cy="285752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071934" y="3929066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There are 3 choices </a:t>
            </a:r>
          </a:p>
          <a:p>
            <a:r>
              <a:rPr lang="en-GB" dirty="0" smtClean="0"/>
              <a:t>for the third pick</a:t>
            </a:r>
            <a:endParaRPr lang="en-GB" dirty="0"/>
          </a:p>
        </p:txBody>
      </p:sp>
      <p:cxnSp>
        <p:nvCxnSpPr>
          <p:cNvPr id="21" name="Straight Arrow Connector 20"/>
          <p:cNvCxnSpPr/>
          <p:nvPr/>
        </p:nvCxnSpPr>
        <p:spPr>
          <a:xfrm rot="5400000" flipH="1" flipV="1">
            <a:off x="7680347" y="4036223"/>
            <a:ext cx="785024" cy="794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643702" y="4505934"/>
            <a:ext cx="2428860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This is like the first question - 3 choices put in order  which is 3!</a:t>
            </a:r>
            <a:endParaRPr lang="en-GB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28596" y="5643578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So	 5 x 4 x 3   =60</a:t>
            </a:r>
            <a:endParaRPr lang="en-GB" b="1" dirty="0" smtClean="0"/>
          </a:p>
          <a:p>
            <a:r>
              <a:rPr lang="en-GB" dirty="0" smtClean="0"/>
              <a:t>But the question states the </a:t>
            </a:r>
            <a:r>
              <a:rPr lang="en-GB" b="1" dirty="0" smtClean="0"/>
              <a:t>order doesn’t matter</a:t>
            </a:r>
            <a:r>
              <a:rPr lang="en-GB" dirty="0" smtClean="0"/>
              <a:t>- so </a:t>
            </a:r>
            <a:r>
              <a:rPr lang="en-GB" b="1" u="sng" dirty="0" smtClean="0"/>
              <a:t>5x4x3</a:t>
            </a:r>
            <a:r>
              <a:rPr lang="en-GB" b="1" dirty="0" smtClean="0"/>
              <a:t> = </a:t>
            </a:r>
            <a:r>
              <a:rPr lang="en-GB" b="1" u="sng" dirty="0" smtClean="0"/>
              <a:t>5x4x3  </a:t>
            </a:r>
            <a:r>
              <a:rPr lang="en-GB" b="1" dirty="0" smtClean="0"/>
              <a:t>=10</a:t>
            </a:r>
          </a:p>
          <a:p>
            <a:r>
              <a:rPr lang="en-GB" b="1" dirty="0" smtClean="0"/>
              <a:t>					          3!	      3x2	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28728" y="142853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Expand these: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643050"/>
            <a:ext cx="6215074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solidFill>
                  <a:srgbClr val="FF0000"/>
                </a:solidFill>
              </a:rPr>
              <a:t>1</a:t>
            </a:r>
          </a:p>
          <a:p>
            <a:endParaRPr lang="en-GB" sz="2400" baseline="40000" dirty="0" smtClean="0"/>
          </a:p>
          <a:p>
            <a:r>
              <a:rPr lang="en-GB" sz="4400" dirty="0" smtClean="0">
                <a:solidFill>
                  <a:srgbClr val="FF0000"/>
                </a:solidFill>
              </a:rPr>
              <a:t>1</a:t>
            </a:r>
            <a:r>
              <a:rPr lang="en-GB" sz="4400" dirty="0" smtClean="0"/>
              <a:t>a+</a:t>
            </a:r>
            <a:r>
              <a:rPr lang="en-GB" sz="4400" dirty="0" smtClean="0">
                <a:solidFill>
                  <a:srgbClr val="FF0000"/>
                </a:solidFill>
              </a:rPr>
              <a:t>1</a:t>
            </a:r>
            <a:r>
              <a:rPr lang="en-GB" sz="4400" dirty="0" smtClean="0"/>
              <a:t>b</a:t>
            </a:r>
          </a:p>
          <a:p>
            <a:endParaRPr lang="en-GB" sz="2000" baseline="40000" dirty="0" smtClean="0"/>
          </a:p>
          <a:p>
            <a:r>
              <a:rPr lang="en-GB" sz="4400" dirty="0" smtClean="0">
                <a:solidFill>
                  <a:srgbClr val="FF0000"/>
                </a:solidFill>
              </a:rPr>
              <a:t>1</a:t>
            </a:r>
            <a:r>
              <a:rPr lang="en-GB" sz="4400" dirty="0" smtClean="0"/>
              <a:t>a</a:t>
            </a:r>
            <a:r>
              <a:rPr lang="en-GB" sz="4400" baseline="40000" dirty="0" smtClean="0"/>
              <a:t>2</a:t>
            </a:r>
            <a:r>
              <a:rPr lang="en-GB" sz="4400" dirty="0" smtClean="0"/>
              <a:t>+</a:t>
            </a:r>
            <a:r>
              <a:rPr lang="en-GB" sz="4400" dirty="0" smtClean="0">
                <a:solidFill>
                  <a:srgbClr val="FF0000"/>
                </a:solidFill>
              </a:rPr>
              <a:t>2</a:t>
            </a:r>
            <a:r>
              <a:rPr lang="en-GB" sz="4400" dirty="0" smtClean="0"/>
              <a:t>ab+</a:t>
            </a:r>
            <a:r>
              <a:rPr lang="en-GB" sz="4400" dirty="0" smtClean="0">
                <a:solidFill>
                  <a:srgbClr val="FF0000"/>
                </a:solidFill>
              </a:rPr>
              <a:t>1</a:t>
            </a:r>
            <a:r>
              <a:rPr lang="en-GB" sz="4400" dirty="0" smtClean="0"/>
              <a:t>b</a:t>
            </a:r>
            <a:r>
              <a:rPr lang="en-GB" sz="4400" baseline="40000" dirty="0" smtClean="0"/>
              <a:t>2</a:t>
            </a:r>
          </a:p>
          <a:p>
            <a:endParaRPr lang="en-GB" sz="1600" baseline="40000" dirty="0"/>
          </a:p>
          <a:p>
            <a:r>
              <a:rPr lang="en-GB" sz="4400" dirty="0" smtClean="0">
                <a:solidFill>
                  <a:srgbClr val="FF0000"/>
                </a:solidFill>
              </a:rPr>
              <a:t>1</a:t>
            </a:r>
            <a:r>
              <a:rPr lang="en-GB" sz="4400" dirty="0" smtClean="0"/>
              <a:t>a</a:t>
            </a:r>
            <a:r>
              <a:rPr lang="en-GB" sz="4400" baseline="40000" dirty="0" smtClean="0"/>
              <a:t>3</a:t>
            </a:r>
            <a:r>
              <a:rPr lang="en-GB" sz="4400" dirty="0" smtClean="0"/>
              <a:t>+</a:t>
            </a:r>
            <a:r>
              <a:rPr lang="en-GB" sz="4400" dirty="0" smtClean="0">
                <a:solidFill>
                  <a:srgbClr val="FF0000"/>
                </a:solidFill>
              </a:rPr>
              <a:t>3</a:t>
            </a:r>
            <a:r>
              <a:rPr lang="en-GB" sz="4400" dirty="0" smtClean="0"/>
              <a:t>a</a:t>
            </a:r>
            <a:r>
              <a:rPr lang="en-GB" sz="4400" baseline="40000" dirty="0" smtClean="0"/>
              <a:t>2</a:t>
            </a:r>
            <a:r>
              <a:rPr lang="en-GB" sz="4400" dirty="0" smtClean="0"/>
              <a:t>b+</a:t>
            </a:r>
            <a:r>
              <a:rPr lang="en-GB" sz="4400" dirty="0" smtClean="0">
                <a:solidFill>
                  <a:srgbClr val="FF0000"/>
                </a:solidFill>
              </a:rPr>
              <a:t>3</a:t>
            </a:r>
            <a:r>
              <a:rPr lang="en-GB" sz="4400" dirty="0" smtClean="0"/>
              <a:t>ab</a:t>
            </a:r>
            <a:r>
              <a:rPr lang="en-GB" sz="4400" baseline="40000" dirty="0" smtClean="0"/>
              <a:t>2</a:t>
            </a:r>
            <a:r>
              <a:rPr lang="en-GB" sz="4400" dirty="0" smtClean="0"/>
              <a:t>+</a:t>
            </a:r>
            <a:r>
              <a:rPr lang="en-GB" sz="4400" dirty="0" smtClean="0">
                <a:solidFill>
                  <a:srgbClr val="FF0000"/>
                </a:solidFill>
              </a:rPr>
              <a:t>1</a:t>
            </a:r>
            <a:r>
              <a:rPr lang="en-GB" sz="4400" dirty="0" smtClean="0"/>
              <a:t>b</a:t>
            </a:r>
            <a:r>
              <a:rPr lang="en-GB" sz="4400" baseline="40000" dirty="0" smtClean="0"/>
              <a:t>3</a:t>
            </a:r>
          </a:p>
          <a:p>
            <a:endParaRPr lang="en-GB" sz="1400" baseline="40000" dirty="0" smtClean="0"/>
          </a:p>
          <a:p>
            <a:r>
              <a:rPr lang="en-GB" sz="4400" dirty="0" smtClean="0">
                <a:solidFill>
                  <a:srgbClr val="FF0000"/>
                </a:solidFill>
              </a:rPr>
              <a:t>1</a:t>
            </a:r>
            <a:r>
              <a:rPr lang="en-GB" sz="4400" dirty="0" smtClean="0"/>
              <a:t>a</a:t>
            </a:r>
            <a:r>
              <a:rPr lang="en-GB" sz="4400" baseline="40000" dirty="0" smtClean="0"/>
              <a:t>4</a:t>
            </a:r>
            <a:r>
              <a:rPr lang="en-GB" sz="4400" dirty="0" smtClean="0"/>
              <a:t>+</a:t>
            </a:r>
            <a:r>
              <a:rPr lang="en-GB" sz="4400" dirty="0" smtClean="0">
                <a:solidFill>
                  <a:srgbClr val="FF0000"/>
                </a:solidFill>
              </a:rPr>
              <a:t>4</a:t>
            </a:r>
            <a:r>
              <a:rPr lang="en-GB" sz="4400" dirty="0" smtClean="0"/>
              <a:t>a</a:t>
            </a:r>
            <a:r>
              <a:rPr lang="en-GB" sz="4400" baseline="40000" dirty="0" smtClean="0"/>
              <a:t>3</a:t>
            </a:r>
            <a:r>
              <a:rPr lang="en-GB" sz="4400" dirty="0" smtClean="0"/>
              <a:t>b+</a:t>
            </a:r>
            <a:r>
              <a:rPr lang="en-GB" sz="4400" dirty="0" smtClean="0">
                <a:solidFill>
                  <a:srgbClr val="FF0000"/>
                </a:solidFill>
              </a:rPr>
              <a:t>6</a:t>
            </a:r>
            <a:r>
              <a:rPr lang="en-GB" sz="4400" dirty="0" smtClean="0"/>
              <a:t>a</a:t>
            </a:r>
            <a:r>
              <a:rPr lang="en-GB" sz="4400" baseline="40000" dirty="0" smtClean="0"/>
              <a:t>2</a:t>
            </a:r>
            <a:r>
              <a:rPr lang="en-GB" sz="4400" dirty="0" smtClean="0"/>
              <a:t>b</a:t>
            </a:r>
            <a:r>
              <a:rPr lang="en-GB" sz="4400" baseline="40000" dirty="0" smtClean="0"/>
              <a:t>2</a:t>
            </a:r>
            <a:r>
              <a:rPr lang="en-GB" sz="4400" dirty="0" smtClean="0"/>
              <a:t>+</a:t>
            </a:r>
            <a:r>
              <a:rPr lang="en-GB" sz="4400" dirty="0" smtClean="0">
                <a:solidFill>
                  <a:srgbClr val="FF0000"/>
                </a:solidFill>
              </a:rPr>
              <a:t>4</a:t>
            </a:r>
            <a:r>
              <a:rPr lang="en-GB" sz="4400" dirty="0" smtClean="0"/>
              <a:t>ab</a:t>
            </a:r>
            <a:r>
              <a:rPr lang="en-GB" sz="4400" baseline="40000" dirty="0" smtClean="0"/>
              <a:t>3</a:t>
            </a:r>
            <a:r>
              <a:rPr lang="en-GB" sz="4400" dirty="0" smtClean="0"/>
              <a:t>+</a:t>
            </a:r>
            <a:r>
              <a:rPr lang="en-GB" sz="4400" dirty="0" smtClean="0">
                <a:solidFill>
                  <a:srgbClr val="FF0000"/>
                </a:solidFill>
              </a:rPr>
              <a:t>1</a:t>
            </a:r>
            <a:r>
              <a:rPr lang="en-GB" sz="4400" dirty="0" smtClean="0"/>
              <a:t>b</a:t>
            </a:r>
            <a:r>
              <a:rPr lang="en-GB" sz="4400" baseline="40000" dirty="0" smtClean="0"/>
              <a:t>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5984" y="1428736"/>
            <a:ext cx="68580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				         1</a:t>
            </a:r>
          </a:p>
          <a:p>
            <a:r>
              <a:rPr lang="en-GB" sz="3600" b="1" dirty="0" smtClean="0"/>
              <a:t>			               1   1</a:t>
            </a:r>
          </a:p>
          <a:p>
            <a:r>
              <a:rPr lang="en-GB" sz="3600" b="1" dirty="0" smtClean="0"/>
              <a:t>			            1   2    1</a:t>
            </a:r>
          </a:p>
          <a:p>
            <a:r>
              <a:rPr lang="en-GB" sz="3600" b="1" dirty="0" smtClean="0"/>
              <a:t>			        1    3    3    1</a:t>
            </a:r>
          </a:p>
          <a:p>
            <a:r>
              <a:rPr lang="en-GB" sz="3600" b="1" dirty="0" smtClean="0"/>
              <a:t>			    1     4    6    4    1</a:t>
            </a:r>
            <a:endParaRPr lang="en-GB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285728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5 options 3 Choices</a:t>
            </a:r>
          </a:p>
          <a:p>
            <a:r>
              <a:rPr lang="en-GB" dirty="0" smtClean="0"/>
              <a:t>So				 </a:t>
            </a:r>
            <a:r>
              <a:rPr lang="en-GB" b="1" u="sng" dirty="0" smtClean="0"/>
              <a:t>5x4x3</a:t>
            </a:r>
            <a:r>
              <a:rPr lang="en-GB" b="1" dirty="0" smtClean="0"/>
              <a:t> = </a:t>
            </a:r>
            <a:r>
              <a:rPr lang="en-GB" b="1" u="sng" dirty="0" smtClean="0"/>
              <a:t>5x4x3  </a:t>
            </a:r>
            <a:r>
              <a:rPr lang="en-GB" b="1" dirty="0" smtClean="0"/>
              <a:t>=10</a:t>
            </a:r>
          </a:p>
          <a:p>
            <a:r>
              <a:rPr lang="en-GB" b="1" dirty="0" smtClean="0"/>
              <a:t>				    3!         3x2	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7190" y="1500174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3 options 2 Choices</a:t>
            </a:r>
          </a:p>
          <a:p>
            <a:r>
              <a:rPr lang="en-GB" dirty="0" smtClean="0"/>
              <a:t>So 				</a:t>
            </a:r>
            <a:r>
              <a:rPr lang="en-GB" b="1" u="sng" dirty="0" smtClean="0"/>
              <a:t>3x2</a:t>
            </a:r>
            <a:r>
              <a:rPr lang="en-GB" b="1" dirty="0" smtClean="0"/>
              <a:t> =3</a:t>
            </a:r>
          </a:p>
          <a:p>
            <a:r>
              <a:rPr lang="en-GB" b="1" dirty="0" smtClean="0"/>
              <a:t>				   2</a:t>
            </a:r>
            <a:endParaRPr lang="en-GB" b="1" dirty="0"/>
          </a:p>
        </p:txBody>
      </p:sp>
      <p:sp>
        <p:nvSpPr>
          <p:cNvPr id="10" name="Rectangle 9"/>
          <p:cNvSpPr/>
          <p:nvPr/>
        </p:nvSpPr>
        <p:spPr>
          <a:xfrm>
            <a:off x="785786" y="3929066"/>
            <a:ext cx="73432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Can you see any rule?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285728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5 options 3 Choices</a:t>
            </a:r>
          </a:p>
          <a:p>
            <a:r>
              <a:rPr lang="en-GB" dirty="0" smtClean="0"/>
              <a:t>So				 </a:t>
            </a:r>
            <a:r>
              <a:rPr lang="en-GB" b="1" u="sng" dirty="0" smtClean="0"/>
              <a:t>5x4x3</a:t>
            </a:r>
            <a:r>
              <a:rPr lang="en-GB" b="1" dirty="0" smtClean="0"/>
              <a:t> = </a:t>
            </a:r>
            <a:r>
              <a:rPr lang="en-GB" b="1" u="sng" dirty="0" smtClean="0"/>
              <a:t>5x4x3  </a:t>
            </a:r>
            <a:r>
              <a:rPr lang="en-GB" b="1" dirty="0" smtClean="0"/>
              <a:t>=10</a:t>
            </a:r>
          </a:p>
          <a:p>
            <a:r>
              <a:rPr lang="en-GB" b="1" dirty="0" smtClean="0"/>
              <a:t>				    3!         3x2	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7190" y="1357298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3 options 2 Choices</a:t>
            </a:r>
          </a:p>
          <a:p>
            <a:r>
              <a:rPr lang="en-GB" dirty="0" smtClean="0"/>
              <a:t>So 				</a:t>
            </a:r>
            <a:r>
              <a:rPr lang="en-GB" b="1" u="sng" dirty="0" smtClean="0"/>
              <a:t>3x2</a:t>
            </a:r>
            <a:r>
              <a:rPr lang="en-GB" b="1" dirty="0" smtClean="0"/>
              <a:t> =3</a:t>
            </a:r>
          </a:p>
          <a:p>
            <a:r>
              <a:rPr lang="en-GB" b="1" dirty="0" smtClean="0"/>
              <a:t>				   2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285728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5 options 3 Choices</a:t>
            </a:r>
          </a:p>
          <a:p>
            <a:r>
              <a:rPr lang="en-GB" dirty="0" smtClean="0"/>
              <a:t>So				 </a:t>
            </a:r>
            <a:r>
              <a:rPr lang="en-GB" b="1" u="sng" dirty="0" smtClean="0"/>
              <a:t>5x4x3</a:t>
            </a:r>
            <a:r>
              <a:rPr lang="en-GB" b="1" dirty="0" smtClean="0"/>
              <a:t> = </a:t>
            </a:r>
            <a:r>
              <a:rPr lang="en-GB" b="1" u="sng" dirty="0" smtClean="0"/>
              <a:t>5x4x3  </a:t>
            </a:r>
            <a:r>
              <a:rPr lang="en-GB" b="1" dirty="0" smtClean="0"/>
              <a:t>=10</a:t>
            </a:r>
          </a:p>
          <a:p>
            <a:r>
              <a:rPr lang="en-GB" b="1" dirty="0" smtClean="0"/>
              <a:t>				    3!         3x2	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7190" y="1357298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3 options 2 Choices</a:t>
            </a:r>
          </a:p>
          <a:p>
            <a:r>
              <a:rPr lang="en-GB" dirty="0" smtClean="0"/>
              <a:t>So 				</a:t>
            </a:r>
            <a:r>
              <a:rPr lang="en-GB" b="1" u="sng" dirty="0" smtClean="0"/>
              <a:t>3x2</a:t>
            </a:r>
            <a:r>
              <a:rPr lang="en-GB" b="1" dirty="0" smtClean="0"/>
              <a:t> =3</a:t>
            </a:r>
          </a:p>
          <a:p>
            <a:r>
              <a:rPr lang="en-GB" b="1" dirty="0" smtClean="0"/>
              <a:t>				   2</a:t>
            </a:r>
            <a:endParaRPr lang="en-GB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2428868"/>
            <a:ext cx="8286776" cy="21236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COMBINATION RULE: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n options r choices</a:t>
            </a:r>
            <a:r>
              <a:rPr lang="en-GB" sz="2400" b="1" dirty="0" smtClean="0">
                <a:solidFill>
                  <a:schemeClr val="accent4">
                    <a:lumMod val="75000"/>
                  </a:schemeClr>
                </a:solidFill>
              </a:rPr>
              <a:t>	</a:t>
            </a:r>
            <a:r>
              <a:rPr lang="en-GB" dirty="0" smtClean="0"/>
              <a:t>			</a:t>
            </a:r>
          </a:p>
          <a:p>
            <a:endParaRPr lang="en-GB" b="1" dirty="0" smtClean="0"/>
          </a:p>
          <a:p>
            <a:r>
              <a:rPr lang="en-GB" b="1" dirty="0" smtClean="0"/>
              <a:t>			               </a:t>
            </a:r>
            <a:r>
              <a:rPr lang="en-GB" sz="3600" b="1" u="sng" dirty="0" smtClean="0"/>
              <a:t>n! </a:t>
            </a:r>
          </a:p>
          <a:p>
            <a:r>
              <a:rPr lang="en-GB" sz="3600" b="1" dirty="0" smtClean="0"/>
              <a:t>			    (n-r)!r!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285728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5 options 3 Choices</a:t>
            </a:r>
          </a:p>
          <a:p>
            <a:r>
              <a:rPr lang="en-GB" dirty="0" smtClean="0"/>
              <a:t>So				 </a:t>
            </a:r>
            <a:r>
              <a:rPr lang="en-GB" b="1" u="sng" dirty="0" smtClean="0"/>
              <a:t>5x4x3</a:t>
            </a:r>
            <a:r>
              <a:rPr lang="en-GB" b="1" dirty="0" smtClean="0"/>
              <a:t> = </a:t>
            </a:r>
            <a:r>
              <a:rPr lang="en-GB" b="1" u="sng" dirty="0" smtClean="0"/>
              <a:t>5x4x3  </a:t>
            </a:r>
            <a:r>
              <a:rPr lang="en-GB" b="1" dirty="0" smtClean="0"/>
              <a:t>=10</a:t>
            </a:r>
          </a:p>
          <a:p>
            <a:r>
              <a:rPr lang="en-GB" b="1" dirty="0" smtClean="0"/>
              <a:t>				    3!         3x2	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7190" y="1357298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3 options 2 Choices</a:t>
            </a:r>
          </a:p>
          <a:p>
            <a:r>
              <a:rPr lang="en-GB" dirty="0" smtClean="0"/>
              <a:t>So 				</a:t>
            </a:r>
            <a:r>
              <a:rPr lang="en-GB" b="1" u="sng" dirty="0" smtClean="0"/>
              <a:t>3x2</a:t>
            </a:r>
            <a:r>
              <a:rPr lang="en-GB" b="1" dirty="0" smtClean="0"/>
              <a:t> =3</a:t>
            </a:r>
          </a:p>
          <a:p>
            <a:r>
              <a:rPr lang="en-GB" b="1" dirty="0" smtClean="0"/>
              <a:t>				   2</a:t>
            </a:r>
            <a:endParaRPr lang="en-GB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2428868"/>
            <a:ext cx="8286776" cy="21236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COMBINATION RULE: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n options r choices</a:t>
            </a:r>
            <a:r>
              <a:rPr lang="en-GB" sz="2400" b="1" dirty="0" smtClean="0">
                <a:solidFill>
                  <a:schemeClr val="accent4">
                    <a:lumMod val="75000"/>
                  </a:schemeClr>
                </a:solidFill>
              </a:rPr>
              <a:t>	</a:t>
            </a:r>
            <a:r>
              <a:rPr lang="en-GB" dirty="0" smtClean="0"/>
              <a:t>			</a:t>
            </a:r>
          </a:p>
          <a:p>
            <a:endParaRPr lang="en-GB" b="1" dirty="0" smtClean="0"/>
          </a:p>
          <a:p>
            <a:r>
              <a:rPr lang="en-GB" b="1" dirty="0" smtClean="0"/>
              <a:t>			               </a:t>
            </a:r>
            <a:r>
              <a:rPr lang="en-GB" sz="3600" b="1" u="sng" dirty="0" smtClean="0"/>
              <a:t>n! </a:t>
            </a:r>
          </a:p>
          <a:p>
            <a:r>
              <a:rPr lang="en-GB" sz="3600" b="1" dirty="0" smtClean="0"/>
              <a:t>			    (n-r)!r!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7158" y="4786322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5 options 3 Choices</a:t>
            </a:r>
          </a:p>
          <a:p>
            <a:r>
              <a:rPr lang="en-GB" dirty="0" smtClean="0"/>
              <a:t>So				 </a:t>
            </a:r>
            <a:r>
              <a:rPr lang="en-GB" b="1" u="sng" dirty="0" smtClean="0"/>
              <a:t>5x4x3x2x1</a:t>
            </a:r>
            <a:r>
              <a:rPr lang="en-GB" b="1" dirty="0" smtClean="0"/>
              <a:t> </a:t>
            </a:r>
          </a:p>
          <a:p>
            <a:r>
              <a:rPr lang="en-GB" b="1" dirty="0" smtClean="0"/>
              <a:t>				 2x1x3x2x1	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285728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5 options 3 Choices</a:t>
            </a:r>
          </a:p>
          <a:p>
            <a:r>
              <a:rPr lang="en-GB" dirty="0" smtClean="0"/>
              <a:t>So				 </a:t>
            </a:r>
            <a:r>
              <a:rPr lang="en-GB" b="1" u="sng" dirty="0" smtClean="0"/>
              <a:t>5x4x3</a:t>
            </a:r>
            <a:r>
              <a:rPr lang="en-GB" b="1" dirty="0" smtClean="0"/>
              <a:t> = </a:t>
            </a:r>
            <a:r>
              <a:rPr lang="en-GB" b="1" u="sng" dirty="0" smtClean="0"/>
              <a:t>5x4x3  </a:t>
            </a:r>
            <a:r>
              <a:rPr lang="en-GB" b="1" dirty="0" smtClean="0"/>
              <a:t>=10</a:t>
            </a:r>
          </a:p>
          <a:p>
            <a:r>
              <a:rPr lang="en-GB" b="1" dirty="0" smtClean="0"/>
              <a:t>				    3!         3x2	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7190" y="1357298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3 options 2 Choices</a:t>
            </a:r>
          </a:p>
          <a:p>
            <a:r>
              <a:rPr lang="en-GB" dirty="0" smtClean="0"/>
              <a:t>So 				</a:t>
            </a:r>
            <a:r>
              <a:rPr lang="en-GB" b="1" u="sng" dirty="0" smtClean="0"/>
              <a:t>3x2</a:t>
            </a:r>
            <a:r>
              <a:rPr lang="en-GB" b="1" dirty="0" smtClean="0"/>
              <a:t> =3</a:t>
            </a:r>
          </a:p>
          <a:p>
            <a:r>
              <a:rPr lang="en-GB" b="1" dirty="0" smtClean="0"/>
              <a:t>				   2</a:t>
            </a:r>
            <a:endParaRPr lang="en-GB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2428868"/>
            <a:ext cx="8286776" cy="21236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COMBINATION RULE: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n options r choices</a:t>
            </a:r>
            <a:r>
              <a:rPr lang="en-GB" sz="2400" b="1" dirty="0" smtClean="0">
                <a:solidFill>
                  <a:schemeClr val="accent4">
                    <a:lumMod val="75000"/>
                  </a:schemeClr>
                </a:solidFill>
              </a:rPr>
              <a:t>	</a:t>
            </a:r>
            <a:r>
              <a:rPr lang="en-GB" dirty="0" smtClean="0"/>
              <a:t>			</a:t>
            </a:r>
          </a:p>
          <a:p>
            <a:endParaRPr lang="en-GB" b="1" dirty="0" smtClean="0"/>
          </a:p>
          <a:p>
            <a:r>
              <a:rPr lang="en-GB" b="1" dirty="0" smtClean="0"/>
              <a:t>			               </a:t>
            </a:r>
            <a:r>
              <a:rPr lang="en-GB" sz="3600" b="1" u="sng" dirty="0" smtClean="0"/>
              <a:t>n! </a:t>
            </a:r>
          </a:p>
          <a:p>
            <a:r>
              <a:rPr lang="en-GB" sz="3600" b="1" dirty="0" smtClean="0"/>
              <a:t>			    (n-r)!r!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7158" y="4786322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5 options 3 Choices</a:t>
            </a:r>
          </a:p>
          <a:p>
            <a:r>
              <a:rPr lang="en-GB" dirty="0" smtClean="0"/>
              <a:t>So				 </a:t>
            </a:r>
            <a:r>
              <a:rPr lang="en-GB" b="1" u="sng" dirty="0" smtClean="0"/>
              <a:t>5x4x3x2x1</a:t>
            </a:r>
            <a:r>
              <a:rPr lang="en-GB" b="1" dirty="0" smtClean="0"/>
              <a:t> </a:t>
            </a:r>
          </a:p>
          <a:p>
            <a:r>
              <a:rPr lang="en-GB" b="1" dirty="0" smtClean="0"/>
              <a:t>				 2x1x3x2x1	</a:t>
            </a:r>
            <a:endParaRPr lang="en-GB" b="1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786314" y="5214950"/>
            <a:ext cx="35719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143372" y="5500702"/>
            <a:ext cx="35719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285728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5 options 3 Choices</a:t>
            </a:r>
          </a:p>
          <a:p>
            <a:r>
              <a:rPr lang="en-GB" dirty="0" smtClean="0"/>
              <a:t>So				 </a:t>
            </a:r>
            <a:r>
              <a:rPr lang="en-GB" b="1" u="sng" dirty="0" smtClean="0"/>
              <a:t>5x4x3</a:t>
            </a:r>
            <a:r>
              <a:rPr lang="en-GB" b="1" dirty="0" smtClean="0"/>
              <a:t> = </a:t>
            </a:r>
            <a:r>
              <a:rPr lang="en-GB" b="1" u="sng" dirty="0" smtClean="0"/>
              <a:t>5x4x3  </a:t>
            </a:r>
            <a:r>
              <a:rPr lang="en-GB" b="1" dirty="0" smtClean="0"/>
              <a:t>=10</a:t>
            </a:r>
          </a:p>
          <a:p>
            <a:r>
              <a:rPr lang="en-GB" b="1" dirty="0" smtClean="0"/>
              <a:t>				    3!         3x2	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7190" y="1357298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3 options 2 Choices</a:t>
            </a:r>
          </a:p>
          <a:p>
            <a:r>
              <a:rPr lang="en-GB" dirty="0" smtClean="0"/>
              <a:t>So 				</a:t>
            </a:r>
            <a:r>
              <a:rPr lang="en-GB" b="1" u="sng" dirty="0" smtClean="0"/>
              <a:t>3x2</a:t>
            </a:r>
            <a:r>
              <a:rPr lang="en-GB" b="1" dirty="0" smtClean="0"/>
              <a:t> =3</a:t>
            </a:r>
          </a:p>
          <a:p>
            <a:r>
              <a:rPr lang="en-GB" b="1" dirty="0" smtClean="0"/>
              <a:t>				   2</a:t>
            </a:r>
            <a:endParaRPr lang="en-GB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2428868"/>
            <a:ext cx="8286776" cy="21236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COMBINATION RULE: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n options r choices</a:t>
            </a:r>
            <a:r>
              <a:rPr lang="en-GB" sz="2400" b="1" dirty="0" smtClean="0">
                <a:solidFill>
                  <a:schemeClr val="accent4">
                    <a:lumMod val="75000"/>
                  </a:schemeClr>
                </a:solidFill>
              </a:rPr>
              <a:t>	</a:t>
            </a:r>
            <a:r>
              <a:rPr lang="en-GB" dirty="0" smtClean="0"/>
              <a:t>			</a:t>
            </a:r>
          </a:p>
          <a:p>
            <a:endParaRPr lang="en-GB" b="1" dirty="0" smtClean="0"/>
          </a:p>
          <a:p>
            <a:r>
              <a:rPr lang="en-GB" b="1" dirty="0" smtClean="0"/>
              <a:t>			               </a:t>
            </a:r>
            <a:r>
              <a:rPr lang="en-GB" sz="3600" b="1" u="sng" dirty="0" smtClean="0"/>
              <a:t>n! </a:t>
            </a:r>
          </a:p>
          <a:p>
            <a:r>
              <a:rPr lang="en-GB" sz="3600" b="1" dirty="0" smtClean="0"/>
              <a:t>			    (n-r)!r!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7158" y="4786322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5 options 3 Choices</a:t>
            </a:r>
          </a:p>
          <a:p>
            <a:r>
              <a:rPr lang="en-GB" dirty="0" smtClean="0"/>
              <a:t>So				 </a:t>
            </a:r>
            <a:r>
              <a:rPr lang="en-GB" b="1" u="sng" dirty="0" smtClean="0"/>
              <a:t>5x4x3x2x1</a:t>
            </a:r>
            <a:r>
              <a:rPr lang="en-GB" b="1" dirty="0" smtClean="0"/>
              <a:t> </a:t>
            </a:r>
          </a:p>
          <a:p>
            <a:r>
              <a:rPr lang="en-GB" b="1" dirty="0" smtClean="0"/>
              <a:t>				 2x1x3x2x1	</a:t>
            </a:r>
            <a:endParaRPr lang="en-GB" b="1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786314" y="5214950"/>
            <a:ext cx="35719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143372" y="5500702"/>
            <a:ext cx="35719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7158" y="5863256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3 options 2 Choices</a:t>
            </a:r>
          </a:p>
          <a:p>
            <a:r>
              <a:rPr lang="en-GB" dirty="0" smtClean="0"/>
              <a:t>So 				</a:t>
            </a:r>
            <a:r>
              <a:rPr lang="en-GB" b="1" u="sng" dirty="0" smtClean="0"/>
              <a:t>3x2x1</a:t>
            </a:r>
            <a:r>
              <a:rPr lang="en-GB" b="1" dirty="0" smtClean="0"/>
              <a:t> </a:t>
            </a:r>
          </a:p>
          <a:p>
            <a:r>
              <a:rPr lang="en-GB" b="1" dirty="0" smtClean="0"/>
              <a:t>				 1x2x1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285728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5 options 3 Choices</a:t>
            </a:r>
          </a:p>
          <a:p>
            <a:r>
              <a:rPr lang="en-GB" dirty="0" smtClean="0"/>
              <a:t>So				 </a:t>
            </a:r>
            <a:r>
              <a:rPr lang="en-GB" b="1" u="sng" dirty="0" smtClean="0"/>
              <a:t>5x4x3</a:t>
            </a:r>
            <a:r>
              <a:rPr lang="en-GB" b="1" dirty="0" smtClean="0"/>
              <a:t> = </a:t>
            </a:r>
            <a:r>
              <a:rPr lang="en-GB" b="1" u="sng" dirty="0" smtClean="0"/>
              <a:t>5x4x3  </a:t>
            </a:r>
            <a:r>
              <a:rPr lang="en-GB" b="1" dirty="0" smtClean="0"/>
              <a:t>=10</a:t>
            </a:r>
          </a:p>
          <a:p>
            <a:r>
              <a:rPr lang="en-GB" b="1" dirty="0" smtClean="0"/>
              <a:t>				    3!         3x2	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7190" y="1357298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3 options 2 Choices</a:t>
            </a:r>
          </a:p>
          <a:p>
            <a:r>
              <a:rPr lang="en-GB" dirty="0" smtClean="0"/>
              <a:t>So 				</a:t>
            </a:r>
            <a:r>
              <a:rPr lang="en-GB" b="1" u="sng" dirty="0" smtClean="0"/>
              <a:t>3x2</a:t>
            </a:r>
            <a:r>
              <a:rPr lang="en-GB" b="1" dirty="0" smtClean="0"/>
              <a:t> =3</a:t>
            </a:r>
          </a:p>
          <a:p>
            <a:r>
              <a:rPr lang="en-GB" b="1" dirty="0" smtClean="0"/>
              <a:t>				   2</a:t>
            </a:r>
            <a:endParaRPr lang="en-GB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2428868"/>
            <a:ext cx="8286776" cy="21236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COMBINATION RULE: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n options r choices</a:t>
            </a:r>
            <a:r>
              <a:rPr lang="en-GB" sz="2400" b="1" dirty="0" smtClean="0">
                <a:solidFill>
                  <a:schemeClr val="accent4">
                    <a:lumMod val="75000"/>
                  </a:schemeClr>
                </a:solidFill>
              </a:rPr>
              <a:t>	</a:t>
            </a:r>
            <a:r>
              <a:rPr lang="en-GB" dirty="0" smtClean="0"/>
              <a:t>			</a:t>
            </a:r>
          </a:p>
          <a:p>
            <a:endParaRPr lang="en-GB" b="1" dirty="0" smtClean="0"/>
          </a:p>
          <a:p>
            <a:r>
              <a:rPr lang="en-GB" b="1" dirty="0" smtClean="0"/>
              <a:t>			               </a:t>
            </a:r>
            <a:r>
              <a:rPr lang="en-GB" sz="3600" b="1" u="sng" dirty="0" smtClean="0"/>
              <a:t>n! </a:t>
            </a:r>
          </a:p>
          <a:p>
            <a:r>
              <a:rPr lang="en-GB" sz="3600" b="1" dirty="0" smtClean="0"/>
              <a:t>			    (n-r)!r!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7158" y="4786322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5 options 3 Choices</a:t>
            </a:r>
          </a:p>
          <a:p>
            <a:r>
              <a:rPr lang="en-GB" dirty="0" smtClean="0"/>
              <a:t>So				 </a:t>
            </a:r>
            <a:r>
              <a:rPr lang="en-GB" b="1" u="sng" dirty="0" smtClean="0"/>
              <a:t>5x4x3x2x1</a:t>
            </a:r>
            <a:r>
              <a:rPr lang="en-GB" b="1" dirty="0" smtClean="0"/>
              <a:t> </a:t>
            </a:r>
          </a:p>
          <a:p>
            <a:r>
              <a:rPr lang="en-GB" b="1" dirty="0" smtClean="0"/>
              <a:t>				 2x1x3x2x1	</a:t>
            </a:r>
            <a:endParaRPr lang="en-GB" b="1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786314" y="5214950"/>
            <a:ext cx="35719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143372" y="5500702"/>
            <a:ext cx="35719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7158" y="5863256"/>
            <a:ext cx="828677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3 options 2 Choices</a:t>
            </a:r>
          </a:p>
          <a:p>
            <a:r>
              <a:rPr lang="en-GB" dirty="0" smtClean="0"/>
              <a:t>So 				</a:t>
            </a:r>
            <a:r>
              <a:rPr lang="en-GB" b="1" u="sng" dirty="0" smtClean="0"/>
              <a:t>3x2x1</a:t>
            </a:r>
            <a:r>
              <a:rPr lang="en-GB" b="1" dirty="0" smtClean="0"/>
              <a:t> </a:t>
            </a:r>
          </a:p>
          <a:p>
            <a:r>
              <a:rPr lang="en-GB" b="1" dirty="0" smtClean="0"/>
              <a:t>				 1x2x1</a:t>
            </a:r>
            <a:endParaRPr lang="en-GB" b="1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4500562" y="6356370"/>
            <a:ext cx="142876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143372" y="6572272"/>
            <a:ext cx="142876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-24"/>
            <a:ext cx="86439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/>
              <a:t>Combinations can use 2 notations- you need to recognise both! </a:t>
            </a:r>
            <a:endParaRPr lang="en-GB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14348" y="1357298"/>
            <a:ext cx="3214710" cy="315471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9900" b="1" baseline="40000" dirty="0" err="1" smtClean="0"/>
              <a:t>n</a:t>
            </a:r>
            <a:r>
              <a:rPr lang="en-GB" sz="19900" b="1" dirty="0" err="1" smtClean="0"/>
              <a:t>c</a:t>
            </a:r>
            <a:r>
              <a:rPr lang="en-GB" sz="19900" b="1" baseline="-32000" dirty="0" err="1" smtClean="0"/>
              <a:t>r</a:t>
            </a:r>
            <a:endParaRPr lang="en-GB" sz="19900" b="1" baseline="-32000" dirty="0"/>
          </a:p>
        </p:txBody>
      </p:sp>
      <p:sp>
        <p:nvSpPr>
          <p:cNvPr id="8" name="TextBox 7"/>
          <p:cNvSpPr txBox="1"/>
          <p:nvPr/>
        </p:nvSpPr>
        <p:spPr>
          <a:xfrm>
            <a:off x="6215074" y="1214422"/>
            <a:ext cx="2357454" cy="3631763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500" b="1" dirty="0" smtClean="0"/>
              <a:t>  n</a:t>
            </a:r>
          </a:p>
          <a:p>
            <a:r>
              <a:rPr lang="en-GB" sz="11500" b="1" dirty="0" smtClean="0"/>
              <a:t>  r</a:t>
            </a:r>
            <a:endParaRPr lang="en-GB" sz="11500" b="1" baseline="-32000" dirty="0"/>
          </a:p>
        </p:txBody>
      </p:sp>
      <p:sp>
        <p:nvSpPr>
          <p:cNvPr id="9" name="Arc 8"/>
          <p:cNvSpPr/>
          <p:nvPr/>
        </p:nvSpPr>
        <p:spPr>
          <a:xfrm rot="1911633">
            <a:off x="4811821" y="1312779"/>
            <a:ext cx="3340917" cy="4709416"/>
          </a:xfrm>
          <a:prstGeom prst="arc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c 9"/>
          <p:cNvSpPr/>
          <p:nvPr/>
        </p:nvSpPr>
        <p:spPr>
          <a:xfrm rot="1911633" flipH="1" flipV="1">
            <a:off x="6613419" y="161049"/>
            <a:ext cx="3069152" cy="4821387"/>
          </a:xfrm>
          <a:prstGeom prst="arc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428596" y="4929198"/>
            <a:ext cx="66437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n – is the total number of options</a:t>
            </a:r>
          </a:p>
          <a:p>
            <a:r>
              <a:rPr lang="en-GB" sz="2800" b="1" dirty="0" smtClean="0"/>
              <a:t>r - is the number of choices you will make</a:t>
            </a:r>
          </a:p>
          <a:p>
            <a:r>
              <a:rPr lang="en-GB" sz="2800" b="1" dirty="0" smtClean="0"/>
              <a:t>Says	‘ n choice r’ </a:t>
            </a:r>
            <a:endParaRPr lang="en-GB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-24"/>
            <a:ext cx="86439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/>
              <a:t>Combinations can use 2 notations- you need to recognise both! </a:t>
            </a:r>
            <a:endParaRPr lang="en-GB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14348" y="1214422"/>
            <a:ext cx="2286016" cy="2215991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3800" b="1" baseline="40000" dirty="0" err="1" smtClean="0"/>
              <a:t>n</a:t>
            </a:r>
            <a:r>
              <a:rPr lang="en-GB" sz="13800" b="1" dirty="0" err="1" smtClean="0"/>
              <a:t>c</a:t>
            </a:r>
            <a:r>
              <a:rPr lang="en-GB" sz="13800" b="1" baseline="-32000" dirty="0" err="1" smtClean="0"/>
              <a:t>r</a:t>
            </a:r>
            <a:endParaRPr lang="en-GB" sz="13800" b="1" baseline="-32000" dirty="0"/>
          </a:p>
        </p:txBody>
      </p:sp>
      <p:sp>
        <p:nvSpPr>
          <p:cNvPr id="8" name="TextBox 7"/>
          <p:cNvSpPr txBox="1"/>
          <p:nvPr/>
        </p:nvSpPr>
        <p:spPr>
          <a:xfrm>
            <a:off x="6286512" y="1214422"/>
            <a:ext cx="2000264" cy="2800767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800" b="1" dirty="0" smtClean="0"/>
              <a:t>  n</a:t>
            </a:r>
          </a:p>
          <a:p>
            <a:r>
              <a:rPr lang="en-GB" sz="8800" b="1" dirty="0" smtClean="0"/>
              <a:t>  r</a:t>
            </a:r>
            <a:endParaRPr lang="en-GB" sz="8800" b="1" baseline="-32000" dirty="0"/>
          </a:p>
        </p:txBody>
      </p:sp>
      <p:sp>
        <p:nvSpPr>
          <p:cNvPr id="9" name="Arc 8"/>
          <p:cNvSpPr/>
          <p:nvPr/>
        </p:nvSpPr>
        <p:spPr>
          <a:xfrm rot="1911633">
            <a:off x="5149829" y="1375456"/>
            <a:ext cx="2701995" cy="3535586"/>
          </a:xfrm>
          <a:prstGeom prst="arc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c 9"/>
          <p:cNvSpPr/>
          <p:nvPr/>
        </p:nvSpPr>
        <p:spPr>
          <a:xfrm rot="1911633" flipH="1" flipV="1">
            <a:off x="6620541" y="473266"/>
            <a:ext cx="2260900" cy="3534979"/>
          </a:xfrm>
          <a:prstGeom prst="arc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42910" y="3500438"/>
            <a:ext cx="66437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n – is the total number of options</a:t>
            </a:r>
          </a:p>
          <a:p>
            <a:r>
              <a:rPr lang="en-GB" sz="2400" b="1" dirty="0" smtClean="0"/>
              <a:t>r - is the number of choices you will make</a:t>
            </a:r>
          </a:p>
          <a:p>
            <a:r>
              <a:rPr lang="en-GB" sz="2400" b="1" dirty="0" smtClean="0"/>
              <a:t>Says	‘ n choice r’ </a:t>
            </a:r>
            <a:endParaRPr lang="en-GB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071538" y="4643446"/>
            <a:ext cx="7358114" cy="21236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COMBINATION RULE: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n options r choices</a:t>
            </a:r>
            <a:r>
              <a:rPr lang="en-GB" sz="2400" b="1" dirty="0" smtClean="0">
                <a:solidFill>
                  <a:schemeClr val="accent4">
                    <a:lumMod val="75000"/>
                  </a:schemeClr>
                </a:solidFill>
              </a:rPr>
              <a:t>	</a:t>
            </a:r>
            <a:r>
              <a:rPr lang="en-GB" dirty="0" smtClean="0"/>
              <a:t>			</a:t>
            </a:r>
          </a:p>
          <a:p>
            <a:endParaRPr lang="en-GB" b="1" dirty="0" smtClean="0"/>
          </a:p>
          <a:p>
            <a:r>
              <a:rPr lang="en-GB" b="1" dirty="0" smtClean="0"/>
              <a:t>			               </a:t>
            </a:r>
            <a:r>
              <a:rPr lang="en-GB" sz="3600" b="1" u="sng" dirty="0" smtClean="0"/>
              <a:t>n! </a:t>
            </a:r>
          </a:p>
          <a:p>
            <a:r>
              <a:rPr lang="en-GB" sz="3600" b="1" dirty="0" smtClean="0"/>
              <a:t>			    (n-r)!r!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5720" y="76778"/>
            <a:ext cx="84296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to use 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this for binomial expansion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857232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 smtClean="0"/>
              <a:t>Eg</a:t>
            </a:r>
            <a:r>
              <a:rPr lang="en-GB" sz="3600" b="1" dirty="0" smtClean="0"/>
              <a:t>.	(1+x)</a:t>
            </a:r>
            <a:r>
              <a:rPr lang="en-GB" sz="3600" b="1" baseline="40000" dirty="0" smtClean="0"/>
              <a:t>4</a:t>
            </a:r>
            <a:endParaRPr lang="en-GB" sz="3600" b="1" baseline="40000" dirty="0"/>
          </a:p>
        </p:txBody>
      </p:sp>
      <p:sp>
        <p:nvSpPr>
          <p:cNvPr id="22" name="TextBox 21"/>
          <p:cNvSpPr txBox="1"/>
          <p:nvPr/>
        </p:nvSpPr>
        <p:spPr>
          <a:xfrm>
            <a:off x="642910" y="2113184"/>
            <a:ext cx="77867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4 so the coefficients will be:</a:t>
            </a:r>
          </a:p>
          <a:p>
            <a:endParaRPr lang="en-GB" sz="2400" b="1" dirty="0" smtClean="0"/>
          </a:p>
          <a:p>
            <a:r>
              <a:rPr lang="en-GB" sz="2400" b="1" baseline="40000" dirty="0" smtClean="0">
                <a:solidFill>
                  <a:srgbClr val="FF0000"/>
                </a:solidFill>
              </a:rPr>
              <a:t>4</a:t>
            </a:r>
            <a:r>
              <a:rPr lang="en-GB" sz="2400" b="1" dirty="0" smtClean="0">
                <a:solidFill>
                  <a:srgbClr val="FF0000"/>
                </a:solidFill>
              </a:rPr>
              <a:t>c</a:t>
            </a:r>
            <a:r>
              <a:rPr lang="en-GB" sz="2400" b="1" baseline="-32000" dirty="0" smtClean="0">
                <a:solidFill>
                  <a:srgbClr val="FF0000"/>
                </a:solidFill>
              </a:rPr>
              <a:t>0</a:t>
            </a:r>
            <a:r>
              <a:rPr lang="en-GB" sz="2400" b="1" baseline="-32000" dirty="0" smtClean="0"/>
              <a:t>    </a:t>
            </a:r>
            <a:r>
              <a:rPr lang="en-GB" sz="2400" b="1" dirty="0" smtClean="0"/>
              <a:t> 1</a:t>
            </a:r>
            <a:r>
              <a:rPr lang="en-GB" sz="2400" b="1" baseline="38000" dirty="0" smtClean="0"/>
              <a:t>4</a:t>
            </a:r>
            <a:r>
              <a:rPr lang="en-GB" sz="2400" b="1" baseline="-32000" dirty="0" smtClean="0"/>
              <a:t>           </a:t>
            </a:r>
            <a:r>
              <a:rPr lang="en-GB" sz="2400" b="1" baseline="-32000" dirty="0" smtClean="0">
                <a:solidFill>
                  <a:srgbClr val="FF0000"/>
                </a:solidFill>
              </a:rPr>
              <a:t> </a:t>
            </a:r>
            <a:r>
              <a:rPr lang="en-GB" sz="2400" b="1" baseline="40000" dirty="0" smtClean="0">
                <a:solidFill>
                  <a:srgbClr val="FF0000"/>
                </a:solidFill>
              </a:rPr>
              <a:t>4</a:t>
            </a:r>
            <a:r>
              <a:rPr lang="en-GB" sz="2400" b="1" dirty="0" smtClean="0">
                <a:solidFill>
                  <a:srgbClr val="FF0000"/>
                </a:solidFill>
              </a:rPr>
              <a:t>c</a:t>
            </a:r>
            <a:r>
              <a:rPr lang="en-GB" sz="2400" b="1" baseline="-32000" dirty="0" smtClean="0">
                <a:solidFill>
                  <a:srgbClr val="FF0000"/>
                </a:solidFill>
              </a:rPr>
              <a:t>1</a:t>
            </a:r>
            <a:r>
              <a:rPr lang="en-GB" sz="2400" b="1" dirty="0" smtClean="0">
                <a:solidFill>
                  <a:srgbClr val="FF0000"/>
                </a:solidFill>
              </a:rPr>
              <a:t> </a:t>
            </a:r>
            <a:r>
              <a:rPr lang="en-GB" sz="2400" b="1" dirty="0" smtClean="0"/>
              <a:t>1</a:t>
            </a:r>
            <a:r>
              <a:rPr lang="en-GB" sz="2400" b="1" baseline="40000" dirty="0" smtClean="0"/>
              <a:t>3</a:t>
            </a:r>
            <a:r>
              <a:rPr lang="en-GB" sz="2400" b="1" dirty="0" smtClean="0"/>
              <a:t> x</a:t>
            </a:r>
            <a:r>
              <a:rPr lang="en-GB" sz="2400" b="1" baseline="40000" dirty="0" smtClean="0"/>
              <a:t>1</a:t>
            </a:r>
            <a:r>
              <a:rPr lang="en-GB" sz="2400" b="1" baseline="-32000" dirty="0" smtClean="0"/>
              <a:t>             </a:t>
            </a:r>
            <a:r>
              <a:rPr lang="en-GB" sz="2400" b="1" dirty="0" smtClean="0"/>
              <a:t>  </a:t>
            </a:r>
            <a:r>
              <a:rPr lang="en-GB" sz="2400" b="1" baseline="40000" dirty="0" smtClean="0">
                <a:solidFill>
                  <a:srgbClr val="FF0000"/>
                </a:solidFill>
              </a:rPr>
              <a:t>4</a:t>
            </a:r>
            <a:r>
              <a:rPr lang="en-GB" sz="2400" b="1" dirty="0" smtClean="0">
                <a:solidFill>
                  <a:srgbClr val="FF0000"/>
                </a:solidFill>
              </a:rPr>
              <a:t>c</a:t>
            </a:r>
            <a:r>
              <a:rPr lang="en-GB" sz="2400" b="1" baseline="-32000" dirty="0" smtClean="0">
                <a:solidFill>
                  <a:srgbClr val="FF0000"/>
                </a:solidFill>
              </a:rPr>
              <a:t>2</a:t>
            </a:r>
            <a:r>
              <a:rPr lang="en-GB" sz="2400" b="1" dirty="0" smtClean="0"/>
              <a:t> 1</a:t>
            </a:r>
            <a:r>
              <a:rPr lang="en-GB" sz="2400" b="1" baseline="40000" dirty="0" smtClean="0"/>
              <a:t>2</a:t>
            </a:r>
            <a:r>
              <a:rPr lang="en-GB" sz="2400" b="1" dirty="0" smtClean="0"/>
              <a:t>x</a:t>
            </a:r>
            <a:r>
              <a:rPr lang="en-GB" sz="2400" b="1" baseline="40000" dirty="0" smtClean="0"/>
              <a:t>2</a:t>
            </a:r>
            <a:r>
              <a:rPr lang="en-GB" sz="2400" b="1" dirty="0" smtClean="0"/>
              <a:t>          </a:t>
            </a:r>
            <a:r>
              <a:rPr lang="en-GB" sz="2400" b="1" baseline="40000" dirty="0" smtClean="0">
                <a:solidFill>
                  <a:srgbClr val="FF0000"/>
                </a:solidFill>
              </a:rPr>
              <a:t>4</a:t>
            </a:r>
            <a:r>
              <a:rPr lang="en-GB" sz="2400" b="1" dirty="0" smtClean="0">
                <a:solidFill>
                  <a:srgbClr val="FF0000"/>
                </a:solidFill>
              </a:rPr>
              <a:t>c</a:t>
            </a:r>
            <a:r>
              <a:rPr lang="en-GB" sz="2400" b="1" baseline="-32000" dirty="0" smtClean="0">
                <a:solidFill>
                  <a:srgbClr val="FF0000"/>
                </a:solidFill>
              </a:rPr>
              <a:t>3</a:t>
            </a:r>
            <a:r>
              <a:rPr lang="en-GB" sz="2400" b="1" baseline="-32000" dirty="0" smtClean="0"/>
              <a:t> </a:t>
            </a:r>
            <a:r>
              <a:rPr lang="en-GB" sz="2400" b="1" dirty="0" smtClean="0"/>
              <a:t> 1</a:t>
            </a:r>
            <a:r>
              <a:rPr lang="en-GB" sz="2400" b="1" baseline="40000" dirty="0" smtClean="0"/>
              <a:t>1</a:t>
            </a:r>
            <a:r>
              <a:rPr lang="en-GB" sz="2400" b="1" dirty="0" smtClean="0"/>
              <a:t>x</a:t>
            </a:r>
            <a:r>
              <a:rPr lang="en-GB" sz="2400" b="1" baseline="40000" dirty="0" smtClean="0"/>
              <a:t>3</a:t>
            </a:r>
            <a:r>
              <a:rPr lang="en-GB" sz="2400" b="1" dirty="0" smtClean="0"/>
              <a:t>        </a:t>
            </a:r>
            <a:r>
              <a:rPr lang="en-GB" sz="2400" b="1" dirty="0" smtClean="0">
                <a:solidFill>
                  <a:srgbClr val="FF0000"/>
                </a:solidFill>
              </a:rPr>
              <a:t> </a:t>
            </a:r>
            <a:r>
              <a:rPr lang="en-GB" sz="2400" b="1" baseline="40000" dirty="0" smtClean="0">
                <a:solidFill>
                  <a:srgbClr val="FF0000"/>
                </a:solidFill>
              </a:rPr>
              <a:t>4</a:t>
            </a:r>
            <a:r>
              <a:rPr lang="en-GB" sz="2400" b="1" dirty="0" smtClean="0">
                <a:solidFill>
                  <a:srgbClr val="FF0000"/>
                </a:solidFill>
              </a:rPr>
              <a:t>c</a:t>
            </a:r>
            <a:r>
              <a:rPr lang="en-GB" sz="2400" b="1" baseline="-32000" dirty="0" smtClean="0">
                <a:solidFill>
                  <a:srgbClr val="FF0000"/>
                </a:solidFill>
              </a:rPr>
              <a:t>4 </a:t>
            </a:r>
            <a:r>
              <a:rPr lang="en-GB" sz="2400" b="1" dirty="0" smtClean="0"/>
              <a:t>x</a:t>
            </a:r>
            <a:r>
              <a:rPr lang="en-GB" sz="2400" b="1" baseline="40000" dirty="0" smtClean="0"/>
              <a:t>4</a:t>
            </a:r>
          </a:p>
          <a:p>
            <a:endParaRPr lang="en-GB" sz="2400" b="1" baseline="-32000" dirty="0" smtClean="0"/>
          </a:p>
          <a:p>
            <a:r>
              <a:rPr lang="en-GB" sz="2400" b="1" baseline="-32000" dirty="0" smtClean="0"/>
              <a:t> </a:t>
            </a:r>
            <a:r>
              <a:rPr lang="en-GB" sz="2400" b="1" dirty="0" smtClean="0"/>
              <a:t>    </a:t>
            </a:r>
            <a:endParaRPr lang="en-GB" sz="2400" b="1" baseline="40000" dirty="0" smtClean="0"/>
          </a:p>
        </p:txBody>
      </p:sp>
      <p:sp>
        <p:nvSpPr>
          <p:cNvPr id="31" name="TextBox 30"/>
          <p:cNvSpPr txBox="1"/>
          <p:nvPr/>
        </p:nvSpPr>
        <p:spPr>
          <a:xfrm>
            <a:off x="3357554" y="857232"/>
            <a:ext cx="2286016" cy="646331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r>
              <a:rPr lang="en-GB" sz="3600" b="1" baseline="40000" dirty="0" err="1" smtClean="0"/>
              <a:t>n</a:t>
            </a:r>
            <a:r>
              <a:rPr lang="en-GB" sz="3600" b="1" dirty="0" err="1" smtClean="0"/>
              <a:t>c</a:t>
            </a:r>
            <a:r>
              <a:rPr lang="en-GB" sz="3600" b="1" baseline="-32000" dirty="0" err="1" smtClean="0"/>
              <a:t>r</a:t>
            </a:r>
            <a:endParaRPr lang="en-GB" sz="3600" b="1" baseline="-3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28728" y="142853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Expand these: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71604" y="2143116"/>
            <a:ext cx="68580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				         1</a:t>
            </a:r>
          </a:p>
          <a:p>
            <a:r>
              <a:rPr lang="en-GB" sz="3600" b="1" dirty="0" smtClean="0"/>
              <a:t>			               1   1</a:t>
            </a:r>
          </a:p>
          <a:p>
            <a:r>
              <a:rPr lang="en-GB" sz="3600" b="1" dirty="0" smtClean="0"/>
              <a:t>			            1   2    1</a:t>
            </a:r>
          </a:p>
          <a:p>
            <a:r>
              <a:rPr lang="en-GB" sz="3600" b="1" dirty="0" smtClean="0"/>
              <a:t>			        1    3    3    1</a:t>
            </a:r>
          </a:p>
          <a:p>
            <a:r>
              <a:rPr lang="en-GB" sz="3600" b="1" dirty="0" smtClean="0"/>
              <a:t>			    1     4    6    4    1</a:t>
            </a:r>
            <a:endParaRPr lang="en-GB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-32" y="2214554"/>
            <a:ext cx="607223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1.	(</a:t>
            </a:r>
            <a:r>
              <a:rPr lang="en-GB" sz="3600" dirty="0" err="1" smtClean="0"/>
              <a:t>a+b</a:t>
            </a:r>
            <a:r>
              <a:rPr lang="en-GB" sz="3600" dirty="0" smtClean="0"/>
              <a:t>)</a:t>
            </a:r>
            <a:r>
              <a:rPr lang="en-GB" sz="3600" baseline="40000" dirty="0" smtClean="0"/>
              <a:t>0		</a:t>
            </a:r>
          </a:p>
          <a:p>
            <a:r>
              <a:rPr lang="en-GB" sz="3600" dirty="0" smtClean="0"/>
              <a:t>2.	(</a:t>
            </a:r>
            <a:r>
              <a:rPr lang="en-GB" sz="3600" dirty="0" err="1" smtClean="0"/>
              <a:t>a+b</a:t>
            </a:r>
            <a:r>
              <a:rPr lang="en-GB" sz="3600" dirty="0" smtClean="0"/>
              <a:t>)</a:t>
            </a:r>
            <a:r>
              <a:rPr lang="en-GB" sz="3600" baseline="40000" dirty="0" smtClean="0"/>
              <a:t>1</a:t>
            </a:r>
          </a:p>
          <a:p>
            <a:r>
              <a:rPr lang="en-GB" sz="3600" dirty="0" smtClean="0"/>
              <a:t>3.	(</a:t>
            </a:r>
            <a:r>
              <a:rPr lang="en-GB" sz="3600" dirty="0" err="1" smtClean="0"/>
              <a:t>a+b</a:t>
            </a:r>
            <a:r>
              <a:rPr lang="en-GB" sz="3600" dirty="0" smtClean="0"/>
              <a:t>)</a:t>
            </a:r>
            <a:r>
              <a:rPr lang="en-GB" sz="3600" baseline="40000" dirty="0" smtClean="0"/>
              <a:t>2</a:t>
            </a:r>
          </a:p>
          <a:p>
            <a:pPr marL="914400" indent="-914400">
              <a:buAutoNum type="arabicPeriod" startAt="4"/>
            </a:pPr>
            <a:r>
              <a:rPr lang="en-GB" sz="3600" dirty="0" smtClean="0"/>
              <a:t>(</a:t>
            </a:r>
            <a:r>
              <a:rPr lang="en-GB" sz="3600" dirty="0" err="1" smtClean="0"/>
              <a:t>a+b</a:t>
            </a:r>
            <a:r>
              <a:rPr lang="en-GB" sz="3600" dirty="0" smtClean="0"/>
              <a:t>)</a:t>
            </a:r>
            <a:r>
              <a:rPr lang="en-GB" sz="3600" baseline="40000" dirty="0" smtClean="0"/>
              <a:t>3</a:t>
            </a:r>
          </a:p>
          <a:p>
            <a:pPr marL="914400" indent="-914400">
              <a:buFontTx/>
              <a:buAutoNum type="arabicPeriod" startAt="4"/>
            </a:pPr>
            <a:r>
              <a:rPr lang="en-GB" sz="3600" dirty="0" smtClean="0"/>
              <a:t>(</a:t>
            </a:r>
            <a:r>
              <a:rPr lang="en-GB" sz="3600" dirty="0" err="1" smtClean="0"/>
              <a:t>a+b</a:t>
            </a:r>
            <a:r>
              <a:rPr lang="en-GB" sz="3600" dirty="0" smtClean="0"/>
              <a:t>)</a:t>
            </a:r>
            <a:r>
              <a:rPr lang="en-GB" sz="3600" baseline="40000" dirty="0" smtClean="0"/>
              <a:t>4</a:t>
            </a:r>
          </a:p>
          <a:p>
            <a:pPr marL="914400" indent="-914400"/>
            <a:endParaRPr lang="en-GB" sz="3600" baseline="40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214546" y="2500306"/>
            <a:ext cx="3786214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214546" y="3070222"/>
            <a:ext cx="35719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214546" y="3570288"/>
            <a:ext cx="3286148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214546" y="4143380"/>
            <a:ext cx="2928958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214546" y="4641858"/>
            <a:ext cx="250033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857488" y="2143116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Power of 0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2928926" y="2702478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Power of 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28926" y="320254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Power of 2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2928926" y="3774048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Power of 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928926" y="427411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Power of 4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5572132" y="1617637"/>
            <a:ext cx="30718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Coefficients </a:t>
            </a:r>
          </a:p>
          <a:p>
            <a:endParaRPr lang="en-GB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5720" y="857232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 smtClean="0"/>
              <a:t>Eg</a:t>
            </a:r>
            <a:r>
              <a:rPr lang="en-GB" sz="3600" b="1" dirty="0" smtClean="0"/>
              <a:t>.	(1+x)</a:t>
            </a:r>
            <a:r>
              <a:rPr lang="en-GB" sz="3600" b="1" baseline="40000" dirty="0" smtClean="0">
                <a:solidFill>
                  <a:srgbClr val="FF0000"/>
                </a:solidFill>
              </a:rPr>
              <a:t>4</a:t>
            </a:r>
            <a:endParaRPr lang="en-GB" sz="3600" b="1" baseline="400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2910" y="2113184"/>
            <a:ext cx="77867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4 so the coefficients will be:</a:t>
            </a:r>
          </a:p>
          <a:p>
            <a:endParaRPr lang="en-GB" sz="2400" b="1" dirty="0" smtClean="0"/>
          </a:p>
          <a:p>
            <a:r>
              <a:rPr lang="en-GB" sz="2400" b="1" baseline="40000" dirty="0" smtClean="0">
                <a:solidFill>
                  <a:srgbClr val="FF0000"/>
                </a:solidFill>
              </a:rPr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/>
              <a:t>0    </a:t>
            </a:r>
            <a:r>
              <a:rPr lang="en-GB" sz="2400" b="1" dirty="0" smtClean="0"/>
              <a:t> 1</a:t>
            </a:r>
            <a:r>
              <a:rPr lang="en-GB" sz="2400" b="1" baseline="38000" dirty="0" smtClean="0">
                <a:solidFill>
                  <a:srgbClr val="FF0000"/>
                </a:solidFill>
              </a:rPr>
              <a:t>4</a:t>
            </a:r>
            <a:r>
              <a:rPr lang="en-GB" sz="2400" b="1" baseline="-32000" dirty="0" smtClean="0">
                <a:solidFill>
                  <a:srgbClr val="FF0000"/>
                </a:solidFill>
              </a:rPr>
              <a:t>  </a:t>
            </a:r>
            <a:r>
              <a:rPr lang="en-GB" sz="2400" b="1" baseline="-32000" dirty="0" smtClean="0"/>
              <a:t>          </a:t>
            </a:r>
            <a:r>
              <a:rPr lang="en-GB" sz="2400" b="1" baseline="40000" dirty="0" smtClean="0">
                <a:solidFill>
                  <a:srgbClr val="FF0000"/>
                </a:solidFill>
              </a:rPr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/>
              <a:t>1</a:t>
            </a:r>
            <a:r>
              <a:rPr lang="en-GB" sz="2400" b="1" dirty="0" smtClean="0"/>
              <a:t> 1</a:t>
            </a:r>
            <a:r>
              <a:rPr lang="en-GB" sz="2400" b="1" baseline="40000" dirty="0" smtClean="0">
                <a:solidFill>
                  <a:srgbClr val="FF0000"/>
                </a:solidFill>
              </a:rPr>
              <a:t>3</a:t>
            </a:r>
            <a:r>
              <a:rPr lang="en-GB" sz="2400" b="1" dirty="0" smtClean="0"/>
              <a:t> x</a:t>
            </a:r>
            <a:r>
              <a:rPr lang="en-GB" sz="2400" b="1" baseline="40000" dirty="0" smtClean="0">
                <a:solidFill>
                  <a:srgbClr val="FF0000"/>
                </a:solidFill>
              </a:rPr>
              <a:t>1</a:t>
            </a:r>
            <a:r>
              <a:rPr lang="en-GB" sz="2400" b="1" baseline="-32000" dirty="0" smtClean="0"/>
              <a:t>             </a:t>
            </a:r>
            <a:r>
              <a:rPr lang="en-GB" sz="2400" b="1" dirty="0" smtClean="0"/>
              <a:t>  </a:t>
            </a:r>
            <a:r>
              <a:rPr lang="en-GB" sz="2400" b="1" baseline="40000" dirty="0" smtClean="0">
                <a:solidFill>
                  <a:srgbClr val="FF0000"/>
                </a:solidFill>
              </a:rPr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/>
              <a:t>2</a:t>
            </a:r>
            <a:r>
              <a:rPr lang="en-GB" sz="2400" b="1" dirty="0" smtClean="0"/>
              <a:t> 1</a:t>
            </a:r>
            <a:r>
              <a:rPr lang="en-GB" sz="2400" b="1" baseline="40000" dirty="0" smtClean="0">
                <a:solidFill>
                  <a:srgbClr val="FF0000"/>
                </a:solidFill>
              </a:rPr>
              <a:t>2</a:t>
            </a:r>
            <a:r>
              <a:rPr lang="en-GB" sz="2400" b="1" dirty="0" smtClean="0"/>
              <a:t>x</a:t>
            </a:r>
            <a:r>
              <a:rPr lang="en-GB" sz="2400" b="1" baseline="40000" dirty="0" smtClean="0">
                <a:solidFill>
                  <a:srgbClr val="FF0000"/>
                </a:solidFill>
              </a:rPr>
              <a:t>2</a:t>
            </a:r>
            <a:r>
              <a:rPr lang="en-GB" sz="2400" b="1" dirty="0" smtClean="0"/>
              <a:t>          </a:t>
            </a:r>
            <a:r>
              <a:rPr lang="en-GB" sz="2400" b="1" baseline="40000" dirty="0" smtClean="0">
                <a:solidFill>
                  <a:srgbClr val="FF0000"/>
                </a:solidFill>
              </a:rPr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/>
              <a:t>3 </a:t>
            </a:r>
            <a:r>
              <a:rPr lang="en-GB" sz="2400" b="1" dirty="0" smtClean="0"/>
              <a:t> 1</a:t>
            </a:r>
            <a:r>
              <a:rPr lang="en-GB" sz="2400" b="1" baseline="40000" dirty="0" smtClean="0">
                <a:solidFill>
                  <a:srgbClr val="FF0000"/>
                </a:solidFill>
              </a:rPr>
              <a:t>1</a:t>
            </a:r>
            <a:r>
              <a:rPr lang="en-GB" sz="2400" b="1" dirty="0" smtClean="0"/>
              <a:t>x</a:t>
            </a:r>
            <a:r>
              <a:rPr lang="en-GB" sz="2400" b="1" baseline="40000" dirty="0" smtClean="0">
                <a:solidFill>
                  <a:srgbClr val="FF0000"/>
                </a:solidFill>
              </a:rPr>
              <a:t>3</a:t>
            </a:r>
            <a:r>
              <a:rPr lang="en-GB" sz="2400" b="1" dirty="0" smtClean="0"/>
              <a:t>         </a:t>
            </a:r>
            <a:r>
              <a:rPr lang="en-GB" sz="2400" b="1" baseline="40000" dirty="0" smtClean="0">
                <a:solidFill>
                  <a:srgbClr val="FF0000"/>
                </a:solidFill>
              </a:rPr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/>
              <a:t>4 </a:t>
            </a:r>
            <a:r>
              <a:rPr lang="en-GB" sz="2400" b="1" dirty="0" smtClean="0"/>
              <a:t>x</a:t>
            </a:r>
            <a:r>
              <a:rPr lang="en-GB" sz="2400" b="1" baseline="40000" dirty="0" smtClean="0">
                <a:solidFill>
                  <a:srgbClr val="FF0000"/>
                </a:solidFill>
              </a:rPr>
              <a:t>4</a:t>
            </a:r>
          </a:p>
          <a:p>
            <a:endParaRPr lang="en-GB" sz="2400" b="1" baseline="-32000" dirty="0" smtClean="0"/>
          </a:p>
          <a:p>
            <a:r>
              <a:rPr lang="en-GB" sz="2400" b="1" baseline="-32000" dirty="0" smtClean="0"/>
              <a:t> </a:t>
            </a:r>
            <a:r>
              <a:rPr lang="en-GB" sz="2400" b="1" dirty="0" smtClean="0"/>
              <a:t>    </a:t>
            </a:r>
            <a:endParaRPr lang="en-GB" sz="2400" b="1" baseline="40000" dirty="0" smtClean="0"/>
          </a:p>
        </p:txBody>
      </p:sp>
      <p:sp>
        <p:nvSpPr>
          <p:cNvPr id="31" name="TextBox 30"/>
          <p:cNvSpPr txBox="1"/>
          <p:nvPr/>
        </p:nvSpPr>
        <p:spPr>
          <a:xfrm>
            <a:off x="3357554" y="857232"/>
            <a:ext cx="2286016" cy="646331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r>
              <a:rPr lang="en-GB" sz="3600" b="1" baseline="40000" dirty="0" err="1" smtClean="0"/>
              <a:t>n</a:t>
            </a:r>
            <a:r>
              <a:rPr lang="en-GB" sz="3600" b="1" dirty="0" err="1" smtClean="0"/>
              <a:t>c</a:t>
            </a:r>
            <a:r>
              <a:rPr lang="en-GB" sz="3600" b="1" baseline="-32000" dirty="0" err="1" smtClean="0"/>
              <a:t>r</a:t>
            </a:r>
            <a:endParaRPr lang="en-GB" sz="3600" b="1" baseline="-32000" dirty="0"/>
          </a:p>
        </p:txBody>
      </p:sp>
      <p:sp>
        <p:nvSpPr>
          <p:cNvPr id="18" name="TextBox 17"/>
          <p:cNvSpPr txBox="1"/>
          <p:nvPr/>
        </p:nvSpPr>
        <p:spPr>
          <a:xfrm>
            <a:off x="500034" y="3714752"/>
            <a:ext cx="7929618" cy="95410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Notice: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 The powers of the two numbers add up to = </a:t>
            </a:r>
            <a:r>
              <a:rPr lang="en-GB" sz="2800" b="1" dirty="0" smtClean="0"/>
              <a:t>n</a:t>
            </a:r>
          </a:p>
        </p:txBody>
      </p:sp>
      <p:sp>
        <p:nvSpPr>
          <p:cNvPr id="7" name="Rectangle 6"/>
          <p:cNvSpPr/>
          <p:nvPr/>
        </p:nvSpPr>
        <p:spPr>
          <a:xfrm>
            <a:off x="285720" y="76778"/>
            <a:ext cx="84296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to use 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this for binomial expansion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5720" y="857232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 smtClean="0"/>
              <a:t>Eg</a:t>
            </a:r>
            <a:r>
              <a:rPr lang="en-GB" sz="3600" b="1" dirty="0" smtClean="0"/>
              <a:t>.	(1+x)</a:t>
            </a:r>
            <a:r>
              <a:rPr lang="en-GB" sz="3600" b="1" baseline="40000" dirty="0" smtClean="0"/>
              <a:t>4</a:t>
            </a:r>
            <a:endParaRPr lang="en-GB" sz="3600" b="1" baseline="40000" dirty="0"/>
          </a:p>
        </p:txBody>
      </p:sp>
      <p:sp>
        <p:nvSpPr>
          <p:cNvPr id="22" name="TextBox 21"/>
          <p:cNvSpPr txBox="1"/>
          <p:nvPr/>
        </p:nvSpPr>
        <p:spPr>
          <a:xfrm>
            <a:off x="642910" y="2113184"/>
            <a:ext cx="77867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4 so the coefficients will be:</a:t>
            </a:r>
          </a:p>
          <a:p>
            <a:endParaRPr lang="en-GB" sz="2400" b="1" dirty="0" smtClean="0"/>
          </a:p>
          <a:p>
            <a:r>
              <a:rPr lang="en-GB" sz="2400" b="1" baseline="40000" dirty="0" smtClean="0"/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>
                <a:solidFill>
                  <a:srgbClr val="FF0000"/>
                </a:solidFill>
              </a:rPr>
              <a:t>0</a:t>
            </a:r>
            <a:r>
              <a:rPr lang="en-GB" sz="2400" b="1" baseline="-32000" dirty="0" smtClean="0"/>
              <a:t>    </a:t>
            </a:r>
            <a:r>
              <a:rPr lang="en-GB" sz="2400" b="1" dirty="0" smtClean="0"/>
              <a:t> 1</a:t>
            </a:r>
            <a:r>
              <a:rPr lang="en-GB" sz="2400" b="1" baseline="38000" dirty="0" smtClean="0"/>
              <a:t>4</a:t>
            </a:r>
            <a:r>
              <a:rPr lang="en-GB" sz="2400" b="1" baseline="-32000" dirty="0" smtClean="0"/>
              <a:t>            </a:t>
            </a:r>
            <a:r>
              <a:rPr lang="en-GB" sz="2400" b="1" baseline="40000" dirty="0" smtClean="0"/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>
                <a:solidFill>
                  <a:srgbClr val="FF0000"/>
                </a:solidFill>
              </a:rPr>
              <a:t>1</a:t>
            </a:r>
            <a:r>
              <a:rPr lang="en-GB" sz="2400" b="1" dirty="0" smtClean="0">
                <a:solidFill>
                  <a:srgbClr val="FF0000"/>
                </a:solidFill>
              </a:rPr>
              <a:t> </a:t>
            </a:r>
            <a:r>
              <a:rPr lang="en-GB" sz="2400" b="1" dirty="0" smtClean="0"/>
              <a:t>1</a:t>
            </a:r>
            <a:r>
              <a:rPr lang="en-GB" sz="2400" b="1" baseline="40000" dirty="0" smtClean="0"/>
              <a:t>3</a:t>
            </a:r>
            <a:r>
              <a:rPr lang="en-GB" sz="2400" b="1" dirty="0" smtClean="0"/>
              <a:t> x</a:t>
            </a:r>
            <a:r>
              <a:rPr lang="en-GB" sz="2400" b="1" baseline="40000" dirty="0" smtClean="0">
                <a:solidFill>
                  <a:srgbClr val="FF0000"/>
                </a:solidFill>
              </a:rPr>
              <a:t>1</a:t>
            </a:r>
            <a:r>
              <a:rPr lang="en-GB" sz="2400" b="1" baseline="-32000" dirty="0" smtClean="0"/>
              <a:t>             </a:t>
            </a:r>
            <a:r>
              <a:rPr lang="en-GB" sz="2400" b="1" dirty="0" smtClean="0"/>
              <a:t>  </a:t>
            </a:r>
            <a:r>
              <a:rPr lang="en-GB" sz="2400" b="1" baseline="40000" dirty="0" smtClean="0"/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>
                <a:solidFill>
                  <a:srgbClr val="FF0000"/>
                </a:solidFill>
              </a:rPr>
              <a:t>2</a:t>
            </a:r>
            <a:r>
              <a:rPr lang="en-GB" sz="2400" b="1" dirty="0" smtClean="0"/>
              <a:t> 1</a:t>
            </a:r>
            <a:r>
              <a:rPr lang="en-GB" sz="2400" b="1" baseline="40000" dirty="0" smtClean="0"/>
              <a:t>2</a:t>
            </a:r>
            <a:r>
              <a:rPr lang="en-GB" sz="2400" b="1" dirty="0" smtClean="0"/>
              <a:t>x</a:t>
            </a:r>
            <a:r>
              <a:rPr lang="en-GB" sz="2400" b="1" baseline="40000" dirty="0" smtClean="0">
                <a:solidFill>
                  <a:srgbClr val="FF0000"/>
                </a:solidFill>
              </a:rPr>
              <a:t>2</a:t>
            </a:r>
            <a:r>
              <a:rPr lang="en-GB" sz="2400" b="1" dirty="0" smtClean="0"/>
              <a:t>          </a:t>
            </a:r>
            <a:r>
              <a:rPr lang="en-GB" sz="2400" b="1" baseline="40000" dirty="0" smtClean="0"/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>
                <a:solidFill>
                  <a:srgbClr val="FF0000"/>
                </a:solidFill>
              </a:rPr>
              <a:t>3</a:t>
            </a:r>
            <a:r>
              <a:rPr lang="en-GB" sz="2400" b="1" baseline="-32000" dirty="0" smtClean="0"/>
              <a:t> </a:t>
            </a:r>
            <a:r>
              <a:rPr lang="en-GB" sz="2400" b="1" dirty="0" smtClean="0"/>
              <a:t> 1</a:t>
            </a:r>
            <a:r>
              <a:rPr lang="en-GB" sz="2400" b="1" baseline="40000" dirty="0" smtClean="0"/>
              <a:t>1</a:t>
            </a:r>
            <a:r>
              <a:rPr lang="en-GB" sz="2400" b="1" dirty="0" smtClean="0"/>
              <a:t>x</a:t>
            </a:r>
            <a:r>
              <a:rPr lang="en-GB" sz="2400" b="1" baseline="40000" dirty="0" smtClean="0">
                <a:solidFill>
                  <a:srgbClr val="FF0000"/>
                </a:solidFill>
              </a:rPr>
              <a:t>3</a:t>
            </a:r>
            <a:r>
              <a:rPr lang="en-GB" sz="2400" b="1" dirty="0" smtClean="0">
                <a:solidFill>
                  <a:srgbClr val="FF0000"/>
                </a:solidFill>
              </a:rPr>
              <a:t> </a:t>
            </a:r>
            <a:r>
              <a:rPr lang="en-GB" sz="2400" b="1" dirty="0" smtClean="0"/>
              <a:t>        </a:t>
            </a:r>
            <a:r>
              <a:rPr lang="en-GB" sz="2400" b="1" baseline="40000" dirty="0" smtClean="0"/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>
                <a:solidFill>
                  <a:srgbClr val="FF0000"/>
                </a:solidFill>
              </a:rPr>
              <a:t>4</a:t>
            </a:r>
            <a:r>
              <a:rPr lang="en-GB" sz="2400" b="1" baseline="-32000" dirty="0" smtClean="0"/>
              <a:t> </a:t>
            </a:r>
            <a:r>
              <a:rPr lang="en-GB" sz="2400" b="1" dirty="0" smtClean="0"/>
              <a:t>x</a:t>
            </a:r>
            <a:r>
              <a:rPr lang="en-GB" sz="2400" b="1" baseline="40000" dirty="0" smtClean="0">
                <a:solidFill>
                  <a:srgbClr val="FF0000"/>
                </a:solidFill>
              </a:rPr>
              <a:t>4</a:t>
            </a:r>
          </a:p>
          <a:p>
            <a:endParaRPr lang="en-GB" sz="2400" b="1" baseline="-32000" dirty="0" smtClean="0"/>
          </a:p>
          <a:p>
            <a:r>
              <a:rPr lang="en-GB" sz="2400" b="1" baseline="-32000" dirty="0" smtClean="0"/>
              <a:t> </a:t>
            </a:r>
            <a:r>
              <a:rPr lang="en-GB" sz="2400" b="1" dirty="0" smtClean="0"/>
              <a:t>    </a:t>
            </a:r>
            <a:endParaRPr lang="en-GB" sz="2400" b="1" baseline="40000" dirty="0" smtClean="0"/>
          </a:p>
        </p:txBody>
      </p:sp>
      <p:sp>
        <p:nvSpPr>
          <p:cNvPr id="31" name="TextBox 30"/>
          <p:cNvSpPr txBox="1"/>
          <p:nvPr/>
        </p:nvSpPr>
        <p:spPr>
          <a:xfrm>
            <a:off x="3357554" y="857232"/>
            <a:ext cx="2286016" cy="646331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r>
              <a:rPr lang="en-GB" sz="3600" b="1" baseline="40000" dirty="0" err="1" smtClean="0"/>
              <a:t>n</a:t>
            </a:r>
            <a:r>
              <a:rPr lang="en-GB" sz="3600" b="1" dirty="0" err="1" smtClean="0"/>
              <a:t>c</a:t>
            </a:r>
            <a:r>
              <a:rPr lang="en-GB" sz="3600" b="1" baseline="-32000" dirty="0" err="1" smtClean="0"/>
              <a:t>r</a:t>
            </a:r>
            <a:endParaRPr lang="en-GB" sz="3600" b="1" baseline="-3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28596" y="3714752"/>
            <a:ext cx="8501122" cy="181588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Notice: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 The powers of the two numbers add up to = </a:t>
            </a:r>
            <a:r>
              <a:rPr lang="en-GB" sz="2800" b="1" dirty="0" smtClean="0"/>
              <a:t>n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 The value of </a:t>
            </a:r>
            <a:r>
              <a:rPr lang="en-GB" sz="2800" b="1" dirty="0" smtClean="0"/>
              <a:t>r</a:t>
            </a:r>
            <a:r>
              <a:rPr lang="en-GB" sz="2800" dirty="0" smtClean="0"/>
              <a:t> is the same as the </a:t>
            </a:r>
            <a:r>
              <a:rPr lang="en-GB" sz="2800" b="1" dirty="0" smtClean="0"/>
              <a:t>power</a:t>
            </a:r>
            <a:r>
              <a:rPr lang="en-GB" sz="2800" dirty="0" smtClean="0"/>
              <a:t> of the second half of the term</a:t>
            </a:r>
          </a:p>
        </p:txBody>
      </p:sp>
      <p:sp>
        <p:nvSpPr>
          <p:cNvPr id="7" name="Rectangle 6"/>
          <p:cNvSpPr/>
          <p:nvPr/>
        </p:nvSpPr>
        <p:spPr>
          <a:xfrm>
            <a:off x="285720" y="76778"/>
            <a:ext cx="84296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to use 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this for binomial expansion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00232" y="857232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(2x-5)</a:t>
            </a:r>
            <a:r>
              <a:rPr lang="en-GB" sz="3600" b="1" baseline="40000" dirty="0"/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14480" y="1571613"/>
            <a:ext cx="54292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4 so the coefficients will be:</a:t>
            </a:r>
          </a:p>
          <a:p>
            <a:endParaRPr lang="en-GB" sz="2400" b="1" dirty="0" smtClean="0"/>
          </a:p>
          <a:p>
            <a:r>
              <a:rPr lang="en-GB" sz="2400" b="1" baseline="40000" dirty="0" smtClean="0"/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/>
              <a:t>0                 </a:t>
            </a:r>
            <a:r>
              <a:rPr lang="en-GB" sz="2400" b="1" baseline="40000" dirty="0" smtClean="0"/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/>
              <a:t>1             </a:t>
            </a:r>
            <a:r>
              <a:rPr lang="en-GB" sz="2400" b="1" dirty="0" smtClean="0"/>
              <a:t>  </a:t>
            </a:r>
            <a:r>
              <a:rPr lang="en-GB" sz="2400" b="1" baseline="40000" dirty="0" smtClean="0"/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/>
              <a:t>2</a:t>
            </a:r>
            <a:r>
              <a:rPr lang="en-GB" sz="2400" b="1" dirty="0" smtClean="0"/>
              <a:t>             </a:t>
            </a:r>
            <a:r>
              <a:rPr lang="en-GB" sz="2400" b="1" baseline="40000" dirty="0" smtClean="0"/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/>
              <a:t>3</a:t>
            </a:r>
            <a:r>
              <a:rPr lang="en-GB" sz="2400" b="1" dirty="0" smtClean="0"/>
              <a:t>         </a:t>
            </a:r>
            <a:r>
              <a:rPr lang="en-GB" sz="2400" b="1" baseline="40000" dirty="0" smtClean="0"/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/>
              <a:t>4</a:t>
            </a:r>
          </a:p>
          <a:p>
            <a:endParaRPr lang="en-GB" sz="2400" b="1" baseline="-32000" dirty="0" smtClean="0"/>
          </a:p>
          <a:p>
            <a:r>
              <a:rPr lang="en-GB" sz="2400" b="1" baseline="-32000" dirty="0" smtClean="0"/>
              <a:t> </a:t>
            </a:r>
            <a:r>
              <a:rPr lang="en-GB" sz="2400" b="1" dirty="0" smtClean="0"/>
              <a:t>  1             4              6                4           1</a:t>
            </a:r>
          </a:p>
          <a:p>
            <a:endParaRPr lang="en-GB" sz="2400" b="1" baseline="40000" dirty="0" smtClean="0"/>
          </a:p>
        </p:txBody>
      </p:sp>
      <p:sp>
        <p:nvSpPr>
          <p:cNvPr id="31" name="TextBox 30"/>
          <p:cNvSpPr txBox="1"/>
          <p:nvPr/>
        </p:nvSpPr>
        <p:spPr>
          <a:xfrm>
            <a:off x="5072034" y="857232"/>
            <a:ext cx="2286016" cy="646331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r>
              <a:rPr lang="en-GB" sz="3600" b="1" baseline="40000" dirty="0" err="1" smtClean="0"/>
              <a:t>n</a:t>
            </a:r>
            <a:r>
              <a:rPr lang="en-GB" sz="3600" b="1" dirty="0" err="1" smtClean="0"/>
              <a:t>c</a:t>
            </a:r>
            <a:r>
              <a:rPr lang="en-GB" sz="3600" b="1" baseline="-32000" dirty="0" err="1" smtClean="0"/>
              <a:t>r</a:t>
            </a:r>
            <a:endParaRPr lang="en-GB" sz="3600" b="1" baseline="-32000" dirty="0"/>
          </a:p>
        </p:txBody>
      </p:sp>
      <p:sp>
        <p:nvSpPr>
          <p:cNvPr id="6" name="Rectangle 5"/>
          <p:cNvSpPr/>
          <p:nvPr/>
        </p:nvSpPr>
        <p:spPr>
          <a:xfrm>
            <a:off x="500034" y="76778"/>
            <a:ext cx="84296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to use 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this for binomial expansion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14546" y="857232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(2x-5)</a:t>
            </a:r>
            <a:r>
              <a:rPr lang="en-GB" sz="3600" b="1" baseline="40000" dirty="0"/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43074" y="1571612"/>
            <a:ext cx="542925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4 so the coefficients will be:</a:t>
            </a:r>
          </a:p>
          <a:p>
            <a:endParaRPr lang="en-GB" sz="2400" b="1" dirty="0" smtClean="0"/>
          </a:p>
          <a:p>
            <a:r>
              <a:rPr lang="en-GB" sz="2400" b="1" baseline="40000" dirty="0" smtClean="0"/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/>
              <a:t>0                 </a:t>
            </a:r>
            <a:r>
              <a:rPr lang="en-GB" sz="2400" b="1" baseline="40000" dirty="0" smtClean="0"/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/>
              <a:t>1             </a:t>
            </a:r>
            <a:r>
              <a:rPr lang="en-GB" sz="2400" b="1" dirty="0" smtClean="0"/>
              <a:t>  </a:t>
            </a:r>
            <a:r>
              <a:rPr lang="en-GB" sz="2400" b="1" baseline="40000" dirty="0" smtClean="0"/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/>
              <a:t>2</a:t>
            </a:r>
            <a:r>
              <a:rPr lang="en-GB" sz="2400" b="1" dirty="0" smtClean="0"/>
              <a:t>             </a:t>
            </a:r>
            <a:r>
              <a:rPr lang="en-GB" sz="2400" b="1" baseline="40000" dirty="0" smtClean="0"/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/>
              <a:t>3</a:t>
            </a:r>
            <a:r>
              <a:rPr lang="en-GB" sz="2400" b="1" dirty="0" smtClean="0"/>
              <a:t>         </a:t>
            </a:r>
            <a:r>
              <a:rPr lang="en-GB" sz="2400" b="1" baseline="40000" dirty="0" smtClean="0"/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/>
              <a:t>4</a:t>
            </a:r>
          </a:p>
          <a:p>
            <a:endParaRPr lang="en-GB" sz="2400" b="1" baseline="-32000" dirty="0" smtClean="0"/>
          </a:p>
          <a:p>
            <a:r>
              <a:rPr lang="en-GB" sz="2400" b="1" baseline="-32000" dirty="0" smtClean="0"/>
              <a:t> </a:t>
            </a:r>
            <a:r>
              <a:rPr lang="en-GB" sz="2400" b="1" dirty="0" smtClean="0"/>
              <a:t>  1             4              6                4           1</a:t>
            </a:r>
          </a:p>
          <a:p>
            <a:r>
              <a:rPr lang="en-GB" sz="2400" b="1" dirty="0" smtClean="0"/>
              <a:t>Terms will be</a:t>
            </a:r>
          </a:p>
          <a:p>
            <a:r>
              <a:rPr lang="en-GB" sz="2400" b="1" dirty="0" smtClean="0"/>
              <a:t>(2x)</a:t>
            </a:r>
            <a:r>
              <a:rPr lang="en-GB" sz="2400" b="1" baseline="38000" dirty="0" smtClean="0"/>
              <a:t>4</a:t>
            </a:r>
            <a:r>
              <a:rPr lang="en-GB" sz="2400" b="1" dirty="0" smtClean="0"/>
              <a:t>, (2x)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(-5), (2x)</a:t>
            </a:r>
            <a:r>
              <a:rPr lang="en-GB" sz="2400" b="1" baseline="40000" dirty="0" smtClean="0"/>
              <a:t>2</a:t>
            </a:r>
            <a:r>
              <a:rPr lang="en-GB" sz="2400" b="1" dirty="0" smtClean="0"/>
              <a:t>(-5)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(2x)(-5)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 ,(-5)</a:t>
            </a:r>
            <a:r>
              <a:rPr lang="en-GB" sz="2400" b="1" baseline="40000" dirty="0" smtClean="0"/>
              <a:t>4</a:t>
            </a:r>
          </a:p>
          <a:p>
            <a:endParaRPr lang="en-GB" sz="2400" b="1" baseline="40000" dirty="0"/>
          </a:p>
          <a:p>
            <a:endParaRPr lang="en-GB" sz="2400" b="1" dirty="0"/>
          </a:p>
          <a:p>
            <a:r>
              <a:rPr lang="en-GB" sz="2400" b="1" dirty="0" smtClean="0"/>
              <a:t>16x</a:t>
            </a:r>
            <a:r>
              <a:rPr lang="en-GB" sz="2400" b="1" baseline="38000" dirty="0" smtClean="0"/>
              <a:t>4</a:t>
            </a:r>
            <a:r>
              <a:rPr lang="en-GB" sz="2400" b="1" dirty="0" smtClean="0"/>
              <a:t>,   -40x</a:t>
            </a:r>
            <a:r>
              <a:rPr lang="en-GB" sz="2400" b="1" baseline="38000" dirty="0" smtClean="0"/>
              <a:t>3     </a:t>
            </a:r>
            <a:r>
              <a:rPr lang="en-GB" sz="2400" b="1" dirty="0" smtClean="0"/>
              <a:t>,   100x</a:t>
            </a:r>
            <a:r>
              <a:rPr lang="en-GB" sz="2400" b="1" baseline="40000" dirty="0" smtClean="0"/>
              <a:t>2       </a:t>
            </a:r>
            <a:r>
              <a:rPr lang="en-GB" sz="2400" b="1" dirty="0" smtClean="0"/>
              <a:t>,   -250x    , 625</a:t>
            </a:r>
            <a:endParaRPr lang="en-GB" sz="2400" b="1" baseline="40000" dirty="0" smtClean="0"/>
          </a:p>
          <a:p>
            <a:r>
              <a:rPr lang="en-GB" sz="2400" b="1" dirty="0" smtClean="0"/>
              <a:t> </a:t>
            </a:r>
          </a:p>
          <a:p>
            <a:r>
              <a:rPr lang="en-GB" sz="2400" b="1" dirty="0" smtClean="0"/>
              <a:t> </a:t>
            </a:r>
          </a:p>
          <a:p>
            <a:endParaRPr lang="en-GB" sz="2400" b="1" dirty="0"/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1786712" y="4356900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2715406" y="4356900"/>
            <a:ext cx="427834" cy="7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3786976" y="4356900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5144298" y="4356900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6142842" y="4356900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214942" y="857232"/>
            <a:ext cx="2286016" cy="646331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r>
              <a:rPr lang="en-GB" sz="3600" b="1" baseline="40000" dirty="0" err="1" smtClean="0"/>
              <a:t>n</a:t>
            </a:r>
            <a:r>
              <a:rPr lang="en-GB" sz="3600" b="1" dirty="0" err="1" smtClean="0"/>
              <a:t>c</a:t>
            </a:r>
            <a:r>
              <a:rPr lang="en-GB" sz="3600" b="1" baseline="-32000" dirty="0" err="1" smtClean="0"/>
              <a:t>r</a:t>
            </a:r>
            <a:endParaRPr lang="en-GB" sz="3600" b="1" baseline="-32000" dirty="0"/>
          </a:p>
        </p:txBody>
      </p:sp>
      <p:sp>
        <p:nvSpPr>
          <p:cNvPr id="42" name="Rectangle 41"/>
          <p:cNvSpPr/>
          <p:nvPr/>
        </p:nvSpPr>
        <p:spPr>
          <a:xfrm>
            <a:off x="285720" y="76778"/>
            <a:ext cx="84296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to use 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this for binomial expansion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00232" y="857232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(2x-5)</a:t>
            </a:r>
            <a:r>
              <a:rPr lang="en-GB" sz="3600" b="1" baseline="40000" dirty="0"/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14512" y="1571612"/>
            <a:ext cx="5429256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4 so the coefficients will be:</a:t>
            </a:r>
          </a:p>
          <a:p>
            <a:endParaRPr lang="en-GB" sz="2400" b="1" dirty="0" smtClean="0"/>
          </a:p>
          <a:p>
            <a:r>
              <a:rPr lang="en-GB" sz="2400" b="1" baseline="40000" dirty="0" smtClean="0"/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/>
              <a:t>0                 </a:t>
            </a:r>
            <a:r>
              <a:rPr lang="en-GB" sz="2400" b="1" baseline="40000" dirty="0" smtClean="0"/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/>
              <a:t>1             </a:t>
            </a:r>
            <a:r>
              <a:rPr lang="en-GB" sz="2400" b="1" dirty="0" smtClean="0"/>
              <a:t>  </a:t>
            </a:r>
            <a:r>
              <a:rPr lang="en-GB" sz="2400" b="1" baseline="40000" dirty="0" smtClean="0"/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/>
              <a:t>2</a:t>
            </a:r>
            <a:r>
              <a:rPr lang="en-GB" sz="2400" b="1" dirty="0" smtClean="0"/>
              <a:t>             </a:t>
            </a:r>
            <a:r>
              <a:rPr lang="en-GB" sz="2400" b="1" baseline="40000" dirty="0" smtClean="0"/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/>
              <a:t>3</a:t>
            </a:r>
            <a:r>
              <a:rPr lang="en-GB" sz="2400" b="1" dirty="0" smtClean="0"/>
              <a:t>         </a:t>
            </a:r>
            <a:r>
              <a:rPr lang="en-GB" sz="2400" b="1" baseline="40000" dirty="0" smtClean="0"/>
              <a:t>4</a:t>
            </a:r>
            <a:r>
              <a:rPr lang="en-GB" sz="2400" b="1" dirty="0" smtClean="0"/>
              <a:t>c</a:t>
            </a:r>
            <a:r>
              <a:rPr lang="en-GB" sz="2400" b="1" baseline="-32000" dirty="0" smtClean="0"/>
              <a:t>4</a:t>
            </a:r>
          </a:p>
          <a:p>
            <a:endParaRPr lang="en-GB" sz="2400" b="1" baseline="-32000" dirty="0" smtClean="0"/>
          </a:p>
          <a:p>
            <a:r>
              <a:rPr lang="en-GB" sz="2400" b="1" baseline="-32000" dirty="0" smtClean="0"/>
              <a:t> </a:t>
            </a:r>
            <a:r>
              <a:rPr lang="en-GB" sz="2400" b="1" dirty="0" smtClean="0"/>
              <a:t>  1             4              6                4           1</a:t>
            </a:r>
          </a:p>
          <a:p>
            <a:r>
              <a:rPr lang="en-GB" sz="2400" b="1" dirty="0" smtClean="0"/>
              <a:t>Terms will be:</a:t>
            </a:r>
          </a:p>
          <a:p>
            <a:r>
              <a:rPr lang="en-GB" sz="2400" b="1" dirty="0" smtClean="0"/>
              <a:t>(2x)</a:t>
            </a:r>
            <a:r>
              <a:rPr lang="en-GB" sz="2400" b="1" baseline="38000" dirty="0" smtClean="0"/>
              <a:t>4</a:t>
            </a:r>
            <a:r>
              <a:rPr lang="en-GB" sz="2400" b="1" dirty="0" smtClean="0"/>
              <a:t>, (2x)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(-5), (2x)</a:t>
            </a:r>
            <a:r>
              <a:rPr lang="en-GB" sz="2400" b="1" baseline="40000" dirty="0" smtClean="0"/>
              <a:t>2</a:t>
            </a:r>
            <a:r>
              <a:rPr lang="en-GB" sz="2400" b="1" dirty="0" smtClean="0"/>
              <a:t>(-5)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(2x)(-5)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 ,(-5)</a:t>
            </a:r>
            <a:r>
              <a:rPr lang="en-GB" sz="2400" b="1" baseline="40000" dirty="0" smtClean="0"/>
              <a:t>4</a:t>
            </a:r>
          </a:p>
          <a:p>
            <a:endParaRPr lang="en-GB" sz="2400" b="1" baseline="40000" dirty="0"/>
          </a:p>
          <a:p>
            <a:endParaRPr lang="en-GB" sz="2400" b="1" dirty="0"/>
          </a:p>
          <a:p>
            <a:r>
              <a:rPr lang="en-GB" sz="2400" b="1" dirty="0" smtClean="0"/>
              <a:t>16x</a:t>
            </a:r>
            <a:r>
              <a:rPr lang="en-GB" sz="2400" b="1" baseline="38000" dirty="0" smtClean="0"/>
              <a:t>4</a:t>
            </a:r>
            <a:r>
              <a:rPr lang="en-GB" sz="2400" b="1" dirty="0" smtClean="0"/>
              <a:t>,   -40x</a:t>
            </a:r>
            <a:r>
              <a:rPr lang="en-GB" sz="2400" b="1" baseline="38000" dirty="0" smtClean="0"/>
              <a:t>3     </a:t>
            </a:r>
            <a:r>
              <a:rPr lang="en-GB" sz="2400" b="1" dirty="0" smtClean="0"/>
              <a:t>,   100x</a:t>
            </a:r>
            <a:r>
              <a:rPr lang="en-GB" sz="2400" b="1" baseline="40000" dirty="0" smtClean="0"/>
              <a:t>2       </a:t>
            </a:r>
            <a:r>
              <a:rPr lang="en-GB" sz="2400" b="1" dirty="0" smtClean="0"/>
              <a:t>,   -250x    , 625</a:t>
            </a:r>
            <a:endParaRPr lang="en-GB" sz="2400" b="1" baseline="40000" dirty="0" smtClean="0"/>
          </a:p>
          <a:p>
            <a:r>
              <a:rPr lang="en-GB" sz="2400" b="1" dirty="0" smtClean="0"/>
              <a:t> </a:t>
            </a:r>
          </a:p>
          <a:p>
            <a:r>
              <a:rPr lang="en-GB" sz="2400" b="1" dirty="0" smtClean="0"/>
              <a:t> Put them together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1    	   4	       6	           4	             1</a:t>
            </a:r>
          </a:p>
          <a:p>
            <a:r>
              <a:rPr lang="en-GB" sz="2400" b="1" dirty="0" smtClean="0"/>
              <a:t>16x</a:t>
            </a:r>
            <a:r>
              <a:rPr lang="en-GB" sz="2400" b="1" baseline="38000" dirty="0" smtClean="0"/>
              <a:t>4</a:t>
            </a:r>
            <a:r>
              <a:rPr lang="en-GB" sz="2400" b="1" dirty="0" smtClean="0"/>
              <a:t>  - 160x</a:t>
            </a:r>
            <a:r>
              <a:rPr lang="en-GB" sz="2400" b="1" baseline="38000" dirty="0" smtClean="0"/>
              <a:t>3    </a:t>
            </a:r>
            <a:r>
              <a:rPr lang="en-GB" sz="2400" b="1" dirty="0" smtClean="0"/>
              <a:t>+  600x</a:t>
            </a:r>
            <a:r>
              <a:rPr lang="en-GB" sz="2400" b="1" baseline="40000" dirty="0" smtClean="0"/>
              <a:t>2</a:t>
            </a:r>
            <a:r>
              <a:rPr lang="en-GB" sz="2400" b="1" dirty="0" smtClean="0"/>
              <a:t>  -    1000x    </a:t>
            </a:r>
            <a:r>
              <a:rPr lang="en-GB" sz="2400" b="1" dirty="0"/>
              <a:t>+</a:t>
            </a:r>
            <a:r>
              <a:rPr lang="en-GB" sz="2400" b="1" dirty="0" smtClean="0"/>
              <a:t> 625</a:t>
            </a:r>
            <a:endParaRPr lang="en-GB" sz="2400" b="1" baseline="40000" dirty="0" smtClean="0"/>
          </a:p>
          <a:p>
            <a:endParaRPr lang="en-GB" sz="2400" b="1" dirty="0"/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1858150" y="4356900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2786844" y="4356900"/>
            <a:ext cx="427834" cy="7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3858414" y="4356900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5215736" y="4356900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6214280" y="4356900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>
            <a:off x="1858150" y="5214156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>
            <a:off x="2786844" y="5214156"/>
            <a:ext cx="427834" cy="7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>
            <a:off x="3858414" y="5214156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>
            <a:off x="5215736" y="5214156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5400000">
            <a:off x="6214280" y="5214156"/>
            <a:ext cx="42862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072066" y="857232"/>
            <a:ext cx="2286016" cy="646331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r>
              <a:rPr lang="en-GB" sz="3600" b="1" baseline="40000" dirty="0" err="1" smtClean="0"/>
              <a:t>n</a:t>
            </a:r>
            <a:r>
              <a:rPr lang="en-GB" sz="3600" b="1" dirty="0" err="1" smtClean="0"/>
              <a:t>c</a:t>
            </a:r>
            <a:r>
              <a:rPr lang="en-GB" sz="3600" b="1" baseline="-32000" dirty="0" err="1" smtClean="0"/>
              <a:t>r</a:t>
            </a:r>
            <a:endParaRPr lang="en-GB" sz="3600" b="1" baseline="-32000" dirty="0"/>
          </a:p>
        </p:txBody>
      </p:sp>
      <p:sp>
        <p:nvSpPr>
          <p:cNvPr id="16" name="Rectangle 15"/>
          <p:cNvSpPr/>
          <p:nvPr/>
        </p:nvSpPr>
        <p:spPr>
          <a:xfrm>
            <a:off x="285720" y="76778"/>
            <a:ext cx="84296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to use 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this for binomial expansion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643306" y="2428868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is this useful?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000108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(x+2y)</a:t>
            </a:r>
            <a:r>
              <a:rPr lang="en-GB" sz="3600" b="1" baseline="40000" dirty="0" smtClean="0"/>
              <a:t>3</a:t>
            </a:r>
            <a:endParaRPr lang="en-GB" sz="3600" b="1" baseline="40000" dirty="0"/>
          </a:p>
        </p:txBody>
      </p:sp>
      <p:grpSp>
        <p:nvGrpSpPr>
          <p:cNvPr id="2" name="Group 19"/>
          <p:cNvGrpSpPr/>
          <p:nvPr/>
        </p:nvGrpSpPr>
        <p:grpSpPr>
          <a:xfrm>
            <a:off x="3112933" y="1071546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643306" y="2428868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is this useful?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000108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(x+2y)</a:t>
            </a:r>
            <a:r>
              <a:rPr lang="en-GB" sz="3600" b="1" baseline="40000" dirty="0" smtClean="0"/>
              <a:t>3</a:t>
            </a:r>
            <a:endParaRPr lang="en-GB" sz="3600" b="1" baseline="400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3112933" y="1071546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357158" y="1748371"/>
            <a:ext cx="41434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3 so the coefficients will be: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1    3   3   1</a:t>
            </a:r>
          </a:p>
          <a:p>
            <a:endParaRPr lang="en-GB" sz="2400" b="1" dirty="0"/>
          </a:p>
          <a:p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643306" y="2428868"/>
            <a:ext cx="5000660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8068" y="76778"/>
            <a:ext cx="638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is this useful?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000108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(x+2y)</a:t>
            </a:r>
            <a:r>
              <a:rPr lang="en-GB" sz="3600" b="1" baseline="40000" dirty="0" smtClean="0"/>
              <a:t>3</a:t>
            </a:r>
            <a:endParaRPr lang="en-GB" sz="3600" b="1" baseline="40000" dirty="0"/>
          </a:p>
        </p:txBody>
      </p:sp>
      <p:grpSp>
        <p:nvGrpSpPr>
          <p:cNvPr id="2" name="Group 19"/>
          <p:cNvGrpSpPr/>
          <p:nvPr/>
        </p:nvGrpSpPr>
        <p:grpSpPr>
          <a:xfrm>
            <a:off x="3112933" y="1071546"/>
            <a:ext cx="5888223" cy="2246769"/>
            <a:chOff x="1571604" y="2143116"/>
            <a:chExt cx="6858048" cy="2852989"/>
          </a:xfrm>
        </p:grpSpPr>
        <p:sp>
          <p:nvSpPr>
            <p:cNvPr id="6" name="TextBox 5"/>
            <p:cNvSpPr txBox="1"/>
            <p:nvPr/>
          </p:nvSpPr>
          <p:spPr>
            <a:xfrm>
              <a:off x="1571604" y="2143116"/>
              <a:ext cx="6858048" cy="2852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 smtClean="0"/>
                <a:t>				      1</a:t>
              </a:r>
            </a:p>
            <a:p>
              <a:r>
                <a:rPr lang="en-GB" sz="2800" b="1" dirty="0" smtClean="0"/>
                <a:t>			               1   1</a:t>
              </a:r>
            </a:p>
            <a:p>
              <a:r>
                <a:rPr lang="en-GB" sz="2800" b="1" dirty="0" smtClean="0"/>
                <a:t>			            1   2    1</a:t>
              </a:r>
            </a:p>
            <a:p>
              <a:r>
                <a:rPr lang="en-GB" sz="2800" b="1" dirty="0" smtClean="0"/>
                <a:t>			        1    3    3    1</a:t>
              </a:r>
            </a:p>
            <a:p>
              <a:r>
                <a:rPr lang="en-GB" sz="2800" b="1" dirty="0" smtClean="0"/>
                <a:t>			    1     4    6    4    1</a:t>
              </a:r>
              <a:endParaRPr lang="en-GB" sz="2800" b="1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214546" y="2500306"/>
              <a:ext cx="37862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14546" y="3070222"/>
              <a:ext cx="357190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214546" y="3570288"/>
              <a:ext cx="328614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214546" y="4143380"/>
              <a:ext cx="2928958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214546" y="4641858"/>
              <a:ext cx="2500330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857488" y="2143116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0</a:t>
              </a:r>
              <a:endParaRPr lang="en-GB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28926" y="270247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28926" y="320254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2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28926" y="3774048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28926" y="4274114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Power of 4</a:t>
              </a:r>
              <a:endParaRPr lang="en-GB" sz="1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357158" y="1748371"/>
            <a:ext cx="414340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Power of 3 so the coefficients will be: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1    3   3   1</a:t>
            </a:r>
          </a:p>
          <a:p>
            <a:endParaRPr lang="en-GB" sz="2400" b="1" dirty="0"/>
          </a:p>
          <a:p>
            <a:r>
              <a:rPr lang="en-GB" sz="2400" b="1" dirty="0" smtClean="0"/>
              <a:t>Terms will be:</a:t>
            </a:r>
          </a:p>
          <a:p>
            <a:r>
              <a:rPr lang="en-GB" sz="2400" b="1" dirty="0" smtClean="0"/>
              <a:t>(x)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, (x)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(2y), (x)(2y)</a:t>
            </a:r>
            <a:r>
              <a:rPr lang="en-GB" sz="2400" b="1" baseline="38000" dirty="0" smtClean="0"/>
              <a:t>2</a:t>
            </a:r>
            <a:r>
              <a:rPr lang="en-GB" sz="2400" b="1" dirty="0" smtClean="0"/>
              <a:t>, (2y)</a:t>
            </a:r>
            <a:r>
              <a:rPr lang="en-GB" sz="2400" b="1" baseline="38000" dirty="0" smtClean="0"/>
              <a:t>3</a:t>
            </a:r>
            <a:r>
              <a:rPr lang="en-GB" sz="2400" b="1" dirty="0" smtClean="0"/>
              <a:t> </a:t>
            </a:r>
          </a:p>
          <a:p>
            <a:r>
              <a:rPr lang="en-GB" sz="2400" b="1" dirty="0" smtClean="0"/>
              <a:t>  </a:t>
            </a:r>
          </a:p>
          <a:p>
            <a:r>
              <a:rPr lang="en-GB" sz="2400" b="1" dirty="0" smtClean="0"/>
              <a:t> </a:t>
            </a:r>
          </a:p>
          <a:p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679</TotalTime>
  <Words>3067</Words>
  <Application>Microsoft Office PowerPoint</Application>
  <PresentationFormat>On-screen Show (4:3)</PresentationFormat>
  <Paragraphs>952</Paragraphs>
  <Slides>64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</vt:vector>
  </TitlesOfParts>
  <Company>Notley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activstudio</dc:creator>
  <cp:lastModifiedBy>Kate Parsons</cp:lastModifiedBy>
  <cp:revision>3</cp:revision>
  <dcterms:created xsi:type="dcterms:W3CDTF">2011-02-09T20:10:41Z</dcterms:created>
  <dcterms:modified xsi:type="dcterms:W3CDTF">2014-07-11T09:14:38Z</dcterms:modified>
</cp:coreProperties>
</file>