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318" r:id="rId3"/>
    <p:sldId id="321" r:id="rId4"/>
    <p:sldId id="323" r:id="rId5"/>
    <p:sldId id="361" r:id="rId6"/>
    <p:sldId id="360" r:id="rId7"/>
    <p:sldId id="359" r:id="rId8"/>
    <p:sldId id="368" r:id="rId9"/>
    <p:sldId id="366" r:id="rId10"/>
    <p:sldId id="367" r:id="rId11"/>
    <p:sldId id="357" r:id="rId12"/>
    <p:sldId id="356" r:id="rId13"/>
    <p:sldId id="351" r:id="rId14"/>
    <p:sldId id="353" r:id="rId15"/>
    <p:sldId id="354" r:id="rId16"/>
    <p:sldId id="340" r:id="rId17"/>
    <p:sldId id="341" r:id="rId18"/>
    <p:sldId id="343" r:id="rId19"/>
    <p:sldId id="363" r:id="rId20"/>
    <p:sldId id="364" r:id="rId21"/>
    <p:sldId id="362" r:id="rId22"/>
    <p:sldId id="349" r:id="rId23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3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7810" autoAdjust="0"/>
  </p:normalViewPr>
  <p:slideViewPr>
    <p:cSldViewPr>
      <p:cViewPr>
        <p:scale>
          <a:sx n="60" d="100"/>
          <a:sy n="60" d="100"/>
        </p:scale>
        <p:origin x="-84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072D-C358-47B4-8C87-FAF36E1C5C94}" type="datetimeFigureOut">
              <a:rPr lang="en-GB" smtClean="0"/>
              <a:pPr/>
              <a:t>14/09/2013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7B66-B158-4291-BB75-9D384E239F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554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306B-4F1F-4224-987B-D738A1DCE4FE}" type="datetimeFigureOut">
              <a:rPr lang="en-GB" smtClean="0"/>
              <a:pPr/>
              <a:t>14/09/2013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82F9-A4F6-4F90-9EAF-2AC6BA4A5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76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670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848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848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8486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848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27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58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15F-28C0-49E3-8522-78EA6C315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03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52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1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0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56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60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04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3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EI-Header (2).jpg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28" y="836712"/>
            <a:ext cx="7776864" cy="720080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Definite </a:t>
            </a:r>
            <a:r>
              <a:rPr lang="en-GB" sz="3600" b="1" dirty="0" smtClean="0">
                <a:solidFill>
                  <a:srgbClr val="00B0F0"/>
                </a:solidFill>
              </a:rPr>
              <a:t>Integrals</a:t>
            </a:r>
            <a:r>
              <a:rPr lang="en-GB" sz="3600" b="1" dirty="0">
                <a:solidFill>
                  <a:srgbClr val="00B0F0"/>
                </a:solidFill>
              </a:rPr>
              <a:t/>
            </a:r>
            <a:br>
              <a:rPr lang="en-GB" sz="3600" b="1" dirty="0">
                <a:solidFill>
                  <a:srgbClr val="00B0F0"/>
                </a:solidFill>
              </a:rPr>
            </a:b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928" y="836712"/>
            <a:ext cx="820052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 eaLnBrk="1" hangingPunct="1"/>
            <a:r>
              <a:rPr lang="en-GB" sz="3600" b="1" kern="0" dirty="0" smtClean="0">
                <a:solidFill>
                  <a:srgbClr val="00B0F0"/>
                </a:solidFill>
              </a:rPr>
              <a:t/>
            </a:r>
            <a:br>
              <a:rPr lang="en-GB" sz="3600" b="1" kern="0" dirty="0" smtClean="0">
                <a:solidFill>
                  <a:srgbClr val="00B0F0"/>
                </a:solidFill>
              </a:rPr>
            </a:br>
            <a:endParaRPr lang="en-GB" sz="3600" b="1" kern="0" dirty="0">
              <a:solidFill>
                <a:srgbClr val="00B0F0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6323"/>
            <a:ext cx="48101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963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2" y="260648"/>
            <a:ext cx="8426202" cy="50405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2400" b="1" dirty="0" smtClean="0">
                <a:solidFill>
                  <a:srgbClr val="00B0F0"/>
                </a:solidFill>
              </a:rPr>
              <a:t>Some multi-choice questions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3312368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764704"/>
            <a:ext cx="74739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43" y="2699310"/>
            <a:ext cx="79613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43" y="5085184"/>
            <a:ext cx="6711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12099" y="816366"/>
            <a:ext cx="30108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87684" y="2719517"/>
            <a:ext cx="30108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4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Area of a region below the x-axis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932" y="1487974"/>
            <a:ext cx="7361627" cy="33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178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Area between two curves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55" y="1412776"/>
            <a:ext cx="8248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619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3312368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" y="1700808"/>
            <a:ext cx="4536504" cy="244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50049"/>
            <a:ext cx="4176464" cy="224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120" y="1754466"/>
            <a:ext cx="4572000" cy="246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58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The Trapezium Rule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28798"/>
            <a:ext cx="732790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" y="5691107"/>
            <a:ext cx="9073480" cy="6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11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41" y="39490"/>
            <a:ext cx="8643031" cy="94274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Typical Trapezium Rule  Exam Question</a:t>
            </a:r>
            <a:br>
              <a:rPr lang="en-GB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(MEI Core 2 Jan 09 – Q2 ,4marks)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7441" y="193015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5" y="950701"/>
            <a:ext cx="91424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648072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Session content check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620000" cy="432048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ideas of integration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Definite &amp; Indefinite integration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Finding areas under and between curves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Trapezium rule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4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</a:rPr>
              <a:t>MEI Core 2 Section A questions 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32" y="831421"/>
            <a:ext cx="10022442" cy="636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1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40" y="836712"/>
            <a:ext cx="8712968" cy="936104"/>
          </a:xfrm>
          <a:solidFill>
            <a:schemeClr val="bg1"/>
          </a:solidFill>
        </p:spPr>
        <p:txBody>
          <a:bodyPr/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MEI </a:t>
            </a:r>
            <a:r>
              <a:rPr lang="en-GB" sz="3600" b="1" dirty="0">
                <a:solidFill>
                  <a:srgbClr val="00B0F0"/>
                </a:solidFill>
              </a:rPr>
              <a:t>Core </a:t>
            </a:r>
            <a:r>
              <a:rPr lang="en-GB" sz="3600" b="1" dirty="0" smtClean="0">
                <a:solidFill>
                  <a:srgbClr val="00B0F0"/>
                </a:solidFill>
              </a:rPr>
              <a:t>2 May 11 – Q6, 5 marks</a:t>
            </a:r>
            <a:endParaRPr lang="en-GB" sz="28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33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543800" cy="1368152"/>
          </a:xfrm>
        </p:spPr>
        <p:txBody>
          <a:bodyPr anchor="t" anchorCtr="0"/>
          <a:lstStyle/>
          <a:p>
            <a:pPr>
              <a:spcAft>
                <a:spcPts val="0"/>
              </a:spcAft>
            </a:pPr>
            <a:r>
              <a:rPr lang="en-GB" sz="3600" b="1" dirty="0" smtClean="0">
                <a:solidFill>
                  <a:srgbClr val="00B0F0"/>
                </a:solidFill>
              </a:rPr>
              <a:t>AS Core Maths - TAM Online </a:t>
            </a:r>
            <a:br>
              <a:rPr lang="en-GB" sz="3600" b="1" dirty="0" smtClean="0">
                <a:solidFill>
                  <a:srgbClr val="00B0F0"/>
                </a:solidFill>
              </a:rPr>
            </a:br>
            <a:r>
              <a:rPr lang="en-GB" sz="3600" b="1" dirty="0" smtClean="0">
                <a:solidFill>
                  <a:srgbClr val="00B0F0"/>
                </a:solidFill>
              </a:rPr>
              <a:t>Session </a:t>
            </a:r>
            <a:r>
              <a:rPr lang="en-GB" sz="3600" b="1" dirty="0">
                <a:solidFill>
                  <a:srgbClr val="00B0F0"/>
                </a:solidFill>
              </a:rPr>
              <a:t>5</a:t>
            </a:r>
            <a:r>
              <a:rPr lang="en-GB" sz="3600" b="1" dirty="0" smtClean="0">
                <a:solidFill>
                  <a:srgbClr val="00B0F0"/>
                </a:solidFill>
              </a:rPr>
              <a:t>: Integration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734" y="2492896"/>
            <a:ext cx="6400800" cy="432048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warm-up question before we get started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619" y="3284984"/>
            <a:ext cx="7272808" cy="2952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608" y="3468486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next screen is a curve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Here are two pieces of information about it:</a:t>
            </a:r>
          </a:p>
          <a:p>
            <a:pPr lvl="0">
              <a:lnSpc>
                <a:spcPct val="90000"/>
              </a:lnSpc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It has gradient function </a:t>
            </a:r>
          </a:p>
          <a:p>
            <a:pPr lvl="0">
              <a:lnSpc>
                <a:spcPct val="90000"/>
              </a:lnSpc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It passes through the point with coordinates (3,2)</a:t>
            </a:r>
          </a:p>
          <a:p>
            <a:pPr lvl="0">
              <a:lnSpc>
                <a:spcPct val="90000"/>
              </a:lnSpc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is the equation of the curve?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9810858"/>
              </p:ext>
            </p:extLst>
          </p:nvPr>
        </p:nvGraphicFramePr>
        <p:xfrm>
          <a:off x="4067944" y="4353953"/>
          <a:ext cx="1550988" cy="814388"/>
        </p:xfrm>
        <a:graphic>
          <a:graphicData uri="http://schemas.openxmlformats.org/presentationml/2006/ole">
            <p:oleObj spid="_x0000_s45067" name="Equation" r:id="rId3" imgW="748975" imgH="3935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97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0018" cy="2304256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AQA C1 Jan12 – Q4d(</a:t>
            </a:r>
            <a:r>
              <a:rPr lang="en-GB" sz="2800" b="1" dirty="0" smtClean="0">
                <a:solidFill>
                  <a:srgbClr val="00B0F0"/>
                </a:solidFill>
              </a:rPr>
              <a:t>part question ) 7 marks </a:t>
            </a:r>
            <a:r>
              <a:rPr lang="en-GB" sz="2800" b="1" dirty="0" err="1" smtClean="0">
                <a:solidFill>
                  <a:srgbClr val="00B0F0"/>
                </a:solidFill>
              </a:rPr>
              <a:t>marksquesquestopn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8532440" y="4595936"/>
            <a:ext cx="497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(2</a:t>
            </a:r>
            <a:r>
              <a:rPr lang="en-GB" sz="1600" b="1" dirty="0"/>
              <a:t>)</a:t>
            </a:r>
            <a:endParaRPr lang="en-GB" sz="16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58" y="764704"/>
            <a:ext cx="9167558" cy="55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76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62" y="188640"/>
            <a:ext cx="8712968" cy="634082"/>
          </a:xfrm>
          <a:solidFill>
            <a:schemeClr val="bg1"/>
          </a:solidFill>
        </p:spPr>
        <p:txBody>
          <a:bodyPr/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OCR </a:t>
            </a:r>
            <a:r>
              <a:rPr lang="en-GB" sz="3600" b="1" dirty="0">
                <a:solidFill>
                  <a:srgbClr val="00B0F0"/>
                </a:solidFill>
              </a:rPr>
              <a:t>Core 2 </a:t>
            </a:r>
            <a:r>
              <a:rPr lang="en-GB" sz="3600" b="1" dirty="0" smtClean="0">
                <a:solidFill>
                  <a:srgbClr val="00B0F0"/>
                </a:solidFill>
              </a:rPr>
              <a:t>May 12 13 – Q6,9 marks</a:t>
            </a:r>
            <a:endParaRPr lang="en-GB" sz="3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0727"/>
            <a:ext cx="8934450" cy="22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68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34082"/>
          </a:xfrm>
          <a:solidFill>
            <a:schemeClr val="bg1"/>
          </a:solidFill>
        </p:spPr>
        <p:txBody>
          <a:bodyPr/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Edexcel </a:t>
            </a:r>
            <a:r>
              <a:rPr lang="en-GB" sz="3600" b="1" dirty="0">
                <a:solidFill>
                  <a:srgbClr val="00B0F0"/>
                </a:solidFill>
              </a:rPr>
              <a:t>Core 2 </a:t>
            </a:r>
            <a:r>
              <a:rPr lang="en-GB" sz="3600" b="1" dirty="0" smtClean="0">
                <a:solidFill>
                  <a:srgbClr val="00B0F0"/>
                </a:solidFill>
              </a:rPr>
              <a:t>Jan 13 – Q9</a:t>
            </a:r>
            <a:endParaRPr lang="en-GB" sz="3600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415" y="986235"/>
            <a:ext cx="33774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9194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0491"/>
            <a:ext cx="9144138" cy="2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757580"/>
              </p:ext>
            </p:extLst>
          </p:nvPr>
        </p:nvGraphicFramePr>
        <p:xfrm>
          <a:off x="1547664" y="3717032"/>
          <a:ext cx="6336702" cy="10081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1538"/>
                <a:gridCol w="792271"/>
                <a:gridCol w="792271"/>
                <a:gridCol w="792271"/>
                <a:gridCol w="791538"/>
                <a:gridCol w="792271"/>
                <a:gridCol w="792271"/>
                <a:gridCol w="792271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5.866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5.210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1.856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6919"/>
            <a:ext cx="8850018" cy="16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32440" y="4595936"/>
            <a:ext cx="497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(2</a:t>
            </a:r>
            <a:r>
              <a:rPr lang="en-GB" sz="1600" b="1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5158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20000" cy="576064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Session content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620000" cy="4320480"/>
          </a:xfrm>
        </p:spPr>
        <p:txBody>
          <a:bodyPr>
            <a:norm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ideas of integration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Definite &amp; Indefinite integration 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Finding areas under and between curves 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Trapezium rule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NB: This is content based on chapters 9 &amp; 12 in the AS core textbook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Clr>
                <a:schemeClr val="accent4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50" y="715704"/>
            <a:ext cx="8229600" cy="7200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Using Autograph to illustrate solutions </a:t>
            </a:r>
            <a:br>
              <a:rPr lang="en-GB" sz="2400" b="1" dirty="0" smtClean="0">
                <a:solidFill>
                  <a:srgbClr val="00B0F0"/>
                </a:solidFill>
              </a:rPr>
            </a:br>
            <a:r>
              <a:rPr lang="en-GB" sz="2400" b="1" dirty="0" smtClean="0">
                <a:solidFill>
                  <a:srgbClr val="00B0F0"/>
                </a:solidFill>
              </a:rPr>
              <a:t>to differential equations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5586"/>
            <a:ext cx="5702540" cy="33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" y="1434644"/>
            <a:ext cx="798671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46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3312368"/>
          </a:xfrm>
        </p:spPr>
        <p:txBody>
          <a:bodyPr/>
          <a:lstStyle/>
          <a:p>
            <a:pPr marL="114300" indent="0">
              <a:buNone/>
            </a:pPr>
            <a:r>
              <a:rPr lang="en-GB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19" y="1013651"/>
            <a:ext cx="8312761" cy="55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94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marL="273050">
              <a:tabLst>
                <a:tab pos="177800" algn="l"/>
              </a:tabLst>
            </a:pPr>
            <a:r>
              <a:rPr lang="en-GB" sz="3600" b="1" dirty="0">
                <a:solidFill>
                  <a:srgbClr val="00B0F0"/>
                </a:solidFill>
              </a:rPr>
              <a:t>Spot the errors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6480720" cy="489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6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3744416" cy="720080"/>
          </a:xfrm>
        </p:spPr>
        <p:txBody>
          <a:bodyPr/>
          <a:lstStyle/>
          <a:p>
            <a:pPr algn="l"/>
            <a:r>
              <a:rPr lang="en-GB" sz="2800" b="1" dirty="0">
                <a:solidFill>
                  <a:srgbClr val="00B0F0"/>
                </a:solidFill>
              </a:rPr>
              <a:t>Is there a link between integration and area?</a:t>
            </a:r>
            <a:r>
              <a:rPr lang="en-GB" sz="3600" b="1" dirty="0">
                <a:solidFill>
                  <a:srgbClr val="00B0F0"/>
                </a:solidFill>
              </a:rPr>
              <a:t/>
            </a:r>
            <a:br>
              <a:rPr lang="en-GB" sz="3600" b="1" dirty="0">
                <a:solidFill>
                  <a:srgbClr val="00B0F0"/>
                </a:solidFill>
              </a:rPr>
            </a:br>
            <a:endParaRPr lang="en-GB" sz="3600" b="1" dirty="0">
              <a:solidFill>
                <a:srgbClr val="00B0F0"/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914"/>
            <a:ext cx="5220072" cy="6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176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The Fundamental theorem of calculus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3034"/>
            <a:ext cx="2495748" cy="23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81" y="3212975"/>
            <a:ext cx="2856506" cy="33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568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0" y="836712"/>
            <a:ext cx="7776864" cy="720080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Definite </a:t>
            </a:r>
            <a:r>
              <a:rPr lang="en-GB" sz="3600" b="1" dirty="0" smtClean="0">
                <a:solidFill>
                  <a:srgbClr val="00B0F0"/>
                </a:solidFill>
              </a:rPr>
              <a:t>Integrals</a:t>
            </a:r>
            <a:r>
              <a:rPr lang="en-GB" sz="3600" b="1" dirty="0">
                <a:solidFill>
                  <a:srgbClr val="00B0F0"/>
                </a:solidFill>
              </a:rPr>
              <a:t/>
            </a:r>
            <a:br>
              <a:rPr lang="en-GB" sz="3600" b="1" dirty="0">
                <a:solidFill>
                  <a:srgbClr val="00B0F0"/>
                </a:solidFill>
              </a:rPr>
            </a:b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928" y="836712"/>
            <a:ext cx="820052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 eaLnBrk="1" hangingPunct="1"/>
            <a:r>
              <a:rPr lang="en-GB" sz="3600" b="1" kern="0" dirty="0" smtClean="0">
                <a:solidFill>
                  <a:srgbClr val="00B0F0"/>
                </a:solidFill>
              </a:rPr>
              <a:t/>
            </a:r>
            <a:br>
              <a:rPr lang="en-GB" sz="3600" b="1" kern="0" dirty="0" smtClean="0">
                <a:solidFill>
                  <a:srgbClr val="00B0F0"/>
                </a:solidFill>
              </a:rPr>
            </a:br>
            <a:endParaRPr lang="en-GB" sz="3600" b="1" kern="0" dirty="0">
              <a:solidFill>
                <a:srgbClr val="00B0F0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15" y="1704784"/>
            <a:ext cx="3889585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624" y="1532263"/>
            <a:ext cx="420052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86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308</Words>
  <Application>Microsoft Office PowerPoint</Application>
  <PresentationFormat>On-screen Show (4:3)</PresentationFormat>
  <Paragraphs>102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Equation</vt:lpstr>
      <vt:lpstr>Slide 1</vt:lpstr>
      <vt:lpstr>AS Core Maths - TAM Online  Session 5: Integration</vt:lpstr>
      <vt:lpstr>Session content</vt:lpstr>
      <vt:lpstr>Using Autograph to illustrate solutions  to differential equations</vt:lpstr>
      <vt:lpstr>Slide 5</vt:lpstr>
      <vt:lpstr>Spot the errors</vt:lpstr>
      <vt:lpstr>Is there a link between integration and area? </vt:lpstr>
      <vt:lpstr>The Fundamental theorem of calculus</vt:lpstr>
      <vt:lpstr>Definite Integrals </vt:lpstr>
      <vt:lpstr>Definite Integrals </vt:lpstr>
      <vt:lpstr>Some multi-choice questions</vt:lpstr>
      <vt:lpstr>Area of a region below the x-axis</vt:lpstr>
      <vt:lpstr>Area between two curves</vt:lpstr>
      <vt:lpstr>Numerical methods</vt:lpstr>
      <vt:lpstr>The Trapezium Rule </vt:lpstr>
      <vt:lpstr>Typical Trapezium Rule  Exam Question (MEI Core 2 Jan 09 – Q2 ,4marks) </vt:lpstr>
      <vt:lpstr>Session content check</vt:lpstr>
      <vt:lpstr>MEI Core 2 Section A questions </vt:lpstr>
      <vt:lpstr>MEI Core 2 May 11 – Q6, 5 marks</vt:lpstr>
      <vt:lpstr>AQA C1 Jan12 – Q4d(part question ) 7 marks marksquesquestopn</vt:lpstr>
      <vt:lpstr>OCR Core 2 May 12 13 – Q6,9 marks</vt:lpstr>
      <vt:lpstr>Edexcel Core 2 Jan 13 – Q9</vt:lpstr>
    </vt:vector>
  </TitlesOfParts>
  <Company>Rumba Graphic Design Ltd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Simon Rees</dc:creator>
  <cp:lastModifiedBy>begum.y</cp:lastModifiedBy>
  <cp:revision>65</cp:revision>
  <cp:lastPrinted>2013-08-27T13:59:18Z</cp:lastPrinted>
  <dcterms:created xsi:type="dcterms:W3CDTF">2012-04-23T14:18:00Z</dcterms:created>
  <dcterms:modified xsi:type="dcterms:W3CDTF">2013-09-14T12:02:09Z</dcterms:modified>
</cp:coreProperties>
</file>