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5" r:id="rId6"/>
    <p:sldId id="266" r:id="rId7"/>
    <p:sldId id="267" r:id="rId8"/>
    <p:sldId id="268" r:id="rId9"/>
    <p:sldId id="269" r:id="rId10"/>
    <p:sldId id="270" r:id="rId11"/>
    <p:sldId id="271" r:id="rId12"/>
    <p:sldId id="260" r:id="rId13"/>
    <p:sldId id="261" r:id="rId14"/>
    <p:sldId id="272" r:id="rId15"/>
    <p:sldId id="273" r:id="rId16"/>
    <p:sldId id="274" r:id="rId17"/>
    <p:sldId id="275" r:id="rId18"/>
    <p:sldId id="276" r:id="rId19"/>
    <p:sldId id="277" r:id="rId20"/>
    <p:sldId id="278" r:id="rId21"/>
    <p:sldId id="279" r:id="rId22"/>
    <p:sldId id="280" r:id="rId23"/>
    <p:sldId id="262" r:id="rId24"/>
    <p:sldId id="263" r:id="rId25"/>
    <p:sldId id="281" r:id="rId26"/>
    <p:sldId id="283" r:id="rId27"/>
    <p:sldId id="282" r:id="rId28"/>
    <p:sldId id="284" r:id="rId29"/>
    <p:sldId id="285" r:id="rId30"/>
    <p:sldId id="286" r:id="rId31"/>
    <p:sldId id="287" r:id="rId32"/>
    <p:sldId id="288" r:id="rId33"/>
    <p:sldId id="289" r:id="rId34"/>
    <p:sldId id="290" r:id="rId35"/>
    <p:sldId id="291" r:id="rId36"/>
    <p:sldId id="292" r:id="rId37"/>
    <p:sldId id="293" r:id="rId38"/>
    <p:sldId id="264"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8000"/>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903" autoAdjust="0"/>
    <p:restoredTop sz="94503" autoAdjust="0"/>
  </p:normalViewPr>
  <p:slideViewPr>
    <p:cSldViewPr>
      <p:cViewPr>
        <p:scale>
          <a:sx n="110" d="100"/>
          <a:sy n="110" d="100"/>
        </p:scale>
        <p:origin x="-4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2000">
              <a:srgbClr val="CCFFCC"/>
            </a:gs>
            <a:gs pos="9000">
              <a:srgbClr val="CCFFCC"/>
            </a:gs>
            <a:gs pos="100000">
              <a:schemeClr val="bg1"/>
            </a:gs>
            <a:gs pos="0">
              <a:srgbClr val="FFFFFF">
                <a:tint val="40000"/>
                <a:satMod val="250000"/>
              </a:srgb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6/11/2013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8" Type="http://schemas.openxmlformats.org/officeDocument/2006/relationships/image" Target="../media/image36.png"/><Relationship Id="rId3" Type="http://schemas.openxmlformats.org/officeDocument/2006/relationships/image" Target="../media/image31.png"/><Relationship Id="rId7" Type="http://schemas.openxmlformats.org/officeDocument/2006/relationships/image" Target="../media/image35.png"/><Relationship Id="rId2" Type="http://schemas.openxmlformats.org/officeDocument/2006/relationships/image" Target="../media/image30.png"/><Relationship Id="rId1" Type="http://schemas.openxmlformats.org/officeDocument/2006/relationships/slideLayout" Target="../slideLayouts/slideLayout2.xml"/><Relationship Id="rId6" Type="http://schemas.openxmlformats.org/officeDocument/2006/relationships/image" Target="../media/image34.png"/><Relationship Id="rId5" Type="http://schemas.openxmlformats.org/officeDocument/2006/relationships/image" Target="../media/image33.png"/><Relationship Id="rId10" Type="http://schemas.openxmlformats.org/officeDocument/2006/relationships/image" Target="../media/image1.jpeg"/><Relationship Id="rId4" Type="http://schemas.openxmlformats.org/officeDocument/2006/relationships/image" Target="../media/image32.png"/><Relationship Id="rId9" Type="http://schemas.openxmlformats.org/officeDocument/2006/relationships/image" Target="../media/image37.png"/></Relationships>
</file>

<file path=ppt/slides/_rels/slide11.xml.rels><?xml version="1.0" encoding="UTF-8" standalone="yes"?>
<Relationships xmlns="http://schemas.openxmlformats.org/package/2006/relationships"><Relationship Id="rId8" Type="http://schemas.openxmlformats.org/officeDocument/2006/relationships/image" Target="../media/image41.png"/><Relationship Id="rId3" Type="http://schemas.openxmlformats.org/officeDocument/2006/relationships/image" Target="../media/image31.png"/><Relationship Id="rId7" Type="http://schemas.openxmlformats.org/officeDocument/2006/relationships/image" Target="../media/image40.png"/><Relationship Id="rId2" Type="http://schemas.openxmlformats.org/officeDocument/2006/relationships/image" Target="../media/image30.png"/><Relationship Id="rId1" Type="http://schemas.openxmlformats.org/officeDocument/2006/relationships/slideLayout" Target="../slideLayouts/slideLayout2.xml"/><Relationship Id="rId6" Type="http://schemas.openxmlformats.org/officeDocument/2006/relationships/image" Target="../media/image39.png"/><Relationship Id="rId5" Type="http://schemas.openxmlformats.org/officeDocument/2006/relationships/image" Target="../media/image38.png"/><Relationship Id="rId10" Type="http://schemas.openxmlformats.org/officeDocument/2006/relationships/image" Target="../media/image1.jpeg"/><Relationship Id="rId4" Type="http://schemas.openxmlformats.org/officeDocument/2006/relationships/image" Target="../media/image37.png"/><Relationship Id="rId9" Type="http://schemas.openxmlformats.org/officeDocument/2006/relationships/image" Target="../media/image4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image" Target="../media/image44.png"/><Relationship Id="rId7" Type="http://schemas.openxmlformats.org/officeDocument/2006/relationships/image" Target="../media/image48.png"/><Relationship Id="rId2" Type="http://schemas.openxmlformats.org/officeDocument/2006/relationships/image" Target="../media/image43.png"/><Relationship Id="rId1" Type="http://schemas.openxmlformats.org/officeDocument/2006/relationships/slideLayout" Target="../slideLayouts/slideLayout2.xml"/><Relationship Id="rId6" Type="http://schemas.openxmlformats.org/officeDocument/2006/relationships/image" Target="../media/image47.png"/><Relationship Id="rId5" Type="http://schemas.openxmlformats.org/officeDocument/2006/relationships/image" Target="../media/image46.png"/><Relationship Id="rId4" Type="http://schemas.openxmlformats.org/officeDocument/2006/relationships/image" Target="../media/image45.png"/></Relationships>
</file>

<file path=ppt/slides/_rels/slide14.xml.rels><?xml version="1.0" encoding="UTF-8" standalone="yes"?>
<Relationships xmlns="http://schemas.openxmlformats.org/package/2006/relationships"><Relationship Id="rId8" Type="http://schemas.openxmlformats.org/officeDocument/2006/relationships/image" Target="../media/image53.png"/><Relationship Id="rId3" Type="http://schemas.openxmlformats.org/officeDocument/2006/relationships/image" Target="../media/image43.png"/><Relationship Id="rId7" Type="http://schemas.openxmlformats.org/officeDocument/2006/relationships/image" Target="../media/image52.png"/><Relationship Id="rId2" Type="http://schemas.openxmlformats.org/officeDocument/2006/relationships/image" Target="../media/image48.png"/><Relationship Id="rId1" Type="http://schemas.openxmlformats.org/officeDocument/2006/relationships/slideLayout" Target="../slideLayouts/slideLayout2.xml"/><Relationship Id="rId6" Type="http://schemas.openxmlformats.org/officeDocument/2006/relationships/image" Target="../media/image51.png"/><Relationship Id="rId5" Type="http://schemas.openxmlformats.org/officeDocument/2006/relationships/image" Target="../media/image50.png"/><Relationship Id="rId4" Type="http://schemas.openxmlformats.org/officeDocument/2006/relationships/image" Target="../media/image49.png"/><Relationship Id="rId9" Type="http://schemas.openxmlformats.org/officeDocument/2006/relationships/image" Target="../media/image2.jpeg"/></Relationships>
</file>

<file path=ppt/slides/_rels/slide15.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image" Target="../media/image55.png"/><Relationship Id="rId7" Type="http://schemas.openxmlformats.org/officeDocument/2006/relationships/image" Target="../media/image59.png"/><Relationship Id="rId2" Type="http://schemas.openxmlformats.org/officeDocument/2006/relationships/image" Target="../media/image54.png"/><Relationship Id="rId1" Type="http://schemas.openxmlformats.org/officeDocument/2006/relationships/slideLayout" Target="../slideLayouts/slideLayout2.xml"/><Relationship Id="rId6" Type="http://schemas.openxmlformats.org/officeDocument/2006/relationships/image" Target="../media/image58.png"/><Relationship Id="rId5" Type="http://schemas.openxmlformats.org/officeDocument/2006/relationships/image" Target="../media/image57.png"/><Relationship Id="rId4" Type="http://schemas.openxmlformats.org/officeDocument/2006/relationships/image" Target="../media/image56.png"/></Relationships>
</file>

<file path=ppt/slides/_rels/slide16.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image" Target="../media/image60.png"/><Relationship Id="rId7" Type="http://schemas.openxmlformats.org/officeDocument/2006/relationships/image" Target="../media/image63.png"/><Relationship Id="rId2" Type="http://schemas.openxmlformats.org/officeDocument/2006/relationships/image" Target="../media/image54.png"/><Relationship Id="rId1" Type="http://schemas.openxmlformats.org/officeDocument/2006/relationships/slideLayout" Target="../slideLayouts/slideLayout2.xml"/><Relationship Id="rId6" Type="http://schemas.openxmlformats.org/officeDocument/2006/relationships/image" Target="../media/image62.png"/><Relationship Id="rId5" Type="http://schemas.openxmlformats.org/officeDocument/2006/relationships/image" Target="../media/image61.png"/><Relationship Id="rId4" Type="http://schemas.openxmlformats.org/officeDocument/2006/relationships/image" Target="../media/image59.png"/></Relationships>
</file>

<file path=ppt/slides/_rels/slide17.xml.rels><?xml version="1.0" encoding="UTF-8" standalone="yes"?>
<Relationships xmlns="http://schemas.openxmlformats.org/package/2006/relationships"><Relationship Id="rId3" Type="http://schemas.openxmlformats.org/officeDocument/2006/relationships/image" Target="../media/image64.png"/><Relationship Id="rId7" Type="http://schemas.openxmlformats.org/officeDocument/2006/relationships/image" Target="../media/image2.jpeg"/><Relationship Id="rId2" Type="http://schemas.openxmlformats.org/officeDocument/2006/relationships/image" Target="../media/image43.png"/><Relationship Id="rId1" Type="http://schemas.openxmlformats.org/officeDocument/2006/relationships/slideLayout" Target="../slideLayouts/slideLayout2.xml"/><Relationship Id="rId6" Type="http://schemas.openxmlformats.org/officeDocument/2006/relationships/image" Target="../media/image67.png"/><Relationship Id="rId5" Type="http://schemas.openxmlformats.org/officeDocument/2006/relationships/image" Target="../media/image66.png"/><Relationship Id="rId4" Type="http://schemas.openxmlformats.org/officeDocument/2006/relationships/image" Target="../media/image65.png"/></Relationships>
</file>

<file path=ppt/slides/_rels/slide18.xml.rels><?xml version="1.0" encoding="UTF-8" standalone="yes"?>
<Relationships xmlns="http://schemas.openxmlformats.org/package/2006/relationships"><Relationship Id="rId8" Type="http://schemas.openxmlformats.org/officeDocument/2006/relationships/image" Target="../media/image73.png"/><Relationship Id="rId3" Type="http://schemas.openxmlformats.org/officeDocument/2006/relationships/image" Target="../media/image68.png"/><Relationship Id="rId7" Type="http://schemas.openxmlformats.org/officeDocument/2006/relationships/image" Target="../media/image72.png"/><Relationship Id="rId2" Type="http://schemas.openxmlformats.org/officeDocument/2006/relationships/image" Target="../media/image67.png"/><Relationship Id="rId1" Type="http://schemas.openxmlformats.org/officeDocument/2006/relationships/slideLayout" Target="../slideLayouts/slideLayout2.xml"/><Relationship Id="rId6" Type="http://schemas.openxmlformats.org/officeDocument/2006/relationships/image" Target="../media/image71.png"/><Relationship Id="rId11" Type="http://schemas.openxmlformats.org/officeDocument/2006/relationships/image" Target="../media/image2.jpeg"/><Relationship Id="rId5" Type="http://schemas.openxmlformats.org/officeDocument/2006/relationships/image" Target="../media/image70.png"/><Relationship Id="rId10" Type="http://schemas.openxmlformats.org/officeDocument/2006/relationships/image" Target="../media/image75.png"/><Relationship Id="rId4" Type="http://schemas.openxmlformats.org/officeDocument/2006/relationships/image" Target="../media/image69.png"/><Relationship Id="rId9" Type="http://schemas.openxmlformats.org/officeDocument/2006/relationships/image" Target="../media/image74.png"/></Relationships>
</file>

<file path=ppt/slides/_rels/slide19.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image" Target="../media/image75.png"/><Relationship Id="rId7" Type="http://schemas.openxmlformats.org/officeDocument/2006/relationships/image" Target="../media/image79.png"/><Relationship Id="rId2" Type="http://schemas.openxmlformats.org/officeDocument/2006/relationships/image" Target="../media/image67.png"/><Relationship Id="rId1" Type="http://schemas.openxmlformats.org/officeDocument/2006/relationships/slideLayout" Target="../slideLayouts/slideLayout2.xml"/><Relationship Id="rId6" Type="http://schemas.openxmlformats.org/officeDocument/2006/relationships/image" Target="../media/image78.png"/><Relationship Id="rId5" Type="http://schemas.openxmlformats.org/officeDocument/2006/relationships/image" Target="../media/image77.png"/><Relationship Id="rId4" Type="http://schemas.openxmlformats.org/officeDocument/2006/relationships/image" Target="../media/image7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1.png"/><Relationship Id="rId2" Type="http://schemas.openxmlformats.org/officeDocument/2006/relationships/image" Target="../media/image80.pn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83.png"/><Relationship Id="rId4" Type="http://schemas.openxmlformats.org/officeDocument/2006/relationships/image" Target="../media/image82.png"/></Relationships>
</file>

<file path=ppt/slides/_rels/slide21.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image" Target="../media/image85.png"/><Relationship Id="rId7" Type="http://schemas.openxmlformats.org/officeDocument/2006/relationships/image" Target="../media/image89.png"/><Relationship Id="rId2" Type="http://schemas.openxmlformats.org/officeDocument/2006/relationships/image" Target="../media/image84.png"/><Relationship Id="rId1" Type="http://schemas.openxmlformats.org/officeDocument/2006/relationships/slideLayout" Target="../slideLayouts/slideLayout2.xml"/><Relationship Id="rId6" Type="http://schemas.openxmlformats.org/officeDocument/2006/relationships/image" Target="../media/image88.png"/><Relationship Id="rId5" Type="http://schemas.openxmlformats.org/officeDocument/2006/relationships/image" Target="../media/image87.png"/><Relationship Id="rId4" Type="http://schemas.openxmlformats.org/officeDocument/2006/relationships/image" Target="../media/image86.png"/></Relationships>
</file>

<file path=ppt/slides/_rels/slide22.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image" Target="../media/image84.png"/><Relationship Id="rId7" Type="http://schemas.openxmlformats.org/officeDocument/2006/relationships/image" Target="../media/image93.png"/><Relationship Id="rId2" Type="http://schemas.openxmlformats.org/officeDocument/2006/relationships/image" Target="../media/image89.png"/><Relationship Id="rId1" Type="http://schemas.openxmlformats.org/officeDocument/2006/relationships/slideLayout" Target="../slideLayouts/slideLayout2.xml"/><Relationship Id="rId6" Type="http://schemas.openxmlformats.org/officeDocument/2006/relationships/image" Target="../media/image92.png"/><Relationship Id="rId5" Type="http://schemas.openxmlformats.org/officeDocument/2006/relationships/image" Target="../media/image91.png"/><Relationship Id="rId4" Type="http://schemas.openxmlformats.org/officeDocument/2006/relationships/image" Target="../media/image90.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8" Type="http://schemas.openxmlformats.org/officeDocument/2006/relationships/image" Target="../media/image100.png"/><Relationship Id="rId3" Type="http://schemas.openxmlformats.org/officeDocument/2006/relationships/image" Target="../media/image95.png"/><Relationship Id="rId7" Type="http://schemas.openxmlformats.org/officeDocument/2006/relationships/image" Target="../media/image99.png"/><Relationship Id="rId2" Type="http://schemas.openxmlformats.org/officeDocument/2006/relationships/image" Target="../media/image94.png"/><Relationship Id="rId1" Type="http://schemas.openxmlformats.org/officeDocument/2006/relationships/slideLayout" Target="../slideLayouts/slideLayout2.xml"/><Relationship Id="rId6" Type="http://schemas.openxmlformats.org/officeDocument/2006/relationships/image" Target="../media/image98.png"/><Relationship Id="rId5" Type="http://schemas.openxmlformats.org/officeDocument/2006/relationships/image" Target="../media/image97.png"/><Relationship Id="rId4" Type="http://schemas.openxmlformats.org/officeDocument/2006/relationships/image" Target="../media/image96.png"/></Relationships>
</file>

<file path=ppt/slides/_rels/slide25.xml.rels><?xml version="1.0" encoding="UTF-8" standalone="yes"?>
<Relationships xmlns="http://schemas.openxmlformats.org/package/2006/relationships"><Relationship Id="rId3" Type="http://schemas.openxmlformats.org/officeDocument/2006/relationships/image" Target="../media/image1000.png"/><Relationship Id="rId7" Type="http://schemas.openxmlformats.org/officeDocument/2006/relationships/image" Target="../media/image103.png"/><Relationship Id="rId2" Type="http://schemas.openxmlformats.org/officeDocument/2006/relationships/image" Target="../media/image84.png"/><Relationship Id="rId1" Type="http://schemas.openxmlformats.org/officeDocument/2006/relationships/slideLayout" Target="../slideLayouts/slideLayout2.xml"/><Relationship Id="rId6" Type="http://schemas.openxmlformats.org/officeDocument/2006/relationships/image" Target="../media/image102.png"/><Relationship Id="rId5" Type="http://schemas.openxmlformats.org/officeDocument/2006/relationships/image" Target="../media/image97.png"/><Relationship Id="rId4" Type="http://schemas.openxmlformats.org/officeDocument/2006/relationships/image" Target="../media/image101.png"/></Relationships>
</file>

<file path=ppt/slides/_rels/slide26.xml.rels><?xml version="1.0" encoding="UTF-8" standalone="yes"?>
<Relationships xmlns="http://schemas.openxmlformats.org/package/2006/relationships"><Relationship Id="rId8" Type="http://schemas.openxmlformats.org/officeDocument/2006/relationships/image" Target="../media/image108.png"/><Relationship Id="rId3" Type="http://schemas.openxmlformats.org/officeDocument/2006/relationships/image" Target="../media/image84.png"/><Relationship Id="rId7" Type="http://schemas.openxmlformats.org/officeDocument/2006/relationships/image" Target="../media/image107.png"/><Relationship Id="rId2" Type="http://schemas.openxmlformats.org/officeDocument/2006/relationships/image" Target="../media/image103.png"/><Relationship Id="rId1" Type="http://schemas.openxmlformats.org/officeDocument/2006/relationships/slideLayout" Target="../slideLayouts/slideLayout2.xml"/><Relationship Id="rId6" Type="http://schemas.openxmlformats.org/officeDocument/2006/relationships/image" Target="../media/image106.png"/><Relationship Id="rId11" Type="http://schemas.openxmlformats.org/officeDocument/2006/relationships/image" Target="../media/image100.png"/><Relationship Id="rId5" Type="http://schemas.openxmlformats.org/officeDocument/2006/relationships/image" Target="../media/image105.png"/><Relationship Id="rId10" Type="http://schemas.openxmlformats.org/officeDocument/2006/relationships/image" Target="../media/image110.png"/><Relationship Id="rId4" Type="http://schemas.openxmlformats.org/officeDocument/2006/relationships/image" Target="../media/image104.png"/><Relationship Id="rId9" Type="http://schemas.openxmlformats.org/officeDocument/2006/relationships/image" Target="../media/image109.png"/></Relationships>
</file>

<file path=ppt/slides/_rels/slide27.xml.rels><?xml version="1.0" encoding="UTF-8" standalone="yes"?>
<Relationships xmlns="http://schemas.openxmlformats.org/package/2006/relationships"><Relationship Id="rId8" Type="http://schemas.openxmlformats.org/officeDocument/2006/relationships/image" Target="../media/image116.png"/><Relationship Id="rId3" Type="http://schemas.openxmlformats.org/officeDocument/2006/relationships/image" Target="../media/image112.png"/><Relationship Id="rId7" Type="http://schemas.openxmlformats.org/officeDocument/2006/relationships/image" Target="../media/image115.png"/><Relationship Id="rId2" Type="http://schemas.openxmlformats.org/officeDocument/2006/relationships/image" Target="../media/image111.png"/><Relationship Id="rId1" Type="http://schemas.openxmlformats.org/officeDocument/2006/relationships/slideLayout" Target="../slideLayouts/slideLayout2.xml"/><Relationship Id="rId6" Type="http://schemas.openxmlformats.org/officeDocument/2006/relationships/image" Target="../media/image114.png"/><Relationship Id="rId5" Type="http://schemas.openxmlformats.org/officeDocument/2006/relationships/image" Target="../media/image113.png"/><Relationship Id="rId10" Type="http://schemas.openxmlformats.org/officeDocument/2006/relationships/image" Target="../media/image100.png"/><Relationship Id="rId4" Type="http://schemas.openxmlformats.org/officeDocument/2006/relationships/image" Target="../media/image80.png"/><Relationship Id="rId9" Type="http://schemas.openxmlformats.org/officeDocument/2006/relationships/image" Target="../media/image117.png"/></Relationships>
</file>

<file path=ppt/slides/_rels/slide28.xml.rels><?xml version="1.0" encoding="UTF-8" standalone="yes"?>
<Relationships xmlns="http://schemas.openxmlformats.org/package/2006/relationships"><Relationship Id="rId8" Type="http://schemas.openxmlformats.org/officeDocument/2006/relationships/image" Target="../media/image120.png"/><Relationship Id="rId3" Type="http://schemas.openxmlformats.org/officeDocument/2006/relationships/image" Target="../media/image112.png"/><Relationship Id="rId7" Type="http://schemas.openxmlformats.org/officeDocument/2006/relationships/image" Target="../media/image119.png"/><Relationship Id="rId2" Type="http://schemas.openxmlformats.org/officeDocument/2006/relationships/image" Target="../media/image111.png"/><Relationship Id="rId1" Type="http://schemas.openxmlformats.org/officeDocument/2006/relationships/slideLayout" Target="../slideLayouts/slideLayout2.xml"/><Relationship Id="rId6" Type="http://schemas.openxmlformats.org/officeDocument/2006/relationships/image" Target="../media/image118.png"/><Relationship Id="rId11" Type="http://schemas.openxmlformats.org/officeDocument/2006/relationships/image" Target="../media/image100.png"/><Relationship Id="rId5" Type="http://schemas.openxmlformats.org/officeDocument/2006/relationships/image" Target="../media/image80.png"/><Relationship Id="rId10" Type="http://schemas.openxmlformats.org/officeDocument/2006/relationships/image" Target="../media/image122.png"/><Relationship Id="rId4" Type="http://schemas.openxmlformats.org/officeDocument/2006/relationships/image" Target="../media/image117.png"/><Relationship Id="rId9" Type="http://schemas.openxmlformats.org/officeDocument/2006/relationships/image" Target="../media/image121.png"/></Relationships>
</file>

<file path=ppt/slides/_rels/slide29.xml.rels><?xml version="1.0" encoding="UTF-8" standalone="yes"?>
<Relationships xmlns="http://schemas.openxmlformats.org/package/2006/relationships"><Relationship Id="rId8" Type="http://schemas.openxmlformats.org/officeDocument/2006/relationships/image" Target="../media/image129.png"/><Relationship Id="rId3" Type="http://schemas.openxmlformats.org/officeDocument/2006/relationships/image" Target="../media/image124.png"/><Relationship Id="rId7" Type="http://schemas.openxmlformats.org/officeDocument/2006/relationships/image" Target="../media/image128.png"/><Relationship Id="rId2" Type="http://schemas.openxmlformats.org/officeDocument/2006/relationships/image" Target="../media/image123.png"/><Relationship Id="rId1" Type="http://schemas.openxmlformats.org/officeDocument/2006/relationships/slideLayout" Target="../slideLayouts/slideLayout2.xml"/><Relationship Id="rId6" Type="http://schemas.openxmlformats.org/officeDocument/2006/relationships/image" Target="../media/image127.png"/><Relationship Id="rId5" Type="http://schemas.openxmlformats.org/officeDocument/2006/relationships/image" Target="../media/image126.png"/><Relationship Id="rId10" Type="http://schemas.openxmlformats.org/officeDocument/2006/relationships/image" Target="../media/image100.png"/><Relationship Id="rId4" Type="http://schemas.openxmlformats.org/officeDocument/2006/relationships/image" Target="../media/image125.png"/><Relationship Id="rId9" Type="http://schemas.openxmlformats.org/officeDocument/2006/relationships/image" Target="../media/image130.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8" Type="http://schemas.openxmlformats.org/officeDocument/2006/relationships/image" Target="../media/image136.png"/><Relationship Id="rId3" Type="http://schemas.openxmlformats.org/officeDocument/2006/relationships/image" Target="../media/image132.png"/><Relationship Id="rId7" Type="http://schemas.openxmlformats.org/officeDocument/2006/relationships/image" Target="../media/image135.png"/><Relationship Id="rId12" Type="http://schemas.openxmlformats.org/officeDocument/2006/relationships/image" Target="../media/image100.png"/><Relationship Id="rId2" Type="http://schemas.openxmlformats.org/officeDocument/2006/relationships/image" Target="../media/image131.png"/><Relationship Id="rId1" Type="http://schemas.openxmlformats.org/officeDocument/2006/relationships/slideLayout" Target="../slideLayouts/slideLayout2.xml"/><Relationship Id="rId6" Type="http://schemas.openxmlformats.org/officeDocument/2006/relationships/image" Target="../media/image134.png"/><Relationship Id="rId11" Type="http://schemas.openxmlformats.org/officeDocument/2006/relationships/image" Target="../media/image139.png"/><Relationship Id="rId5" Type="http://schemas.openxmlformats.org/officeDocument/2006/relationships/image" Target="../media/image123.png"/><Relationship Id="rId10" Type="http://schemas.openxmlformats.org/officeDocument/2006/relationships/image" Target="../media/image138.png"/><Relationship Id="rId4" Type="http://schemas.openxmlformats.org/officeDocument/2006/relationships/image" Target="../media/image133.png"/><Relationship Id="rId9" Type="http://schemas.openxmlformats.org/officeDocument/2006/relationships/image" Target="../media/image137.png"/></Relationships>
</file>

<file path=ppt/slides/_rels/slide31.xml.rels><?xml version="1.0" encoding="UTF-8" standalone="yes"?>
<Relationships xmlns="http://schemas.openxmlformats.org/package/2006/relationships"><Relationship Id="rId8" Type="http://schemas.openxmlformats.org/officeDocument/2006/relationships/image" Target="../media/image142.png"/><Relationship Id="rId13" Type="http://schemas.openxmlformats.org/officeDocument/2006/relationships/image" Target="../media/image100.png"/><Relationship Id="rId3" Type="http://schemas.openxmlformats.org/officeDocument/2006/relationships/image" Target="../media/image134.png"/><Relationship Id="rId7" Type="http://schemas.openxmlformats.org/officeDocument/2006/relationships/image" Target="../media/image141.png"/><Relationship Id="rId12" Type="http://schemas.openxmlformats.org/officeDocument/2006/relationships/image" Target="../media/image146.png"/><Relationship Id="rId2" Type="http://schemas.openxmlformats.org/officeDocument/2006/relationships/image" Target="../media/image123.png"/><Relationship Id="rId1" Type="http://schemas.openxmlformats.org/officeDocument/2006/relationships/slideLayout" Target="../slideLayouts/slideLayout2.xml"/><Relationship Id="rId6" Type="http://schemas.openxmlformats.org/officeDocument/2006/relationships/image" Target="../media/image140.png"/><Relationship Id="rId11" Type="http://schemas.openxmlformats.org/officeDocument/2006/relationships/image" Target="../media/image145.png"/><Relationship Id="rId5" Type="http://schemas.openxmlformats.org/officeDocument/2006/relationships/image" Target="../media/image139.png"/><Relationship Id="rId10" Type="http://schemas.openxmlformats.org/officeDocument/2006/relationships/image" Target="../media/image144.png"/><Relationship Id="rId4" Type="http://schemas.openxmlformats.org/officeDocument/2006/relationships/image" Target="../media/image135.png"/><Relationship Id="rId9" Type="http://schemas.openxmlformats.org/officeDocument/2006/relationships/image" Target="../media/image143.png"/></Relationships>
</file>

<file path=ppt/slides/_rels/slide32.xml.rels><?xml version="1.0" encoding="UTF-8" standalone="yes"?>
<Relationships xmlns="http://schemas.openxmlformats.org/package/2006/relationships"><Relationship Id="rId8" Type="http://schemas.openxmlformats.org/officeDocument/2006/relationships/image" Target="../media/image147.png"/><Relationship Id="rId13" Type="http://schemas.openxmlformats.org/officeDocument/2006/relationships/image" Target="../media/image152.png"/><Relationship Id="rId3" Type="http://schemas.openxmlformats.org/officeDocument/2006/relationships/image" Target="../media/image134.png"/><Relationship Id="rId7" Type="http://schemas.openxmlformats.org/officeDocument/2006/relationships/image" Target="../media/image140.png"/><Relationship Id="rId12" Type="http://schemas.openxmlformats.org/officeDocument/2006/relationships/image" Target="../media/image151.png"/><Relationship Id="rId2" Type="http://schemas.openxmlformats.org/officeDocument/2006/relationships/image" Target="../media/image123.png"/><Relationship Id="rId1" Type="http://schemas.openxmlformats.org/officeDocument/2006/relationships/slideLayout" Target="../slideLayouts/slideLayout2.xml"/><Relationship Id="rId6" Type="http://schemas.openxmlformats.org/officeDocument/2006/relationships/image" Target="../media/image146.png"/><Relationship Id="rId11" Type="http://schemas.openxmlformats.org/officeDocument/2006/relationships/image" Target="../media/image150.png"/><Relationship Id="rId5" Type="http://schemas.openxmlformats.org/officeDocument/2006/relationships/image" Target="../media/image139.png"/><Relationship Id="rId10" Type="http://schemas.openxmlformats.org/officeDocument/2006/relationships/image" Target="../media/image149.png"/><Relationship Id="rId4" Type="http://schemas.openxmlformats.org/officeDocument/2006/relationships/image" Target="../media/image135.png"/><Relationship Id="rId9" Type="http://schemas.openxmlformats.org/officeDocument/2006/relationships/image" Target="../media/image148.png"/><Relationship Id="rId14" Type="http://schemas.openxmlformats.org/officeDocument/2006/relationships/image" Target="../media/image100.png"/></Relationships>
</file>

<file path=ppt/slides/_rels/slide33.xml.rels><?xml version="1.0" encoding="UTF-8" standalone="yes"?>
<Relationships xmlns="http://schemas.openxmlformats.org/package/2006/relationships"><Relationship Id="rId3" Type="http://schemas.openxmlformats.org/officeDocument/2006/relationships/image" Target="../media/image152.png"/><Relationship Id="rId2" Type="http://schemas.openxmlformats.org/officeDocument/2006/relationships/image" Target="../media/image146.png"/><Relationship Id="rId1" Type="http://schemas.openxmlformats.org/officeDocument/2006/relationships/slideLayout" Target="../slideLayouts/slideLayout2.xml"/><Relationship Id="rId4" Type="http://schemas.openxmlformats.org/officeDocument/2006/relationships/image" Target="../media/image100.png"/></Relationships>
</file>

<file path=ppt/slides/_rels/slide34.xml.rels><?xml version="1.0" encoding="UTF-8" standalone="yes"?>
<Relationships xmlns="http://schemas.openxmlformats.org/package/2006/relationships"><Relationship Id="rId8" Type="http://schemas.openxmlformats.org/officeDocument/2006/relationships/image" Target="../media/image100.png"/><Relationship Id="rId3" Type="http://schemas.openxmlformats.org/officeDocument/2006/relationships/image" Target="../media/image154.png"/><Relationship Id="rId7" Type="http://schemas.openxmlformats.org/officeDocument/2006/relationships/image" Target="../media/image158.png"/><Relationship Id="rId2" Type="http://schemas.openxmlformats.org/officeDocument/2006/relationships/image" Target="../media/image153.png"/><Relationship Id="rId1" Type="http://schemas.openxmlformats.org/officeDocument/2006/relationships/slideLayout" Target="../slideLayouts/slideLayout2.xml"/><Relationship Id="rId6" Type="http://schemas.openxmlformats.org/officeDocument/2006/relationships/image" Target="../media/image157.png"/><Relationship Id="rId5" Type="http://schemas.openxmlformats.org/officeDocument/2006/relationships/image" Target="../media/image156.png"/><Relationship Id="rId4" Type="http://schemas.openxmlformats.org/officeDocument/2006/relationships/image" Target="../media/image155.png"/></Relationships>
</file>

<file path=ppt/slides/_rels/slide35.xml.rels><?xml version="1.0" encoding="UTF-8" standalone="yes"?>
<Relationships xmlns="http://schemas.openxmlformats.org/package/2006/relationships"><Relationship Id="rId8" Type="http://schemas.openxmlformats.org/officeDocument/2006/relationships/image" Target="../media/image164.png"/><Relationship Id="rId3" Type="http://schemas.openxmlformats.org/officeDocument/2006/relationships/image" Target="../media/image159.png"/><Relationship Id="rId7" Type="http://schemas.openxmlformats.org/officeDocument/2006/relationships/image" Target="../media/image163.png"/><Relationship Id="rId2" Type="http://schemas.openxmlformats.org/officeDocument/2006/relationships/image" Target="../media/image158.png"/><Relationship Id="rId1" Type="http://schemas.openxmlformats.org/officeDocument/2006/relationships/slideLayout" Target="../slideLayouts/slideLayout2.xml"/><Relationship Id="rId6" Type="http://schemas.openxmlformats.org/officeDocument/2006/relationships/image" Target="../media/image162.png"/><Relationship Id="rId5" Type="http://schemas.openxmlformats.org/officeDocument/2006/relationships/image" Target="../media/image161.png"/><Relationship Id="rId4" Type="http://schemas.openxmlformats.org/officeDocument/2006/relationships/image" Target="../media/image160.png"/><Relationship Id="rId9" Type="http://schemas.openxmlformats.org/officeDocument/2006/relationships/image" Target="../media/image100.png"/></Relationships>
</file>

<file path=ppt/slides/_rels/slide36.xml.rels><?xml version="1.0" encoding="UTF-8" standalone="yes"?>
<Relationships xmlns="http://schemas.openxmlformats.org/package/2006/relationships"><Relationship Id="rId8" Type="http://schemas.openxmlformats.org/officeDocument/2006/relationships/image" Target="../media/image169.png"/><Relationship Id="rId3" Type="http://schemas.openxmlformats.org/officeDocument/2006/relationships/image" Target="../media/image165.png"/><Relationship Id="rId7" Type="http://schemas.openxmlformats.org/officeDocument/2006/relationships/image" Target="../media/image168.png"/><Relationship Id="rId2" Type="http://schemas.openxmlformats.org/officeDocument/2006/relationships/image" Target="../media/image153.png"/><Relationship Id="rId1" Type="http://schemas.openxmlformats.org/officeDocument/2006/relationships/slideLayout" Target="../slideLayouts/slideLayout2.xml"/><Relationship Id="rId6" Type="http://schemas.openxmlformats.org/officeDocument/2006/relationships/image" Target="../media/image167.png"/><Relationship Id="rId5" Type="http://schemas.openxmlformats.org/officeDocument/2006/relationships/image" Target="../media/image156.png"/><Relationship Id="rId4" Type="http://schemas.openxmlformats.org/officeDocument/2006/relationships/image" Target="../media/image166.png"/><Relationship Id="rId9" Type="http://schemas.openxmlformats.org/officeDocument/2006/relationships/image" Target="../media/image100.png"/></Relationships>
</file>

<file path=ppt/slides/_rels/slide37.xml.rels><?xml version="1.0" encoding="UTF-8" standalone="yes"?>
<Relationships xmlns="http://schemas.openxmlformats.org/package/2006/relationships"><Relationship Id="rId3" Type="http://schemas.openxmlformats.org/officeDocument/2006/relationships/image" Target="../media/image170.png"/><Relationship Id="rId2" Type="http://schemas.openxmlformats.org/officeDocument/2006/relationships/image" Target="../media/image168.png"/><Relationship Id="rId1" Type="http://schemas.openxmlformats.org/officeDocument/2006/relationships/slideLayout" Target="../slideLayouts/slideLayout2.xml"/><Relationship Id="rId6" Type="http://schemas.openxmlformats.org/officeDocument/2006/relationships/image" Target="../media/image100.png"/><Relationship Id="rId5" Type="http://schemas.openxmlformats.org/officeDocument/2006/relationships/image" Target="../media/image172.png"/><Relationship Id="rId4" Type="http://schemas.openxmlformats.org/officeDocument/2006/relationships/image" Target="../media/image171.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1.jpe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10.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image" Target="../media/image8.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 Id="rId9" Type="http://schemas.openxmlformats.org/officeDocument/2006/relationships/image" Target="../media/image1.jpeg"/></Relationships>
</file>

<file path=ppt/slides/_rels/slide7.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image" Target="../media/image14.png"/><Relationship Id="rId7" Type="http://schemas.openxmlformats.org/officeDocument/2006/relationships/image" Target="../media/image18.png"/><Relationship Id="rId12" Type="http://schemas.openxmlformats.org/officeDocument/2006/relationships/image" Target="../media/image1.jpeg"/><Relationship Id="rId2" Type="http://schemas.openxmlformats.org/officeDocument/2006/relationships/image" Target="../media/image13.png"/><Relationship Id="rId1" Type="http://schemas.openxmlformats.org/officeDocument/2006/relationships/slideLayout" Target="../slideLayouts/slideLayout2.xml"/><Relationship Id="rId6" Type="http://schemas.openxmlformats.org/officeDocument/2006/relationships/image" Target="../media/image17.png"/><Relationship Id="rId11" Type="http://schemas.openxmlformats.org/officeDocument/2006/relationships/image" Target="../media/image22.png"/><Relationship Id="rId5" Type="http://schemas.openxmlformats.org/officeDocument/2006/relationships/image" Target="../media/image16.png"/><Relationship Id="rId10" Type="http://schemas.openxmlformats.org/officeDocument/2006/relationships/image" Target="../media/image21.png"/><Relationship Id="rId4" Type="http://schemas.openxmlformats.org/officeDocument/2006/relationships/image" Target="../media/image15.png"/><Relationship Id="rId9" Type="http://schemas.openxmlformats.org/officeDocument/2006/relationships/image" Target="../media/image20.png"/></Relationships>
</file>

<file path=ppt/slides/_rels/slide8.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image" Target="../media/image14.png"/><Relationship Id="rId7" Type="http://schemas.openxmlformats.org/officeDocument/2006/relationships/image" Target="../media/image25.png"/><Relationship Id="rId2" Type="http://schemas.openxmlformats.org/officeDocument/2006/relationships/image" Target="../media/image13.png"/><Relationship Id="rId1" Type="http://schemas.openxmlformats.org/officeDocument/2006/relationships/slideLayout" Target="../slideLayouts/slideLayout2.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15.png"/></Relationships>
</file>

<file path=ppt/slides/_rels/slide9.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image" Target="../media/image27.png"/><Relationship Id="rId7" Type="http://schemas.openxmlformats.org/officeDocument/2006/relationships/image" Target="../media/image31.png"/><Relationship Id="rId2" Type="http://schemas.openxmlformats.org/officeDocument/2006/relationships/image" Target="../media/image26.png"/><Relationship Id="rId1" Type="http://schemas.openxmlformats.org/officeDocument/2006/relationships/slideLayout" Target="../slideLayouts/slideLayout2.xml"/><Relationship Id="rId6" Type="http://schemas.openxmlformats.org/officeDocument/2006/relationships/image" Target="../media/image30.png"/><Relationship Id="rId5" Type="http://schemas.openxmlformats.org/officeDocument/2006/relationships/image" Target="../media/image29.png"/><Relationship Id="rId4" Type="http://schemas.openxmlformats.org/officeDocument/2006/relationships/image" Target="../media/image2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14400" y="2667000"/>
            <a:ext cx="7364517" cy="1107996"/>
          </a:xfrm>
          <a:prstGeom prst="rect">
            <a:avLst/>
          </a:prstGeom>
          <a:noFill/>
        </p:spPr>
        <p:txBody>
          <a:bodyPr wrap="none" lIns="91440" tIns="45720" rIns="91440" bIns="45720">
            <a:spAutoFit/>
          </a:bodyPr>
          <a:lstStyle/>
          <a:p>
            <a:pPr algn="ctr"/>
            <a:r>
              <a:rPr lang="en-US" sz="6600" b="1" cap="none" spc="0"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chemeClr val="accent1"/>
                    </a:gs>
                    <a:gs pos="79000">
                      <a:schemeClr val="accent2"/>
                    </a:gs>
                    <a:gs pos="100000">
                      <a:srgbClr val="FFFFFF">
                        <a:tint val="40000"/>
                        <a:satMod val="250000"/>
                      </a:srgbClr>
                    </a:gs>
                  </a:gsLst>
                  <a:lin ang="5400000"/>
                </a:gradFill>
                <a:effectLst/>
                <a:latin typeface="Berlin Sans FB Demi" pitchFamily="34" charset="0"/>
              </a:rPr>
              <a:t>Statics of a Particle</a:t>
            </a:r>
            <a:endParaRPr lang="en-US" sz="6600" b="1" cap="none" spc="0"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chemeClr val="accent1"/>
                  </a:gs>
                  <a:gs pos="79000">
                    <a:schemeClr val="accent2"/>
                  </a:gs>
                  <a:gs pos="100000">
                    <a:srgbClr val="FFFFFF">
                      <a:tint val="40000"/>
                      <a:satMod val="250000"/>
                    </a:srgbClr>
                  </a:gs>
                </a:gsLst>
                <a:lin ang="5400000"/>
              </a:gradFill>
              <a:effectLst/>
              <a:latin typeface="Berlin Sans FB Demi" pitchFamily="34" charset="0"/>
            </a:endParaRPr>
          </a:p>
        </p:txBody>
      </p:sp>
      <p:pic>
        <p:nvPicPr>
          <p:cNvPr id="1026" name="Picture 2" descr="C:\Users\Mike\Downloads\mathspic (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3962400"/>
            <a:ext cx="3124200" cy="226504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www.nenastran.com/newnoran/images/linear-statics-excavator.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00600" y="4038600"/>
            <a:ext cx="3518395" cy="220980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ttp://sd.keepcalm-o-matic.co.uk/i/keep-calm-and-use-the-forces-3.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429000" y="152400"/>
            <a:ext cx="2220686" cy="2590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3566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omic Sans MS" pitchFamily="66" charset="0"/>
              </a:rPr>
              <a:t>Statics of a Particle</a:t>
            </a:r>
            <a:endParaRPr lang="en-GB" dirty="0">
              <a:latin typeface="Comic Sans MS" pitchFamily="66" charset="0"/>
            </a:endParaRPr>
          </a:p>
        </p:txBody>
      </p:sp>
      <p:sp>
        <p:nvSpPr>
          <p:cNvPr id="3" name="Content Placeholder 2"/>
          <p:cNvSpPr>
            <a:spLocks noGrp="1"/>
          </p:cNvSpPr>
          <p:nvPr>
            <p:ph idx="1"/>
          </p:nvPr>
        </p:nvSpPr>
        <p:spPr>
          <a:xfrm>
            <a:off x="152400" y="1600200"/>
            <a:ext cx="3657600" cy="5105400"/>
          </a:xfrm>
        </p:spPr>
        <p:txBody>
          <a:bodyPr>
            <a:normAutofit/>
          </a:bodyPr>
          <a:lstStyle/>
          <a:p>
            <a:pPr marL="0" indent="0" algn="ctr">
              <a:buNone/>
            </a:pPr>
            <a:r>
              <a:rPr lang="en-GB" sz="1400" b="1" dirty="0" smtClean="0">
                <a:latin typeface="Comic Sans MS" pitchFamily="66" charset="0"/>
              </a:rPr>
              <a:t>You can solve problems involving particles in equilibrium by considering forces acting horizontally and vertically</a:t>
            </a:r>
            <a:endParaRPr lang="en-GB" sz="1400" dirty="0" smtClean="0">
              <a:latin typeface="Comic Sans MS" pitchFamily="66" charset="0"/>
            </a:endParaRPr>
          </a:p>
          <a:p>
            <a:pPr marL="0" indent="0" algn="ctr">
              <a:buNone/>
            </a:pPr>
            <a:endParaRPr lang="en-GB" sz="1400" b="1" dirty="0">
              <a:latin typeface="Comic Sans MS" pitchFamily="66" charset="0"/>
            </a:endParaRPr>
          </a:p>
          <a:p>
            <a:pPr marL="0" indent="0" algn="ctr">
              <a:buNone/>
            </a:pPr>
            <a:r>
              <a:rPr lang="en-GB" sz="1400" dirty="0" smtClean="0">
                <a:latin typeface="Comic Sans MS" pitchFamily="66" charset="0"/>
              </a:rPr>
              <a:t>The diagram shows a particle in equilibrium on an inclined plane under the effect of the forces shown.</a:t>
            </a:r>
          </a:p>
          <a:p>
            <a:pPr marL="0" indent="0" algn="ctr">
              <a:buNone/>
            </a:pPr>
            <a:endParaRPr lang="en-GB" sz="1400" dirty="0">
              <a:latin typeface="Comic Sans MS" pitchFamily="66" charset="0"/>
            </a:endParaRPr>
          </a:p>
          <a:p>
            <a:pPr marL="0" indent="0" algn="ctr">
              <a:buNone/>
            </a:pPr>
            <a:r>
              <a:rPr lang="en-GB" sz="1400" dirty="0" smtClean="0">
                <a:latin typeface="Comic Sans MS" pitchFamily="66" charset="0"/>
              </a:rPr>
              <a:t>Find the magnitude of the force P and the size of angle </a:t>
            </a:r>
            <a:r>
              <a:rPr lang="el-GR" sz="1400" dirty="0" smtClean="0">
                <a:latin typeface="Comic Sans MS" pitchFamily="66" charset="0"/>
              </a:rPr>
              <a:t>θ</a:t>
            </a:r>
            <a:r>
              <a:rPr lang="en-GB" sz="1400" dirty="0" smtClean="0">
                <a:latin typeface="Comic Sans MS" pitchFamily="66" charset="0"/>
              </a:rPr>
              <a:t>.</a:t>
            </a:r>
          </a:p>
          <a:p>
            <a:pPr marL="0" indent="0" algn="ctr">
              <a:buNone/>
            </a:pPr>
            <a:endParaRPr lang="en-GB" sz="1400" dirty="0">
              <a:latin typeface="Comic Sans MS" pitchFamily="66" charset="0"/>
            </a:endParaRPr>
          </a:p>
          <a:p>
            <a:pPr marL="0" indent="0" algn="ctr">
              <a:buNone/>
            </a:pPr>
            <a:r>
              <a:rPr lang="en-GB" sz="1400" dirty="0" smtClean="0">
                <a:latin typeface="Comic Sans MS" pitchFamily="66" charset="0"/>
                <a:sym typeface="Wingdings" pitchFamily="2" charset="2"/>
              </a:rPr>
              <a:t> Start by splitting forces into parallel and perpendicular directions</a:t>
            </a:r>
            <a:endParaRPr lang="en-GB" sz="1400" dirty="0">
              <a:latin typeface="Comic Sans MS" pitchFamily="66" charset="0"/>
            </a:endParaRPr>
          </a:p>
        </p:txBody>
      </p:sp>
      <p:sp>
        <p:nvSpPr>
          <p:cNvPr id="4" name="TextBox 3"/>
          <p:cNvSpPr txBox="1"/>
          <p:nvPr/>
        </p:nvSpPr>
        <p:spPr>
          <a:xfrm>
            <a:off x="8721718" y="6531169"/>
            <a:ext cx="460382" cy="338554"/>
          </a:xfrm>
          <a:prstGeom prst="rect">
            <a:avLst/>
          </a:prstGeom>
          <a:noFill/>
        </p:spPr>
        <p:txBody>
          <a:bodyPr wrap="none" rtlCol="0">
            <a:spAutoFit/>
          </a:bodyPr>
          <a:lstStyle/>
          <a:p>
            <a:pPr algn="r"/>
            <a:r>
              <a:rPr lang="en-GB" sz="1600" dirty="0" smtClean="0">
                <a:latin typeface="Comic Sans MS" pitchFamily="66" charset="0"/>
              </a:rPr>
              <a:t>4A</a:t>
            </a:r>
            <a:endParaRPr lang="en-GB" sz="1600" dirty="0">
              <a:latin typeface="Comic Sans MS" pitchFamily="66" charset="0"/>
            </a:endParaRPr>
          </a:p>
        </p:txBody>
      </p:sp>
      <p:cxnSp>
        <p:nvCxnSpPr>
          <p:cNvPr id="7" name="Straight Arrow Connector 6"/>
          <p:cNvCxnSpPr/>
          <p:nvPr/>
        </p:nvCxnSpPr>
        <p:spPr>
          <a:xfrm>
            <a:off x="6400800" y="2667000"/>
            <a:ext cx="0" cy="9144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flipH="1" flipV="1">
            <a:off x="5867400" y="1905000"/>
            <a:ext cx="533400" cy="762000"/>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flipV="1">
            <a:off x="6400800" y="1676400"/>
            <a:ext cx="533400" cy="9906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flipH="1">
            <a:off x="6311660" y="1659147"/>
            <a:ext cx="1524000" cy="1066800"/>
          </a:xfrm>
          <a:prstGeom prst="straightConnector1">
            <a:avLst/>
          </a:prstGeom>
          <a:ln w="25400">
            <a:solidFill>
              <a:schemeClr val="tx1"/>
            </a:solidFill>
            <a:prstDash val="dash"/>
            <a:tailEnd type="none"/>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flipH="1">
            <a:off x="4876800" y="3733800"/>
            <a:ext cx="1524000" cy="0"/>
          </a:xfrm>
          <a:prstGeom prst="straightConnector1">
            <a:avLst/>
          </a:prstGeom>
          <a:ln w="25400">
            <a:solidFill>
              <a:schemeClr val="tx1"/>
            </a:solidFill>
            <a:prstDash val="dash"/>
            <a:tailEnd type="none"/>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flipV="1">
            <a:off x="6400800" y="3276600"/>
            <a:ext cx="0" cy="457200"/>
          </a:xfrm>
          <a:prstGeom prst="straightConnector1">
            <a:avLst/>
          </a:prstGeom>
          <a:ln w="25400">
            <a:solidFill>
              <a:schemeClr val="tx1"/>
            </a:solidFill>
            <a:prstDash val="dash"/>
            <a:tailEnd type="none"/>
          </a:ln>
        </p:spPr>
        <p:style>
          <a:lnRef idx="1">
            <a:schemeClr val="accent1"/>
          </a:lnRef>
          <a:fillRef idx="0">
            <a:schemeClr val="accent1"/>
          </a:fillRef>
          <a:effectRef idx="0">
            <a:schemeClr val="accent1"/>
          </a:effectRef>
          <a:fontRef idx="minor">
            <a:schemeClr val="tx1"/>
          </a:fontRef>
        </p:style>
      </p:cxnSp>
      <p:sp>
        <p:nvSpPr>
          <p:cNvPr id="14" name="Arc 13"/>
          <p:cNvSpPr/>
          <p:nvPr/>
        </p:nvSpPr>
        <p:spPr>
          <a:xfrm>
            <a:off x="5822830" y="2225615"/>
            <a:ext cx="914400" cy="914400"/>
          </a:xfrm>
          <a:prstGeom prst="arc">
            <a:avLst>
              <a:gd name="adj1" fmla="val 18723858"/>
              <a:gd name="adj2" fmla="val 19851222"/>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2" name="Arc 71"/>
          <p:cNvSpPr/>
          <p:nvPr/>
        </p:nvSpPr>
        <p:spPr>
          <a:xfrm>
            <a:off x="4336211" y="3266536"/>
            <a:ext cx="914400" cy="914400"/>
          </a:xfrm>
          <a:prstGeom prst="arc">
            <a:avLst>
              <a:gd name="adj1" fmla="val 19919454"/>
              <a:gd name="adj2" fmla="val 21526955"/>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5" name="TextBox 14"/>
          <p:cNvSpPr txBox="1"/>
          <p:nvPr/>
        </p:nvSpPr>
        <p:spPr>
          <a:xfrm>
            <a:off x="5624423" y="1656272"/>
            <a:ext cx="436338" cy="307777"/>
          </a:xfrm>
          <a:prstGeom prst="rect">
            <a:avLst/>
          </a:prstGeom>
          <a:noFill/>
        </p:spPr>
        <p:txBody>
          <a:bodyPr wrap="none" rtlCol="0">
            <a:spAutoFit/>
          </a:bodyPr>
          <a:lstStyle/>
          <a:p>
            <a:r>
              <a:rPr lang="en-GB" sz="1400" dirty="0" smtClean="0">
                <a:solidFill>
                  <a:srgbClr val="0000FF"/>
                </a:solidFill>
                <a:latin typeface="Comic Sans MS" pitchFamily="66" charset="0"/>
              </a:rPr>
              <a:t>2N</a:t>
            </a:r>
            <a:endParaRPr lang="en-GB" sz="1400" dirty="0">
              <a:solidFill>
                <a:srgbClr val="0000FF"/>
              </a:solidFill>
              <a:latin typeface="Comic Sans MS" pitchFamily="66" charset="0"/>
            </a:endParaRPr>
          </a:p>
        </p:txBody>
      </p:sp>
      <p:sp>
        <p:nvSpPr>
          <p:cNvPr id="73" name="TextBox 72"/>
          <p:cNvSpPr txBox="1"/>
          <p:nvPr/>
        </p:nvSpPr>
        <p:spPr>
          <a:xfrm>
            <a:off x="6768861" y="1385978"/>
            <a:ext cx="436338" cy="307777"/>
          </a:xfrm>
          <a:prstGeom prst="rect">
            <a:avLst/>
          </a:prstGeom>
          <a:noFill/>
        </p:spPr>
        <p:txBody>
          <a:bodyPr wrap="none" rtlCol="0">
            <a:spAutoFit/>
          </a:bodyPr>
          <a:lstStyle/>
          <a:p>
            <a:r>
              <a:rPr lang="en-GB" sz="1400" dirty="0" smtClean="0">
                <a:latin typeface="Comic Sans MS" pitchFamily="66" charset="0"/>
              </a:rPr>
              <a:t>PN</a:t>
            </a:r>
            <a:endParaRPr lang="en-GB" sz="1400" dirty="0">
              <a:latin typeface="Comic Sans MS" pitchFamily="66" charset="0"/>
            </a:endParaRPr>
          </a:p>
        </p:txBody>
      </p:sp>
      <p:sp>
        <p:nvSpPr>
          <p:cNvPr id="74" name="TextBox 73"/>
          <p:cNvSpPr txBox="1"/>
          <p:nvPr/>
        </p:nvSpPr>
        <p:spPr>
          <a:xfrm>
            <a:off x="4505864" y="3600092"/>
            <a:ext cx="436338" cy="307777"/>
          </a:xfrm>
          <a:prstGeom prst="rect">
            <a:avLst/>
          </a:prstGeom>
          <a:noFill/>
        </p:spPr>
        <p:txBody>
          <a:bodyPr wrap="none" rtlCol="0">
            <a:spAutoFit/>
          </a:bodyPr>
          <a:lstStyle/>
          <a:p>
            <a:r>
              <a:rPr lang="en-GB" sz="1400" dirty="0" smtClean="0">
                <a:solidFill>
                  <a:srgbClr val="FF0000"/>
                </a:solidFill>
                <a:latin typeface="Comic Sans MS" pitchFamily="66" charset="0"/>
              </a:rPr>
              <a:t>8N</a:t>
            </a:r>
            <a:endParaRPr lang="en-GB" sz="1400" dirty="0">
              <a:solidFill>
                <a:srgbClr val="FF0000"/>
              </a:solidFill>
              <a:latin typeface="Comic Sans MS" pitchFamily="66" charset="0"/>
            </a:endParaRPr>
          </a:p>
        </p:txBody>
      </p:sp>
      <p:sp>
        <p:nvSpPr>
          <p:cNvPr id="76" name="TextBox 75"/>
          <p:cNvSpPr txBox="1"/>
          <p:nvPr/>
        </p:nvSpPr>
        <p:spPr>
          <a:xfrm>
            <a:off x="5978105" y="3183148"/>
            <a:ext cx="436338" cy="307777"/>
          </a:xfrm>
          <a:prstGeom prst="rect">
            <a:avLst/>
          </a:prstGeom>
          <a:noFill/>
        </p:spPr>
        <p:txBody>
          <a:bodyPr wrap="none" rtlCol="0">
            <a:spAutoFit/>
          </a:bodyPr>
          <a:lstStyle/>
          <a:p>
            <a:r>
              <a:rPr lang="en-GB" sz="1400" dirty="0" smtClean="0">
                <a:latin typeface="Comic Sans MS" pitchFamily="66" charset="0"/>
              </a:rPr>
              <a:t>5N</a:t>
            </a:r>
            <a:endParaRPr lang="en-GB" sz="1400" dirty="0">
              <a:latin typeface="Comic Sans MS" pitchFamily="66" charset="0"/>
            </a:endParaRPr>
          </a:p>
        </p:txBody>
      </p:sp>
      <p:sp>
        <p:nvSpPr>
          <p:cNvPr id="16" name="TextBox 15"/>
          <p:cNvSpPr txBox="1"/>
          <p:nvPr/>
        </p:nvSpPr>
        <p:spPr>
          <a:xfrm>
            <a:off x="6590581" y="2147978"/>
            <a:ext cx="279244" cy="276999"/>
          </a:xfrm>
          <a:prstGeom prst="rect">
            <a:avLst/>
          </a:prstGeom>
          <a:noFill/>
        </p:spPr>
        <p:txBody>
          <a:bodyPr wrap="none" rtlCol="0">
            <a:spAutoFit/>
          </a:bodyPr>
          <a:lstStyle/>
          <a:p>
            <a:r>
              <a:rPr lang="el-GR" sz="1200" dirty="0" smtClean="0">
                <a:latin typeface="Comic Sans MS" pitchFamily="66" charset="0"/>
              </a:rPr>
              <a:t>θ</a:t>
            </a:r>
            <a:endParaRPr lang="en-GB" sz="1200" dirty="0">
              <a:latin typeface="Comic Sans MS" pitchFamily="66" charset="0"/>
            </a:endParaRPr>
          </a:p>
        </p:txBody>
      </p:sp>
      <p:cxnSp>
        <p:nvCxnSpPr>
          <p:cNvPr id="77" name="Straight Arrow Connector 76"/>
          <p:cNvCxnSpPr/>
          <p:nvPr/>
        </p:nvCxnSpPr>
        <p:spPr>
          <a:xfrm flipV="1">
            <a:off x="6397925" y="2087592"/>
            <a:ext cx="822384" cy="576534"/>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8" name="Straight Arrow Connector 77"/>
          <p:cNvCxnSpPr/>
          <p:nvPr/>
        </p:nvCxnSpPr>
        <p:spPr>
          <a:xfrm flipH="1">
            <a:off x="6386424" y="3259248"/>
            <a:ext cx="453469" cy="30777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p:nvPr/>
        </p:nvCxnSpPr>
        <p:spPr>
          <a:xfrm flipH="1" flipV="1">
            <a:off x="6927016" y="1682153"/>
            <a:ext cx="310546" cy="405439"/>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p:nvPr/>
        </p:nvCxnSpPr>
        <p:spPr>
          <a:xfrm>
            <a:off x="6397930" y="2662691"/>
            <a:ext cx="451017" cy="619190"/>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84" name="TextBox 83"/>
          <p:cNvSpPr txBox="1"/>
          <p:nvPr/>
        </p:nvSpPr>
        <p:spPr>
          <a:xfrm>
            <a:off x="5224733" y="3447691"/>
            <a:ext cx="436338" cy="276999"/>
          </a:xfrm>
          <a:prstGeom prst="rect">
            <a:avLst/>
          </a:prstGeom>
          <a:noFill/>
        </p:spPr>
        <p:txBody>
          <a:bodyPr wrap="none" rtlCol="0">
            <a:spAutoFit/>
          </a:bodyPr>
          <a:lstStyle/>
          <a:p>
            <a:r>
              <a:rPr lang="en-GB" sz="1200" dirty="0" smtClean="0">
                <a:latin typeface="Comic Sans MS" pitchFamily="66" charset="0"/>
              </a:rPr>
              <a:t>30°</a:t>
            </a:r>
            <a:endParaRPr lang="en-GB" sz="1200" dirty="0">
              <a:latin typeface="Comic Sans MS" pitchFamily="66" charset="0"/>
            </a:endParaRPr>
          </a:p>
        </p:txBody>
      </p:sp>
      <p:sp>
        <p:nvSpPr>
          <p:cNvPr id="94" name="TextBox 93"/>
          <p:cNvSpPr txBox="1"/>
          <p:nvPr/>
        </p:nvSpPr>
        <p:spPr>
          <a:xfrm>
            <a:off x="6326039" y="2944484"/>
            <a:ext cx="436338" cy="276999"/>
          </a:xfrm>
          <a:prstGeom prst="rect">
            <a:avLst/>
          </a:prstGeom>
          <a:noFill/>
        </p:spPr>
        <p:txBody>
          <a:bodyPr wrap="none" rtlCol="0">
            <a:spAutoFit/>
          </a:bodyPr>
          <a:lstStyle/>
          <a:p>
            <a:r>
              <a:rPr lang="en-GB" sz="1200" dirty="0" smtClean="0">
                <a:latin typeface="Comic Sans MS" pitchFamily="66" charset="0"/>
              </a:rPr>
              <a:t>30°</a:t>
            </a:r>
            <a:endParaRPr lang="en-GB" sz="1200" dirty="0">
              <a:latin typeface="Comic Sans MS" pitchFamily="66" charset="0"/>
            </a:endParaRPr>
          </a:p>
        </p:txBody>
      </p:sp>
      <p:sp>
        <p:nvSpPr>
          <p:cNvPr id="95" name="Arc 94"/>
          <p:cNvSpPr/>
          <p:nvPr/>
        </p:nvSpPr>
        <p:spPr>
          <a:xfrm>
            <a:off x="5911970" y="2064589"/>
            <a:ext cx="914400" cy="914400"/>
          </a:xfrm>
          <a:prstGeom prst="arc">
            <a:avLst>
              <a:gd name="adj1" fmla="val 3699506"/>
              <a:gd name="adj2" fmla="val 5210239"/>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96" name="TextBox 95"/>
          <p:cNvSpPr txBox="1"/>
          <p:nvPr/>
        </p:nvSpPr>
        <p:spPr>
          <a:xfrm>
            <a:off x="6734355" y="2334884"/>
            <a:ext cx="607859" cy="276999"/>
          </a:xfrm>
          <a:prstGeom prst="rect">
            <a:avLst/>
          </a:prstGeom>
          <a:noFill/>
        </p:spPr>
        <p:txBody>
          <a:bodyPr wrap="none" rtlCol="0">
            <a:spAutoFit/>
          </a:bodyPr>
          <a:lstStyle/>
          <a:p>
            <a:r>
              <a:rPr lang="en-GB" sz="1200" dirty="0" err="1" smtClean="0">
                <a:solidFill>
                  <a:srgbClr val="FF0000"/>
                </a:solidFill>
                <a:latin typeface="Comic Sans MS" pitchFamily="66" charset="0"/>
              </a:rPr>
              <a:t>PCos</a:t>
            </a:r>
            <a:r>
              <a:rPr lang="el-GR" sz="1200" dirty="0" smtClean="0">
                <a:solidFill>
                  <a:srgbClr val="FF0000"/>
                </a:solidFill>
                <a:latin typeface="Comic Sans MS" pitchFamily="66" charset="0"/>
              </a:rPr>
              <a:t>θ</a:t>
            </a:r>
            <a:endParaRPr lang="en-GB" sz="1200" dirty="0">
              <a:solidFill>
                <a:srgbClr val="FF0000"/>
              </a:solidFill>
              <a:latin typeface="Comic Sans MS" pitchFamily="66" charset="0"/>
            </a:endParaRPr>
          </a:p>
        </p:txBody>
      </p:sp>
      <p:sp>
        <p:nvSpPr>
          <p:cNvPr id="97" name="TextBox 96"/>
          <p:cNvSpPr txBox="1"/>
          <p:nvPr/>
        </p:nvSpPr>
        <p:spPr>
          <a:xfrm>
            <a:off x="7007525" y="1633269"/>
            <a:ext cx="590226" cy="276999"/>
          </a:xfrm>
          <a:prstGeom prst="rect">
            <a:avLst/>
          </a:prstGeom>
          <a:noFill/>
        </p:spPr>
        <p:txBody>
          <a:bodyPr wrap="none" rtlCol="0">
            <a:spAutoFit/>
          </a:bodyPr>
          <a:lstStyle/>
          <a:p>
            <a:r>
              <a:rPr lang="en-GB" sz="1200" dirty="0" err="1" smtClean="0">
                <a:solidFill>
                  <a:srgbClr val="0000FF"/>
                </a:solidFill>
                <a:latin typeface="Comic Sans MS" pitchFamily="66" charset="0"/>
              </a:rPr>
              <a:t>PSin</a:t>
            </a:r>
            <a:r>
              <a:rPr lang="el-GR" sz="1200" dirty="0" smtClean="0">
                <a:solidFill>
                  <a:srgbClr val="0000FF"/>
                </a:solidFill>
                <a:latin typeface="Comic Sans MS" pitchFamily="66" charset="0"/>
              </a:rPr>
              <a:t>θ</a:t>
            </a:r>
            <a:endParaRPr lang="en-GB" sz="1200" dirty="0">
              <a:solidFill>
                <a:srgbClr val="0000FF"/>
              </a:solidFill>
              <a:latin typeface="Comic Sans MS" pitchFamily="66" charset="0"/>
            </a:endParaRPr>
          </a:p>
        </p:txBody>
      </p:sp>
      <p:sp>
        <p:nvSpPr>
          <p:cNvPr id="101" name="TextBox 100"/>
          <p:cNvSpPr txBox="1"/>
          <p:nvPr/>
        </p:nvSpPr>
        <p:spPr>
          <a:xfrm>
            <a:off x="6556077" y="2760453"/>
            <a:ext cx="716863" cy="276999"/>
          </a:xfrm>
          <a:prstGeom prst="rect">
            <a:avLst/>
          </a:prstGeom>
          <a:noFill/>
        </p:spPr>
        <p:txBody>
          <a:bodyPr wrap="none" rtlCol="0">
            <a:spAutoFit/>
          </a:bodyPr>
          <a:lstStyle/>
          <a:p>
            <a:r>
              <a:rPr lang="en-GB" sz="1200" dirty="0" smtClean="0">
                <a:solidFill>
                  <a:srgbClr val="0000FF"/>
                </a:solidFill>
                <a:latin typeface="Comic Sans MS" pitchFamily="66" charset="0"/>
              </a:rPr>
              <a:t>5Cos30</a:t>
            </a:r>
            <a:endParaRPr lang="en-GB" sz="1200" dirty="0">
              <a:solidFill>
                <a:srgbClr val="0000FF"/>
              </a:solidFill>
              <a:latin typeface="Comic Sans MS" pitchFamily="66" charset="0"/>
            </a:endParaRPr>
          </a:p>
        </p:txBody>
      </p:sp>
      <p:sp>
        <p:nvSpPr>
          <p:cNvPr id="102" name="TextBox 101"/>
          <p:cNvSpPr txBox="1"/>
          <p:nvPr/>
        </p:nvSpPr>
        <p:spPr>
          <a:xfrm>
            <a:off x="6541698" y="3427563"/>
            <a:ext cx="699230" cy="276999"/>
          </a:xfrm>
          <a:prstGeom prst="rect">
            <a:avLst/>
          </a:prstGeom>
          <a:noFill/>
        </p:spPr>
        <p:txBody>
          <a:bodyPr wrap="none" rtlCol="0">
            <a:spAutoFit/>
          </a:bodyPr>
          <a:lstStyle/>
          <a:p>
            <a:r>
              <a:rPr lang="en-GB" sz="1200" dirty="0" smtClean="0">
                <a:solidFill>
                  <a:srgbClr val="FF0000"/>
                </a:solidFill>
                <a:latin typeface="Comic Sans MS" pitchFamily="66" charset="0"/>
              </a:rPr>
              <a:t>5Sin30</a:t>
            </a:r>
            <a:endParaRPr lang="en-GB" sz="12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111" name="TextBox 110"/>
              <p:cNvSpPr txBox="1"/>
              <p:nvPr/>
            </p:nvSpPr>
            <p:spPr>
              <a:xfrm>
                <a:off x="381000" y="4876800"/>
                <a:ext cx="1828193"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𝑃𝐶𝑜𝑠</m:t>
                      </m:r>
                      <m:r>
                        <a:rPr lang="en-GB" sz="1400" b="0" i="1" smtClean="0">
                          <a:latin typeface="Cambria Math"/>
                          <a:ea typeface="Cambria Math"/>
                        </a:rPr>
                        <m:t>𝜃</m:t>
                      </m:r>
                      <m:r>
                        <a:rPr lang="en-GB" sz="1400" b="0" i="1" smtClean="0">
                          <a:latin typeface="Cambria Math"/>
                          <a:ea typeface="Cambria Math"/>
                        </a:rPr>
                        <m:t>=5</m:t>
                      </m:r>
                      <m:r>
                        <a:rPr lang="en-GB" sz="1400" b="0" i="1" smtClean="0">
                          <a:latin typeface="Cambria Math"/>
                          <a:ea typeface="Cambria Math"/>
                        </a:rPr>
                        <m:t>𝑆𝑖𝑛</m:t>
                      </m:r>
                      <m:r>
                        <a:rPr lang="en-GB" sz="1400" b="0" i="1" smtClean="0">
                          <a:latin typeface="Cambria Math"/>
                          <a:ea typeface="Cambria Math"/>
                        </a:rPr>
                        <m:t>30+8</m:t>
                      </m:r>
                    </m:oMath>
                  </m:oMathPara>
                </a14:m>
                <a:endParaRPr lang="en-GB" sz="1400" dirty="0"/>
              </a:p>
            </p:txBody>
          </p:sp>
        </mc:Choice>
        <mc:Fallback xmlns="">
          <p:sp>
            <p:nvSpPr>
              <p:cNvPr id="111" name="TextBox 110"/>
              <p:cNvSpPr txBox="1">
                <a:spLocks noRot="1" noChangeAspect="1" noMove="1" noResize="1" noEditPoints="1" noAdjustHandles="1" noChangeArrowheads="1" noChangeShapeType="1" noTextEdit="1"/>
              </p:cNvSpPr>
              <p:nvPr/>
            </p:nvSpPr>
            <p:spPr>
              <a:xfrm>
                <a:off x="381000" y="4876800"/>
                <a:ext cx="1828193" cy="307777"/>
              </a:xfrm>
              <a:prstGeom prst="rect">
                <a:avLst/>
              </a:prstGeom>
              <a:blipFill rotWithShape="1">
                <a:blip r:embed="rId2"/>
                <a:stretch>
                  <a:fillRect/>
                </a:stretch>
              </a:blipFill>
            </p:spPr>
            <p:txBody>
              <a:bodyPr/>
              <a:lstStyle/>
              <a:p>
                <a:r>
                  <a:rPr lang="en-GB">
                    <a:noFill/>
                  </a:rPr>
                  <a:t> </a:t>
                </a:r>
              </a:p>
            </p:txBody>
          </p:sp>
        </mc:Fallback>
      </mc:AlternateContent>
      <p:sp>
        <p:nvSpPr>
          <p:cNvPr id="33" name="TextBox 32"/>
          <p:cNvSpPr txBox="1"/>
          <p:nvPr/>
        </p:nvSpPr>
        <p:spPr>
          <a:xfrm>
            <a:off x="152400" y="4876800"/>
            <a:ext cx="330540" cy="307777"/>
          </a:xfrm>
          <a:prstGeom prst="rect">
            <a:avLst/>
          </a:prstGeom>
          <a:noFill/>
        </p:spPr>
        <p:txBody>
          <a:bodyPr wrap="none" rtlCol="0">
            <a:spAutoFit/>
          </a:bodyPr>
          <a:lstStyle/>
          <a:p>
            <a:r>
              <a:rPr lang="en-GB" sz="1400" dirty="0" smtClean="0">
                <a:latin typeface="Comic Sans MS" pitchFamily="66" charset="0"/>
              </a:rPr>
              <a:t>1)</a:t>
            </a:r>
            <a:endParaRPr lang="en-GB" sz="1400" dirty="0">
              <a:latin typeface="Comic Sans MS" pitchFamily="66" charset="0"/>
            </a:endParaRPr>
          </a:p>
        </p:txBody>
      </p:sp>
      <p:sp>
        <p:nvSpPr>
          <p:cNvPr id="112" name="TextBox 111"/>
          <p:cNvSpPr txBox="1"/>
          <p:nvPr/>
        </p:nvSpPr>
        <p:spPr>
          <a:xfrm>
            <a:off x="152400" y="5257800"/>
            <a:ext cx="359394" cy="307777"/>
          </a:xfrm>
          <a:prstGeom prst="rect">
            <a:avLst/>
          </a:prstGeom>
          <a:noFill/>
        </p:spPr>
        <p:txBody>
          <a:bodyPr wrap="none" rtlCol="0">
            <a:spAutoFit/>
          </a:bodyPr>
          <a:lstStyle/>
          <a:p>
            <a:r>
              <a:rPr lang="en-GB" sz="1400" dirty="0" smtClean="0">
                <a:latin typeface="Comic Sans MS" pitchFamily="66" charset="0"/>
              </a:rPr>
              <a:t>2)</a:t>
            </a:r>
            <a:endParaRPr lang="en-GB" sz="1400" dirty="0">
              <a:latin typeface="Comic Sans MS" pitchFamily="66" charset="0"/>
            </a:endParaRPr>
          </a:p>
        </p:txBody>
      </p:sp>
      <mc:AlternateContent xmlns:mc="http://schemas.openxmlformats.org/markup-compatibility/2006" xmlns:a14="http://schemas.microsoft.com/office/drawing/2010/main">
        <mc:Choice Requires="a14">
          <p:sp>
            <p:nvSpPr>
              <p:cNvPr id="114" name="TextBox 113"/>
              <p:cNvSpPr txBox="1"/>
              <p:nvPr/>
            </p:nvSpPr>
            <p:spPr>
              <a:xfrm>
                <a:off x="391064" y="5257800"/>
                <a:ext cx="1828193"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𝑃𝑆𝑖𝑛</m:t>
                      </m:r>
                      <m:r>
                        <a:rPr lang="en-GB" sz="1400" b="0" i="1" smtClean="0">
                          <a:latin typeface="Cambria Math"/>
                          <a:ea typeface="Cambria Math"/>
                        </a:rPr>
                        <m:t>𝜃</m:t>
                      </m:r>
                      <m:r>
                        <a:rPr lang="en-GB" sz="1400" b="0" i="1" smtClean="0">
                          <a:latin typeface="Cambria Math"/>
                          <a:ea typeface="Cambria Math"/>
                        </a:rPr>
                        <m:t>=5</m:t>
                      </m:r>
                      <m:r>
                        <a:rPr lang="en-GB" sz="1400" b="0" i="1" smtClean="0">
                          <a:latin typeface="Cambria Math"/>
                          <a:ea typeface="Cambria Math"/>
                        </a:rPr>
                        <m:t>𝐶𝑜𝑠</m:t>
                      </m:r>
                      <m:r>
                        <a:rPr lang="en-GB" sz="1400" b="0" i="1" smtClean="0">
                          <a:latin typeface="Cambria Math"/>
                          <a:ea typeface="Cambria Math"/>
                        </a:rPr>
                        <m:t>30−2</m:t>
                      </m:r>
                    </m:oMath>
                  </m:oMathPara>
                </a14:m>
                <a:endParaRPr lang="en-GB" sz="1400" dirty="0"/>
              </a:p>
            </p:txBody>
          </p:sp>
        </mc:Choice>
        <mc:Fallback xmlns="">
          <p:sp>
            <p:nvSpPr>
              <p:cNvPr id="114" name="TextBox 113"/>
              <p:cNvSpPr txBox="1">
                <a:spLocks noRot="1" noChangeAspect="1" noMove="1" noResize="1" noEditPoints="1" noAdjustHandles="1" noChangeArrowheads="1" noChangeShapeType="1" noTextEdit="1"/>
              </p:cNvSpPr>
              <p:nvPr/>
            </p:nvSpPr>
            <p:spPr>
              <a:xfrm>
                <a:off x="391064" y="5257800"/>
                <a:ext cx="1828193" cy="307777"/>
              </a:xfrm>
              <a:prstGeom prst="rect">
                <a:avLst/>
              </a:prstGeom>
              <a:blipFill rotWithShape="1">
                <a:blip r:embed="rId3"/>
                <a:stretch>
                  <a:fillRect/>
                </a:stretch>
              </a:blipFill>
            </p:spPr>
            <p:txBody>
              <a:bodyPr/>
              <a:lstStyle/>
              <a:p>
                <a:r>
                  <a:rPr lang="en-GB">
                    <a:noFill/>
                  </a:rPr>
                  <a:t> </a:t>
                </a:r>
              </a:p>
            </p:txBody>
          </p:sp>
        </mc:Fallback>
      </mc:AlternateContent>
      <p:cxnSp>
        <p:nvCxnSpPr>
          <p:cNvPr id="50" name="Straight Arrow Connector 49"/>
          <p:cNvCxnSpPr/>
          <p:nvPr/>
        </p:nvCxnSpPr>
        <p:spPr>
          <a:xfrm flipH="1">
            <a:off x="4876800" y="2667000"/>
            <a:ext cx="1524000" cy="106680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4" name="Oval 43"/>
          <p:cNvSpPr/>
          <p:nvPr/>
        </p:nvSpPr>
        <p:spPr>
          <a:xfrm>
            <a:off x="6359106" y="2618117"/>
            <a:ext cx="76200" cy="762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52" name="TextBox 51"/>
              <p:cNvSpPr txBox="1"/>
              <p:nvPr/>
            </p:nvSpPr>
            <p:spPr>
              <a:xfrm>
                <a:off x="4114800" y="4191000"/>
                <a:ext cx="1828193"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𝑃𝑆𝑖𝑛</m:t>
                      </m:r>
                      <m:r>
                        <a:rPr lang="en-GB" sz="1400" b="0" i="1" smtClean="0">
                          <a:latin typeface="Cambria Math"/>
                          <a:ea typeface="Cambria Math"/>
                        </a:rPr>
                        <m:t>𝜃</m:t>
                      </m:r>
                      <m:r>
                        <a:rPr lang="en-GB" sz="1400" b="0" i="1" smtClean="0">
                          <a:latin typeface="Cambria Math"/>
                          <a:ea typeface="Cambria Math"/>
                        </a:rPr>
                        <m:t>=5</m:t>
                      </m:r>
                      <m:r>
                        <a:rPr lang="en-GB" sz="1400" b="0" i="1" smtClean="0">
                          <a:latin typeface="Cambria Math"/>
                          <a:ea typeface="Cambria Math"/>
                        </a:rPr>
                        <m:t>𝐶𝑜𝑠</m:t>
                      </m:r>
                      <m:r>
                        <a:rPr lang="en-GB" sz="1400" b="0" i="1" smtClean="0">
                          <a:latin typeface="Cambria Math"/>
                          <a:ea typeface="Cambria Math"/>
                        </a:rPr>
                        <m:t>30−2</m:t>
                      </m:r>
                    </m:oMath>
                  </m:oMathPara>
                </a14:m>
                <a:endParaRPr lang="en-GB" sz="1400" dirty="0"/>
              </a:p>
            </p:txBody>
          </p:sp>
        </mc:Choice>
        <mc:Fallback xmlns="">
          <p:sp>
            <p:nvSpPr>
              <p:cNvPr id="52" name="TextBox 51"/>
              <p:cNvSpPr txBox="1">
                <a:spLocks noRot="1" noChangeAspect="1" noMove="1" noResize="1" noEditPoints="1" noAdjustHandles="1" noChangeArrowheads="1" noChangeShapeType="1" noTextEdit="1"/>
              </p:cNvSpPr>
              <p:nvPr/>
            </p:nvSpPr>
            <p:spPr>
              <a:xfrm>
                <a:off x="4114800" y="4191000"/>
                <a:ext cx="1828193" cy="307777"/>
              </a:xfrm>
              <a:prstGeom prst="rect">
                <a:avLst/>
              </a:prstGeom>
              <a:blipFill rotWithShape="1">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3" name="TextBox 52"/>
              <p:cNvSpPr txBox="1"/>
              <p:nvPr/>
            </p:nvSpPr>
            <p:spPr>
              <a:xfrm>
                <a:off x="4076700" y="4495800"/>
                <a:ext cx="1828193"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𝑃𝐶𝑜𝑠</m:t>
                      </m:r>
                      <m:r>
                        <a:rPr lang="en-GB" sz="1400" b="0" i="1" smtClean="0">
                          <a:latin typeface="Cambria Math"/>
                          <a:ea typeface="Cambria Math"/>
                        </a:rPr>
                        <m:t>𝜃</m:t>
                      </m:r>
                      <m:r>
                        <a:rPr lang="en-GB" sz="1400" b="0" i="1" smtClean="0">
                          <a:latin typeface="Cambria Math"/>
                          <a:ea typeface="Cambria Math"/>
                        </a:rPr>
                        <m:t>=5</m:t>
                      </m:r>
                      <m:r>
                        <a:rPr lang="en-GB" sz="1400" b="0" i="1" smtClean="0">
                          <a:latin typeface="Cambria Math"/>
                          <a:ea typeface="Cambria Math"/>
                        </a:rPr>
                        <m:t>𝑆𝑖𝑛</m:t>
                      </m:r>
                      <m:r>
                        <a:rPr lang="en-GB" sz="1400" b="0" i="1" smtClean="0">
                          <a:latin typeface="Cambria Math"/>
                          <a:ea typeface="Cambria Math"/>
                        </a:rPr>
                        <m:t>30+8</m:t>
                      </m:r>
                    </m:oMath>
                  </m:oMathPara>
                </a14:m>
                <a:endParaRPr lang="en-GB" sz="1400" dirty="0"/>
              </a:p>
            </p:txBody>
          </p:sp>
        </mc:Choice>
        <mc:Fallback xmlns="">
          <p:sp>
            <p:nvSpPr>
              <p:cNvPr id="53" name="TextBox 52"/>
              <p:cNvSpPr txBox="1">
                <a:spLocks noRot="1" noChangeAspect="1" noMove="1" noResize="1" noEditPoints="1" noAdjustHandles="1" noChangeArrowheads="1" noChangeShapeType="1" noTextEdit="1"/>
              </p:cNvSpPr>
              <p:nvPr/>
            </p:nvSpPr>
            <p:spPr>
              <a:xfrm>
                <a:off x="4076700" y="4495800"/>
                <a:ext cx="1828193" cy="307777"/>
              </a:xfrm>
              <a:prstGeom prst="rect">
                <a:avLst/>
              </a:prstGeom>
              <a:blipFill rotWithShape="1">
                <a:blip r:embed="rId4"/>
                <a:stretch>
                  <a:fillRect/>
                </a:stretch>
              </a:blipFill>
            </p:spPr>
            <p:txBody>
              <a:bodyPr/>
              <a:lstStyle/>
              <a:p>
                <a:r>
                  <a:rPr lang="en-GB">
                    <a:noFill/>
                  </a:rPr>
                  <a:t> </a:t>
                </a:r>
              </a:p>
            </p:txBody>
          </p:sp>
        </mc:Fallback>
      </mc:AlternateContent>
      <p:sp>
        <p:nvSpPr>
          <p:cNvPr id="57" name="TextBox 56"/>
          <p:cNvSpPr txBox="1"/>
          <p:nvPr/>
        </p:nvSpPr>
        <p:spPr>
          <a:xfrm>
            <a:off x="3886200" y="4495800"/>
            <a:ext cx="330540" cy="307777"/>
          </a:xfrm>
          <a:prstGeom prst="rect">
            <a:avLst/>
          </a:prstGeom>
          <a:noFill/>
        </p:spPr>
        <p:txBody>
          <a:bodyPr wrap="none" rtlCol="0">
            <a:spAutoFit/>
          </a:bodyPr>
          <a:lstStyle/>
          <a:p>
            <a:r>
              <a:rPr lang="en-GB" sz="1400" dirty="0" smtClean="0">
                <a:latin typeface="Comic Sans MS" pitchFamily="66" charset="0"/>
              </a:rPr>
              <a:t>1)</a:t>
            </a:r>
            <a:endParaRPr lang="en-GB" sz="1400" dirty="0">
              <a:latin typeface="Comic Sans MS" pitchFamily="66" charset="0"/>
            </a:endParaRPr>
          </a:p>
        </p:txBody>
      </p:sp>
      <p:sp>
        <p:nvSpPr>
          <p:cNvPr id="58" name="TextBox 57"/>
          <p:cNvSpPr txBox="1"/>
          <p:nvPr/>
        </p:nvSpPr>
        <p:spPr>
          <a:xfrm>
            <a:off x="3886200" y="4191000"/>
            <a:ext cx="359394" cy="307777"/>
          </a:xfrm>
          <a:prstGeom prst="rect">
            <a:avLst/>
          </a:prstGeom>
          <a:noFill/>
        </p:spPr>
        <p:txBody>
          <a:bodyPr wrap="none" rtlCol="0">
            <a:spAutoFit/>
          </a:bodyPr>
          <a:lstStyle/>
          <a:p>
            <a:r>
              <a:rPr lang="en-GB" sz="1400" dirty="0" smtClean="0">
                <a:latin typeface="Comic Sans MS" pitchFamily="66" charset="0"/>
              </a:rPr>
              <a:t>2)</a:t>
            </a:r>
            <a:endParaRPr lang="en-GB" sz="1400" dirty="0">
              <a:latin typeface="Comic Sans MS" pitchFamily="66" charset="0"/>
            </a:endParaRPr>
          </a:p>
        </p:txBody>
      </p:sp>
      <mc:AlternateContent xmlns:mc="http://schemas.openxmlformats.org/markup-compatibility/2006" xmlns:a14="http://schemas.microsoft.com/office/drawing/2010/main">
        <mc:Choice Requires="a14">
          <p:sp>
            <p:nvSpPr>
              <p:cNvPr id="59" name="TextBox 58"/>
              <p:cNvSpPr txBox="1"/>
              <p:nvPr/>
            </p:nvSpPr>
            <p:spPr>
              <a:xfrm>
                <a:off x="4191000" y="4953000"/>
                <a:ext cx="824906"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𝑇𝑎𝑛</m:t>
                      </m:r>
                      <m:r>
                        <a:rPr lang="en-GB" sz="1400" b="0" i="1" smtClean="0">
                          <a:latin typeface="Cambria Math"/>
                          <a:ea typeface="Cambria Math"/>
                        </a:rPr>
                        <m:t>𝜃</m:t>
                      </m:r>
                      <m:r>
                        <a:rPr lang="en-GB" sz="1400" b="0" i="1" smtClean="0">
                          <a:latin typeface="Cambria Math"/>
                          <a:ea typeface="Cambria Math"/>
                        </a:rPr>
                        <m:t>=</m:t>
                      </m:r>
                    </m:oMath>
                  </m:oMathPara>
                </a14:m>
                <a:endParaRPr lang="en-GB" sz="1400" dirty="0"/>
              </a:p>
            </p:txBody>
          </p:sp>
        </mc:Choice>
        <mc:Fallback xmlns="">
          <p:sp>
            <p:nvSpPr>
              <p:cNvPr id="59" name="TextBox 58"/>
              <p:cNvSpPr txBox="1">
                <a:spLocks noRot="1" noChangeAspect="1" noMove="1" noResize="1" noEditPoints="1" noAdjustHandles="1" noChangeArrowheads="1" noChangeShapeType="1" noTextEdit="1"/>
              </p:cNvSpPr>
              <p:nvPr/>
            </p:nvSpPr>
            <p:spPr>
              <a:xfrm>
                <a:off x="4191000" y="4953000"/>
                <a:ext cx="824906" cy="307777"/>
              </a:xfrm>
              <a:prstGeom prst="rect">
                <a:avLst/>
              </a:prstGeom>
              <a:blipFill rotWithShape="1">
                <a:blip r:embed="rId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0" name="TextBox 59"/>
              <p:cNvSpPr txBox="1"/>
              <p:nvPr/>
            </p:nvSpPr>
            <p:spPr>
              <a:xfrm>
                <a:off x="4876800" y="4857750"/>
                <a:ext cx="1123641" cy="5050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GB" sz="1400" b="0" i="1" smtClean="0">
                              <a:latin typeface="Cambria Math"/>
                            </a:rPr>
                          </m:ctrlPr>
                        </m:fPr>
                        <m:num>
                          <m:r>
                            <a:rPr lang="en-GB" sz="1400" b="0" i="1" smtClean="0">
                              <a:latin typeface="Cambria Math"/>
                            </a:rPr>
                            <m:t>5</m:t>
                          </m:r>
                          <m:r>
                            <a:rPr lang="en-GB" sz="1400" b="0" i="1" smtClean="0">
                              <a:latin typeface="Cambria Math"/>
                            </a:rPr>
                            <m:t>𝐶𝑜𝑠</m:t>
                          </m:r>
                          <m:r>
                            <a:rPr lang="en-GB" sz="1400" b="0" i="1" smtClean="0">
                              <a:latin typeface="Cambria Math"/>
                            </a:rPr>
                            <m:t>30−2</m:t>
                          </m:r>
                        </m:num>
                        <m:den>
                          <m:r>
                            <a:rPr lang="en-GB" sz="1400" b="0" i="1" smtClean="0">
                              <a:latin typeface="Cambria Math"/>
                            </a:rPr>
                            <m:t>5</m:t>
                          </m:r>
                          <m:r>
                            <a:rPr lang="en-GB" sz="1400" b="0" i="1" smtClean="0">
                              <a:latin typeface="Cambria Math"/>
                            </a:rPr>
                            <m:t>𝑆𝑖𝑛</m:t>
                          </m:r>
                          <m:r>
                            <a:rPr lang="en-GB" sz="1400" b="0" i="1" smtClean="0">
                              <a:latin typeface="Cambria Math"/>
                            </a:rPr>
                            <m:t>30+8</m:t>
                          </m:r>
                        </m:den>
                      </m:f>
                    </m:oMath>
                  </m:oMathPara>
                </a14:m>
                <a:endParaRPr lang="en-GB" sz="1400" dirty="0"/>
              </a:p>
            </p:txBody>
          </p:sp>
        </mc:Choice>
        <mc:Fallback xmlns="">
          <p:sp>
            <p:nvSpPr>
              <p:cNvPr id="60" name="TextBox 59"/>
              <p:cNvSpPr txBox="1">
                <a:spLocks noRot="1" noChangeAspect="1" noMove="1" noResize="1" noEditPoints="1" noAdjustHandles="1" noChangeArrowheads="1" noChangeShapeType="1" noTextEdit="1"/>
              </p:cNvSpPr>
              <p:nvPr/>
            </p:nvSpPr>
            <p:spPr>
              <a:xfrm>
                <a:off x="4876800" y="4857750"/>
                <a:ext cx="1123641" cy="505010"/>
              </a:xfrm>
              <a:prstGeom prst="rect">
                <a:avLst/>
              </a:prstGeom>
              <a:blipFill rotWithShape="1">
                <a:blip r:embed="rId6"/>
                <a:stretch>
                  <a:fillRect b="-1205"/>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1" name="TextBox 60"/>
              <p:cNvSpPr txBox="1"/>
              <p:nvPr/>
            </p:nvSpPr>
            <p:spPr>
              <a:xfrm>
                <a:off x="4181475" y="5562600"/>
                <a:ext cx="1573188"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𝑇𝑎𝑛</m:t>
                      </m:r>
                      <m:r>
                        <a:rPr lang="en-GB" sz="1400" b="0" i="1" smtClean="0">
                          <a:latin typeface="Cambria Math"/>
                          <a:ea typeface="Cambria Math"/>
                        </a:rPr>
                        <m:t>𝜃</m:t>
                      </m:r>
                      <m:r>
                        <a:rPr lang="en-GB" sz="1400" b="0" i="1" smtClean="0">
                          <a:latin typeface="Cambria Math"/>
                          <a:ea typeface="Cambria Math"/>
                        </a:rPr>
                        <m:t>=0.2219…</m:t>
                      </m:r>
                    </m:oMath>
                  </m:oMathPara>
                </a14:m>
                <a:endParaRPr lang="en-GB" sz="1400" dirty="0"/>
              </a:p>
            </p:txBody>
          </p:sp>
        </mc:Choice>
        <mc:Fallback xmlns="">
          <p:sp>
            <p:nvSpPr>
              <p:cNvPr id="61" name="TextBox 60"/>
              <p:cNvSpPr txBox="1">
                <a:spLocks noRot="1" noChangeAspect="1" noMove="1" noResize="1" noEditPoints="1" noAdjustHandles="1" noChangeArrowheads="1" noChangeShapeType="1" noTextEdit="1"/>
              </p:cNvSpPr>
              <p:nvPr/>
            </p:nvSpPr>
            <p:spPr>
              <a:xfrm>
                <a:off x="4181475" y="5562600"/>
                <a:ext cx="1573188" cy="307777"/>
              </a:xfrm>
              <a:prstGeom prst="rect">
                <a:avLst/>
              </a:prstGeom>
              <a:blipFill rotWithShape="1">
                <a:blip r:embed="rId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2" name="TextBox 61"/>
              <p:cNvSpPr txBox="1"/>
              <p:nvPr/>
            </p:nvSpPr>
            <p:spPr>
              <a:xfrm>
                <a:off x="4495800" y="5991225"/>
                <a:ext cx="967765"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ea typeface="Cambria Math"/>
                        </a:rPr>
                        <m:t>𝜃</m:t>
                      </m:r>
                      <m:r>
                        <a:rPr lang="en-GB" sz="1400" b="0" i="1" smtClean="0">
                          <a:latin typeface="Cambria Math"/>
                          <a:ea typeface="Cambria Math"/>
                        </a:rPr>
                        <m:t>=12.5°</m:t>
                      </m:r>
                    </m:oMath>
                  </m:oMathPara>
                </a14:m>
                <a:endParaRPr lang="en-GB" sz="1400" dirty="0"/>
              </a:p>
            </p:txBody>
          </p:sp>
        </mc:Choice>
        <mc:Fallback xmlns="">
          <p:sp>
            <p:nvSpPr>
              <p:cNvPr id="62" name="TextBox 61"/>
              <p:cNvSpPr txBox="1">
                <a:spLocks noRot="1" noChangeAspect="1" noMove="1" noResize="1" noEditPoints="1" noAdjustHandles="1" noChangeArrowheads="1" noChangeShapeType="1" noTextEdit="1"/>
              </p:cNvSpPr>
              <p:nvPr/>
            </p:nvSpPr>
            <p:spPr>
              <a:xfrm>
                <a:off x="4495800" y="5991225"/>
                <a:ext cx="967765" cy="307777"/>
              </a:xfrm>
              <a:prstGeom prst="rect">
                <a:avLst/>
              </a:prstGeom>
              <a:blipFill rotWithShape="1">
                <a:blip r:embed="rId8"/>
                <a:stretch>
                  <a:fillRect/>
                </a:stretch>
              </a:blipFill>
            </p:spPr>
            <p:txBody>
              <a:bodyPr/>
              <a:lstStyle/>
              <a:p>
                <a:r>
                  <a:rPr lang="en-GB">
                    <a:noFill/>
                  </a:rPr>
                  <a:t> </a:t>
                </a:r>
              </a:p>
            </p:txBody>
          </p:sp>
        </mc:Fallback>
      </mc:AlternateContent>
      <p:sp>
        <p:nvSpPr>
          <p:cNvPr id="64" name="Arc 63"/>
          <p:cNvSpPr/>
          <p:nvPr/>
        </p:nvSpPr>
        <p:spPr>
          <a:xfrm>
            <a:off x="5867400" y="46482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5" name="TextBox 64"/>
          <p:cNvSpPr txBox="1"/>
          <p:nvPr/>
        </p:nvSpPr>
        <p:spPr>
          <a:xfrm>
            <a:off x="6238875" y="4419600"/>
            <a:ext cx="2895600" cy="769441"/>
          </a:xfrm>
          <a:prstGeom prst="rect">
            <a:avLst/>
          </a:prstGeom>
          <a:noFill/>
        </p:spPr>
        <p:txBody>
          <a:bodyPr wrap="square" rtlCol="0">
            <a:spAutoFit/>
          </a:bodyPr>
          <a:lstStyle/>
          <a:p>
            <a:pPr algn="ctr"/>
            <a:r>
              <a:rPr lang="en-GB" sz="1100" u="sng" dirty="0" smtClean="0">
                <a:solidFill>
                  <a:srgbClr val="FF0000"/>
                </a:solidFill>
                <a:latin typeface="Comic Sans MS" pitchFamily="66" charset="0"/>
              </a:rPr>
              <a:t>Divide equation 2 by equation 1</a:t>
            </a:r>
          </a:p>
          <a:p>
            <a:pPr marL="171450" indent="-171450" algn="ctr">
              <a:buFont typeface="Wingdings"/>
              <a:buChar char="à"/>
            </a:pPr>
            <a:r>
              <a:rPr lang="en-GB" sz="1100" dirty="0" smtClean="0">
                <a:solidFill>
                  <a:srgbClr val="FF0000"/>
                </a:solidFill>
                <a:latin typeface="Comic Sans MS" pitchFamily="66" charset="0"/>
                <a:sym typeface="Wingdings" pitchFamily="2" charset="2"/>
              </a:rPr>
              <a:t>Each side must be divided as a </a:t>
            </a:r>
            <a:r>
              <a:rPr lang="en-GB" sz="1100" u="sng" dirty="0" smtClean="0">
                <a:solidFill>
                  <a:srgbClr val="FF0000"/>
                </a:solidFill>
                <a:latin typeface="Comic Sans MS" pitchFamily="66" charset="0"/>
                <a:sym typeface="Wingdings" pitchFamily="2" charset="2"/>
              </a:rPr>
              <a:t>whole</a:t>
            </a:r>
            <a:r>
              <a:rPr lang="en-GB" sz="1100" dirty="0" smtClean="0">
                <a:solidFill>
                  <a:srgbClr val="FF0000"/>
                </a:solidFill>
                <a:latin typeface="Comic Sans MS" pitchFamily="66" charset="0"/>
                <a:sym typeface="Wingdings" pitchFamily="2" charset="2"/>
              </a:rPr>
              <a:t>, not individual parts</a:t>
            </a:r>
          </a:p>
          <a:p>
            <a:pPr marL="171450" indent="-171450" algn="ctr">
              <a:buFont typeface="Wingdings"/>
              <a:buChar char="à"/>
            </a:pPr>
            <a:r>
              <a:rPr lang="en-GB" sz="1100" dirty="0" smtClean="0">
                <a:solidFill>
                  <a:srgbClr val="FF0000"/>
                </a:solidFill>
                <a:latin typeface="Comic Sans MS" pitchFamily="66" charset="0"/>
                <a:sym typeface="Wingdings" pitchFamily="2" charset="2"/>
              </a:rPr>
              <a:t>P’s cancel, Sin/Cos = Tan</a:t>
            </a:r>
            <a:endParaRPr lang="en-GB" sz="1100" dirty="0">
              <a:solidFill>
                <a:srgbClr val="FF0000"/>
              </a:solidFill>
              <a:latin typeface="Comic Sans MS" pitchFamily="66" charset="0"/>
            </a:endParaRPr>
          </a:p>
        </p:txBody>
      </p:sp>
      <p:sp>
        <p:nvSpPr>
          <p:cNvPr id="66" name="TextBox 65"/>
          <p:cNvSpPr txBox="1"/>
          <p:nvPr/>
        </p:nvSpPr>
        <p:spPr>
          <a:xfrm>
            <a:off x="6248400" y="5257800"/>
            <a:ext cx="1219200" cy="430887"/>
          </a:xfrm>
          <a:prstGeom prst="rect">
            <a:avLst/>
          </a:prstGeom>
          <a:noFill/>
        </p:spPr>
        <p:txBody>
          <a:bodyPr wrap="square" rtlCol="0">
            <a:spAutoFit/>
          </a:bodyPr>
          <a:lstStyle/>
          <a:p>
            <a:pPr algn="ctr"/>
            <a:r>
              <a:rPr lang="en-GB" sz="1100" dirty="0" smtClean="0">
                <a:solidFill>
                  <a:srgbClr val="FF0000"/>
                </a:solidFill>
                <a:latin typeface="Comic Sans MS" pitchFamily="66" charset="0"/>
              </a:rPr>
              <a:t>Work out the fraction</a:t>
            </a:r>
            <a:endParaRPr lang="en-GB" sz="1100" dirty="0">
              <a:solidFill>
                <a:srgbClr val="FF0000"/>
              </a:solidFill>
              <a:latin typeface="Comic Sans MS" pitchFamily="66" charset="0"/>
            </a:endParaRPr>
          </a:p>
        </p:txBody>
      </p:sp>
      <p:sp>
        <p:nvSpPr>
          <p:cNvPr id="67" name="Arc 66"/>
          <p:cNvSpPr/>
          <p:nvPr/>
        </p:nvSpPr>
        <p:spPr>
          <a:xfrm>
            <a:off x="5867400" y="5105400"/>
            <a:ext cx="457200" cy="6096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8" name="Arc 67"/>
          <p:cNvSpPr/>
          <p:nvPr/>
        </p:nvSpPr>
        <p:spPr>
          <a:xfrm>
            <a:off x="5562600" y="57150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9" name="TextBox 68"/>
          <p:cNvSpPr txBox="1"/>
          <p:nvPr/>
        </p:nvSpPr>
        <p:spPr>
          <a:xfrm>
            <a:off x="6019800" y="5867400"/>
            <a:ext cx="1371600" cy="261610"/>
          </a:xfrm>
          <a:prstGeom prst="rect">
            <a:avLst/>
          </a:prstGeom>
          <a:noFill/>
        </p:spPr>
        <p:txBody>
          <a:bodyPr wrap="square" rtlCol="0">
            <a:spAutoFit/>
          </a:bodyPr>
          <a:lstStyle/>
          <a:p>
            <a:pPr algn="ctr"/>
            <a:r>
              <a:rPr lang="en-GB" sz="1100" dirty="0" smtClean="0">
                <a:solidFill>
                  <a:srgbClr val="FF0000"/>
                </a:solidFill>
                <a:latin typeface="Comic Sans MS" pitchFamily="66" charset="0"/>
              </a:rPr>
              <a:t>Use inverse Tan</a:t>
            </a:r>
            <a:endParaRPr lang="en-GB" sz="11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70" name="TextBox 69"/>
              <p:cNvSpPr txBox="1"/>
              <p:nvPr/>
            </p:nvSpPr>
            <p:spPr>
              <a:xfrm>
                <a:off x="152400" y="5715000"/>
                <a:ext cx="967765"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rgbClr val="FF0000"/>
                          </a:solidFill>
                          <a:latin typeface="Cambria Math"/>
                          <a:ea typeface="Cambria Math"/>
                        </a:rPr>
                        <m:t>𝜃</m:t>
                      </m:r>
                      <m:r>
                        <a:rPr lang="en-GB" sz="1400" b="0" i="1" smtClean="0">
                          <a:solidFill>
                            <a:srgbClr val="FF0000"/>
                          </a:solidFill>
                          <a:latin typeface="Cambria Math"/>
                          <a:ea typeface="Cambria Math"/>
                        </a:rPr>
                        <m:t>=12.5°</m:t>
                      </m:r>
                    </m:oMath>
                  </m:oMathPara>
                </a14:m>
                <a:endParaRPr lang="en-GB" sz="1400" dirty="0">
                  <a:solidFill>
                    <a:srgbClr val="FF0000"/>
                  </a:solidFill>
                </a:endParaRPr>
              </a:p>
            </p:txBody>
          </p:sp>
        </mc:Choice>
        <mc:Fallback xmlns="">
          <p:sp>
            <p:nvSpPr>
              <p:cNvPr id="70" name="TextBox 69"/>
              <p:cNvSpPr txBox="1">
                <a:spLocks noRot="1" noChangeAspect="1" noMove="1" noResize="1" noEditPoints="1" noAdjustHandles="1" noChangeArrowheads="1" noChangeShapeType="1" noTextEdit="1"/>
              </p:cNvSpPr>
              <p:nvPr/>
            </p:nvSpPr>
            <p:spPr>
              <a:xfrm>
                <a:off x="152400" y="5715000"/>
                <a:ext cx="967765" cy="307777"/>
              </a:xfrm>
              <a:prstGeom prst="rect">
                <a:avLst/>
              </a:prstGeom>
              <a:blipFill rotWithShape="1">
                <a:blip r:embed="rId9"/>
                <a:stretch>
                  <a:fillRect/>
                </a:stretch>
              </a:blipFill>
            </p:spPr>
            <p:txBody>
              <a:bodyPr/>
              <a:lstStyle/>
              <a:p>
                <a:r>
                  <a:rPr lang="en-GB">
                    <a:noFill/>
                  </a:rPr>
                  <a:t> </a:t>
                </a:r>
              </a:p>
            </p:txBody>
          </p:sp>
        </mc:Fallback>
      </mc:AlternateContent>
      <p:cxnSp>
        <p:nvCxnSpPr>
          <p:cNvPr id="6" name="Straight Connector 5"/>
          <p:cNvCxnSpPr/>
          <p:nvPr/>
        </p:nvCxnSpPr>
        <p:spPr>
          <a:xfrm flipV="1">
            <a:off x="4191000" y="4267200"/>
            <a:ext cx="152400" cy="1524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flipV="1">
            <a:off x="4191000" y="4572000"/>
            <a:ext cx="152400" cy="1524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pic>
        <p:nvPicPr>
          <p:cNvPr id="63" name="Picture 2" descr="C:\Users\Mike\Downloads\mathspic (1).jp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2400" y="152400"/>
            <a:ext cx="1524000" cy="1104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3921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8"/>
                                        </p:tgtEl>
                                        <p:attrNameLst>
                                          <p:attrName>style.visibility</p:attrName>
                                        </p:attrNameLst>
                                      </p:cBhvr>
                                      <p:to>
                                        <p:strVal val="visible"/>
                                      </p:to>
                                    </p:set>
                                    <p:animEffect transition="in" filter="blinds(horizontal)">
                                      <p:cBhvr>
                                        <p:cTn id="7" dur="500"/>
                                        <p:tgtEl>
                                          <p:spTgt spid="58"/>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52"/>
                                        </p:tgtEl>
                                        <p:attrNameLst>
                                          <p:attrName>style.visibility</p:attrName>
                                        </p:attrNameLst>
                                      </p:cBhvr>
                                      <p:to>
                                        <p:strVal val="visible"/>
                                      </p:to>
                                    </p:set>
                                    <p:animEffect transition="in" filter="blinds(horizontal)">
                                      <p:cBhvr>
                                        <p:cTn id="10" dur="500"/>
                                        <p:tgtEl>
                                          <p:spTgt spid="5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57"/>
                                        </p:tgtEl>
                                        <p:attrNameLst>
                                          <p:attrName>style.visibility</p:attrName>
                                        </p:attrNameLst>
                                      </p:cBhvr>
                                      <p:to>
                                        <p:strVal val="visible"/>
                                      </p:to>
                                    </p:set>
                                    <p:animEffect transition="in" filter="blinds(horizontal)">
                                      <p:cBhvr>
                                        <p:cTn id="15" dur="500"/>
                                        <p:tgtEl>
                                          <p:spTgt spid="57"/>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53"/>
                                        </p:tgtEl>
                                        <p:attrNameLst>
                                          <p:attrName>style.visibility</p:attrName>
                                        </p:attrNameLst>
                                      </p:cBhvr>
                                      <p:to>
                                        <p:strVal val="visible"/>
                                      </p:to>
                                    </p:set>
                                    <p:animEffect transition="in" filter="blinds(horizontal)">
                                      <p:cBhvr>
                                        <p:cTn id="18" dur="500"/>
                                        <p:tgtEl>
                                          <p:spTgt spid="53"/>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64"/>
                                        </p:tgtEl>
                                        <p:attrNameLst>
                                          <p:attrName>style.visibility</p:attrName>
                                        </p:attrNameLst>
                                      </p:cBhvr>
                                      <p:to>
                                        <p:strVal val="visible"/>
                                      </p:to>
                                    </p:set>
                                    <p:animEffect transition="in" filter="blinds(horizontal)">
                                      <p:cBhvr>
                                        <p:cTn id="23" dur="500"/>
                                        <p:tgtEl>
                                          <p:spTgt spid="64"/>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65">
                                            <p:txEl>
                                              <p:pRg st="0" end="0"/>
                                            </p:txEl>
                                          </p:spTgt>
                                        </p:tgtEl>
                                        <p:attrNameLst>
                                          <p:attrName>style.visibility</p:attrName>
                                        </p:attrNameLst>
                                      </p:cBhvr>
                                      <p:to>
                                        <p:strVal val="visible"/>
                                      </p:to>
                                    </p:set>
                                    <p:animEffect transition="in" filter="blinds(horizontal)">
                                      <p:cBhvr>
                                        <p:cTn id="28" dur="500"/>
                                        <p:tgtEl>
                                          <p:spTgt spid="65">
                                            <p:txEl>
                                              <p:pRg st="0" end="0"/>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nodeType="clickEffect">
                                  <p:stCondLst>
                                    <p:cond delay="0"/>
                                  </p:stCondLst>
                                  <p:childTnLst>
                                    <p:set>
                                      <p:cBhvr>
                                        <p:cTn id="32" dur="1" fill="hold">
                                          <p:stCondLst>
                                            <p:cond delay="0"/>
                                          </p:stCondLst>
                                        </p:cTn>
                                        <p:tgtEl>
                                          <p:spTgt spid="65">
                                            <p:txEl>
                                              <p:pRg st="1" end="1"/>
                                            </p:txEl>
                                          </p:spTgt>
                                        </p:tgtEl>
                                        <p:attrNameLst>
                                          <p:attrName>style.visibility</p:attrName>
                                        </p:attrNameLst>
                                      </p:cBhvr>
                                      <p:to>
                                        <p:strVal val="visible"/>
                                      </p:to>
                                    </p:set>
                                    <p:animEffect transition="in" filter="blinds(horizontal)">
                                      <p:cBhvr>
                                        <p:cTn id="33" dur="500"/>
                                        <p:tgtEl>
                                          <p:spTgt spid="65">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nodeType="clickEffect">
                                  <p:stCondLst>
                                    <p:cond delay="0"/>
                                  </p:stCondLst>
                                  <p:childTnLst>
                                    <p:set>
                                      <p:cBhvr>
                                        <p:cTn id="37" dur="1" fill="hold">
                                          <p:stCondLst>
                                            <p:cond delay="0"/>
                                          </p:stCondLst>
                                        </p:cTn>
                                        <p:tgtEl>
                                          <p:spTgt spid="65">
                                            <p:txEl>
                                              <p:pRg st="2" end="2"/>
                                            </p:txEl>
                                          </p:spTgt>
                                        </p:tgtEl>
                                        <p:attrNameLst>
                                          <p:attrName>style.visibility</p:attrName>
                                        </p:attrNameLst>
                                      </p:cBhvr>
                                      <p:to>
                                        <p:strVal val="visible"/>
                                      </p:to>
                                    </p:set>
                                    <p:animEffect transition="in" filter="blinds(horizontal)">
                                      <p:cBhvr>
                                        <p:cTn id="38" dur="500"/>
                                        <p:tgtEl>
                                          <p:spTgt spid="65">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nodeType="clickEffect">
                                  <p:stCondLst>
                                    <p:cond delay="0"/>
                                  </p:stCondLst>
                                  <p:childTnLst>
                                    <p:set>
                                      <p:cBhvr>
                                        <p:cTn id="42" dur="1" fill="hold">
                                          <p:stCondLst>
                                            <p:cond delay="0"/>
                                          </p:stCondLst>
                                        </p:cTn>
                                        <p:tgtEl>
                                          <p:spTgt spid="6"/>
                                        </p:tgtEl>
                                        <p:attrNameLst>
                                          <p:attrName>style.visibility</p:attrName>
                                        </p:attrNameLst>
                                      </p:cBhvr>
                                      <p:to>
                                        <p:strVal val="visible"/>
                                      </p:to>
                                    </p:set>
                                    <p:animEffect transition="in" filter="blinds(horizontal)">
                                      <p:cBhvr>
                                        <p:cTn id="43" dur="500"/>
                                        <p:tgtEl>
                                          <p:spTgt spid="6"/>
                                        </p:tgtEl>
                                      </p:cBhvr>
                                    </p:animEffect>
                                  </p:childTnLst>
                                </p:cTn>
                              </p:par>
                              <p:par>
                                <p:cTn id="44" presetID="3" presetClass="entr" presetSubtype="10" fill="hold" nodeType="withEffect">
                                  <p:stCondLst>
                                    <p:cond delay="0"/>
                                  </p:stCondLst>
                                  <p:childTnLst>
                                    <p:set>
                                      <p:cBhvr>
                                        <p:cTn id="45" dur="1" fill="hold">
                                          <p:stCondLst>
                                            <p:cond delay="0"/>
                                          </p:stCondLst>
                                        </p:cTn>
                                        <p:tgtEl>
                                          <p:spTgt spid="71"/>
                                        </p:tgtEl>
                                        <p:attrNameLst>
                                          <p:attrName>style.visibility</p:attrName>
                                        </p:attrNameLst>
                                      </p:cBhvr>
                                      <p:to>
                                        <p:strVal val="visible"/>
                                      </p:to>
                                    </p:set>
                                    <p:animEffect transition="in" filter="blinds(horizontal)">
                                      <p:cBhvr>
                                        <p:cTn id="46" dur="500"/>
                                        <p:tgtEl>
                                          <p:spTgt spid="71"/>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59"/>
                                        </p:tgtEl>
                                        <p:attrNameLst>
                                          <p:attrName>style.visibility</p:attrName>
                                        </p:attrNameLst>
                                      </p:cBhvr>
                                      <p:to>
                                        <p:strVal val="visible"/>
                                      </p:to>
                                    </p:set>
                                    <p:animEffect transition="in" filter="blinds(horizontal)">
                                      <p:cBhvr>
                                        <p:cTn id="51" dur="500"/>
                                        <p:tgtEl>
                                          <p:spTgt spid="59"/>
                                        </p:tgtEl>
                                      </p:cBhvr>
                                    </p:animEffect>
                                  </p:childTnLst>
                                </p:cTn>
                              </p:par>
                            </p:childTnLst>
                          </p:cTn>
                        </p:par>
                      </p:childTnLst>
                    </p:cTn>
                  </p:par>
                  <p:par>
                    <p:cTn id="52" fill="hold">
                      <p:stCondLst>
                        <p:cond delay="indefinite"/>
                      </p:stCondLst>
                      <p:childTnLst>
                        <p:par>
                          <p:cTn id="53" fill="hold">
                            <p:stCondLst>
                              <p:cond delay="0"/>
                            </p:stCondLst>
                            <p:childTnLst>
                              <p:par>
                                <p:cTn id="54" presetID="3" presetClass="entr" presetSubtype="10" fill="hold" grpId="0" nodeType="clickEffect">
                                  <p:stCondLst>
                                    <p:cond delay="0"/>
                                  </p:stCondLst>
                                  <p:childTnLst>
                                    <p:set>
                                      <p:cBhvr>
                                        <p:cTn id="55" dur="1" fill="hold">
                                          <p:stCondLst>
                                            <p:cond delay="0"/>
                                          </p:stCondLst>
                                        </p:cTn>
                                        <p:tgtEl>
                                          <p:spTgt spid="60"/>
                                        </p:tgtEl>
                                        <p:attrNameLst>
                                          <p:attrName>style.visibility</p:attrName>
                                        </p:attrNameLst>
                                      </p:cBhvr>
                                      <p:to>
                                        <p:strVal val="visible"/>
                                      </p:to>
                                    </p:set>
                                    <p:animEffect transition="in" filter="blinds(horizontal)">
                                      <p:cBhvr>
                                        <p:cTn id="56" dur="500"/>
                                        <p:tgtEl>
                                          <p:spTgt spid="60"/>
                                        </p:tgtEl>
                                      </p:cBhvr>
                                    </p:animEffect>
                                  </p:childTnLst>
                                </p:cTn>
                              </p:par>
                            </p:childTnLst>
                          </p:cTn>
                        </p:par>
                      </p:childTnLst>
                    </p:cTn>
                  </p:par>
                  <p:par>
                    <p:cTn id="57" fill="hold">
                      <p:stCondLst>
                        <p:cond delay="indefinite"/>
                      </p:stCondLst>
                      <p:childTnLst>
                        <p:par>
                          <p:cTn id="58" fill="hold">
                            <p:stCondLst>
                              <p:cond delay="0"/>
                            </p:stCondLst>
                            <p:childTnLst>
                              <p:par>
                                <p:cTn id="59" presetID="3" presetClass="entr" presetSubtype="10" fill="hold" grpId="0" nodeType="clickEffect">
                                  <p:stCondLst>
                                    <p:cond delay="0"/>
                                  </p:stCondLst>
                                  <p:childTnLst>
                                    <p:set>
                                      <p:cBhvr>
                                        <p:cTn id="60" dur="1" fill="hold">
                                          <p:stCondLst>
                                            <p:cond delay="0"/>
                                          </p:stCondLst>
                                        </p:cTn>
                                        <p:tgtEl>
                                          <p:spTgt spid="67"/>
                                        </p:tgtEl>
                                        <p:attrNameLst>
                                          <p:attrName>style.visibility</p:attrName>
                                        </p:attrNameLst>
                                      </p:cBhvr>
                                      <p:to>
                                        <p:strVal val="visible"/>
                                      </p:to>
                                    </p:set>
                                    <p:animEffect transition="in" filter="blinds(horizontal)">
                                      <p:cBhvr>
                                        <p:cTn id="61" dur="500"/>
                                        <p:tgtEl>
                                          <p:spTgt spid="67"/>
                                        </p:tgtEl>
                                      </p:cBhvr>
                                    </p:animEffect>
                                  </p:childTnLst>
                                </p:cTn>
                              </p:par>
                            </p:childTnLst>
                          </p:cTn>
                        </p:par>
                      </p:childTnLst>
                    </p:cTn>
                  </p:par>
                  <p:par>
                    <p:cTn id="62" fill="hold">
                      <p:stCondLst>
                        <p:cond delay="indefinite"/>
                      </p:stCondLst>
                      <p:childTnLst>
                        <p:par>
                          <p:cTn id="63" fill="hold">
                            <p:stCondLst>
                              <p:cond delay="0"/>
                            </p:stCondLst>
                            <p:childTnLst>
                              <p:par>
                                <p:cTn id="64" presetID="3" presetClass="entr" presetSubtype="10" fill="hold" grpId="0" nodeType="clickEffect">
                                  <p:stCondLst>
                                    <p:cond delay="0"/>
                                  </p:stCondLst>
                                  <p:childTnLst>
                                    <p:set>
                                      <p:cBhvr>
                                        <p:cTn id="65" dur="1" fill="hold">
                                          <p:stCondLst>
                                            <p:cond delay="0"/>
                                          </p:stCondLst>
                                        </p:cTn>
                                        <p:tgtEl>
                                          <p:spTgt spid="66"/>
                                        </p:tgtEl>
                                        <p:attrNameLst>
                                          <p:attrName>style.visibility</p:attrName>
                                        </p:attrNameLst>
                                      </p:cBhvr>
                                      <p:to>
                                        <p:strVal val="visible"/>
                                      </p:to>
                                    </p:set>
                                    <p:animEffect transition="in" filter="blinds(horizontal)">
                                      <p:cBhvr>
                                        <p:cTn id="66" dur="500"/>
                                        <p:tgtEl>
                                          <p:spTgt spid="66"/>
                                        </p:tgtEl>
                                      </p:cBhvr>
                                    </p:animEffect>
                                  </p:childTnLst>
                                </p:cTn>
                              </p:par>
                            </p:childTnLst>
                          </p:cTn>
                        </p:par>
                      </p:childTnLst>
                    </p:cTn>
                  </p:par>
                  <p:par>
                    <p:cTn id="67" fill="hold">
                      <p:stCondLst>
                        <p:cond delay="indefinite"/>
                      </p:stCondLst>
                      <p:childTnLst>
                        <p:par>
                          <p:cTn id="68" fill="hold">
                            <p:stCondLst>
                              <p:cond delay="0"/>
                            </p:stCondLst>
                            <p:childTnLst>
                              <p:par>
                                <p:cTn id="69" presetID="3" presetClass="entr" presetSubtype="10" fill="hold" grpId="0" nodeType="clickEffect">
                                  <p:stCondLst>
                                    <p:cond delay="0"/>
                                  </p:stCondLst>
                                  <p:childTnLst>
                                    <p:set>
                                      <p:cBhvr>
                                        <p:cTn id="70" dur="1" fill="hold">
                                          <p:stCondLst>
                                            <p:cond delay="0"/>
                                          </p:stCondLst>
                                        </p:cTn>
                                        <p:tgtEl>
                                          <p:spTgt spid="61"/>
                                        </p:tgtEl>
                                        <p:attrNameLst>
                                          <p:attrName>style.visibility</p:attrName>
                                        </p:attrNameLst>
                                      </p:cBhvr>
                                      <p:to>
                                        <p:strVal val="visible"/>
                                      </p:to>
                                    </p:set>
                                    <p:animEffect transition="in" filter="blinds(horizontal)">
                                      <p:cBhvr>
                                        <p:cTn id="71" dur="500"/>
                                        <p:tgtEl>
                                          <p:spTgt spid="61"/>
                                        </p:tgtEl>
                                      </p:cBhvr>
                                    </p:animEffect>
                                  </p:childTnLst>
                                </p:cTn>
                              </p:par>
                            </p:childTnLst>
                          </p:cTn>
                        </p:par>
                      </p:childTnLst>
                    </p:cTn>
                  </p:par>
                  <p:par>
                    <p:cTn id="72" fill="hold">
                      <p:stCondLst>
                        <p:cond delay="indefinite"/>
                      </p:stCondLst>
                      <p:childTnLst>
                        <p:par>
                          <p:cTn id="73" fill="hold">
                            <p:stCondLst>
                              <p:cond delay="0"/>
                            </p:stCondLst>
                            <p:childTnLst>
                              <p:par>
                                <p:cTn id="74" presetID="3" presetClass="entr" presetSubtype="10" fill="hold" grpId="0" nodeType="clickEffect">
                                  <p:stCondLst>
                                    <p:cond delay="0"/>
                                  </p:stCondLst>
                                  <p:childTnLst>
                                    <p:set>
                                      <p:cBhvr>
                                        <p:cTn id="75" dur="1" fill="hold">
                                          <p:stCondLst>
                                            <p:cond delay="0"/>
                                          </p:stCondLst>
                                        </p:cTn>
                                        <p:tgtEl>
                                          <p:spTgt spid="68"/>
                                        </p:tgtEl>
                                        <p:attrNameLst>
                                          <p:attrName>style.visibility</p:attrName>
                                        </p:attrNameLst>
                                      </p:cBhvr>
                                      <p:to>
                                        <p:strVal val="visible"/>
                                      </p:to>
                                    </p:set>
                                    <p:animEffect transition="in" filter="blinds(horizontal)">
                                      <p:cBhvr>
                                        <p:cTn id="76" dur="500"/>
                                        <p:tgtEl>
                                          <p:spTgt spid="68"/>
                                        </p:tgtEl>
                                      </p:cBhvr>
                                    </p:animEffect>
                                  </p:childTnLst>
                                </p:cTn>
                              </p:par>
                            </p:childTnLst>
                          </p:cTn>
                        </p:par>
                      </p:childTnLst>
                    </p:cTn>
                  </p:par>
                  <p:par>
                    <p:cTn id="77" fill="hold">
                      <p:stCondLst>
                        <p:cond delay="indefinite"/>
                      </p:stCondLst>
                      <p:childTnLst>
                        <p:par>
                          <p:cTn id="78" fill="hold">
                            <p:stCondLst>
                              <p:cond delay="0"/>
                            </p:stCondLst>
                            <p:childTnLst>
                              <p:par>
                                <p:cTn id="79" presetID="3" presetClass="entr" presetSubtype="10" fill="hold" grpId="0" nodeType="clickEffect">
                                  <p:stCondLst>
                                    <p:cond delay="0"/>
                                  </p:stCondLst>
                                  <p:childTnLst>
                                    <p:set>
                                      <p:cBhvr>
                                        <p:cTn id="80" dur="1" fill="hold">
                                          <p:stCondLst>
                                            <p:cond delay="0"/>
                                          </p:stCondLst>
                                        </p:cTn>
                                        <p:tgtEl>
                                          <p:spTgt spid="69"/>
                                        </p:tgtEl>
                                        <p:attrNameLst>
                                          <p:attrName>style.visibility</p:attrName>
                                        </p:attrNameLst>
                                      </p:cBhvr>
                                      <p:to>
                                        <p:strVal val="visible"/>
                                      </p:to>
                                    </p:set>
                                    <p:animEffect transition="in" filter="blinds(horizontal)">
                                      <p:cBhvr>
                                        <p:cTn id="81" dur="500"/>
                                        <p:tgtEl>
                                          <p:spTgt spid="69"/>
                                        </p:tgtEl>
                                      </p:cBhvr>
                                    </p:animEffect>
                                  </p:childTnLst>
                                </p:cTn>
                              </p:par>
                            </p:childTnLst>
                          </p:cTn>
                        </p:par>
                      </p:childTnLst>
                    </p:cTn>
                  </p:par>
                  <p:par>
                    <p:cTn id="82" fill="hold">
                      <p:stCondLst>
                        <p:cond delay="indefinite"/>
                      </p:stCondLst>
                      <p:childTnLst>
                        <p:par>
                          <p:cTn id="83" fill="hold">
                            <p:stCondLst>
                              <p:cond delay="0"/>
                            </p:stCondLst>
                            <p:childTnLst>
                              <p:par>
                                <p:cTn id="84" presetID="3" presetClass="entr" presetSubtype="10" fill="hold" grpId="0" nodeType="clickEffect">
                                  <p:stCondLst>
                                    <p:cond delay="0"/>
                                  </p:stCondLst>
                                  <p:childTnLst>
                                    <p:set>
                                      <p:cBhvr>
                                        <p:cTn id="85" dur="1" fill="hold">
                                          <p:stCondLst>
                                            <p:cond delay="0"/>
                                          </p:stCondLst>
                                        </p:cTn>
                                        <p:tgtEl>
                                          <p:spTgt spid="62"/>
                                        </p:tgtEl>
                                        <p:attrNameLst>
                                          <p:attrName>style.visibility</p:attrName>
                                        </p:attrNameLst>
                                      </p:cBhvr>
                                      <p:to>
                                        <p:strVal val="visible"/>
                                      </p:to>
                                    </p:set>
                                    <p:animEffect transition="in" filter="blinds(horizontal)">
                                      <p:cBhvr>
                                        <p:cTn id="86" dur="500"/>
                                        <p:tgtEl>
                                          <p:spTgt spid="62"/>
                                        </p:tgtEl>
                                      </p:cBhvr>
                                    </p:animEffect>
                                  </p:childTnLst>
                                </p:cTn>
                              </p:par>
                            </p:childTnLst>
                          </p:cTn>
                        </p:par>
                      </p:childTnLst>
                    </p:cTn>
                  </p:par>
                  <p:par>
                    <p:cTn id="87" fill="hold">
                      <p:stCondLst>
                        <p:cond delay="indefinite"/>
                      </p:stCondLst>
                      <p:childTnLst>
                        <p:par>
                          <p:cTn id="88" fill="hold">
                            <p:stCondLst>
                              <p:cond delay="0"/>
                            </p:stCondLst>
                            <p:childTnLst>
                              <p:par>
                                <p:cTn id="89" presetID="3" presetClass="entr" presetSubtype="10" fill="hold" grpId="0" nodeType="clickEffect">
                                  <p:stCondLst>
                                    <p:cond delay="0"/>
                                  </p:stCondLst>
                                  <p:childTnLst>
                                    <p:set>
                                      <p:cBhvr>
                                        <p:cTn id="90" dur="1" fill="hold">
                                          <p:stCondLst>
                                            <p:cond delay="0"/>
                                          </p:stCondLst>
                                        </p:cTn>
                                        <p:tgtEl>
                                          <p:spTgt spid="70"/>
                                        </p:tgtEl>
                                        <p:attrNameLst>
                                          <p:attrName>style.visibility</p:attrName>
                                        </p:attrNameLst>
                                      </p:cBhvr>
                                      <p:to>
                                        <p:strVal val="visible"/>
                                      </p:to>
                                    </p:set>
                                    <p:animEffect transition="in" filter="blinds(horizontal)">
                                      <p:cBhvr>
                                        <p:cTn id="91" dur="500"/>
                                        <p:tgtEl>
                                          <p:spTgt spid="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p:bldP spid="53" grpId="0"/>
      <p:bldP spid="57" grpId="0"/>
      <p:bldP spid="58" grpId="0"/>
      <p:bldP spid="59" grpId="0"/>
      <p:bldP spid="60" grpId="0"/>
      <p:bldP spid="61" grpId="0"/>
      <p:bldP spid="62" grpId="0"/>
      <p:bldP spid="64" grpId="0" animBg="1"/>
      <p:bldP spid="66" grpId="0"/>
      <p:bldP spid="67" grpId="0" animBg="1"/>
      <p:bldP spid="68" grpId="0" animBg="1"/>
      <p:bldP spid="69" grpId="0"/>
      <p:bldP spid="7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omic Sans MS" pitchFamily="66" charset="0"/>
              </a:rPr>
              <a:t>Statics of a Particle</a:t>
            </a:r>
            <a:endParaRPr lang="en-GB" dirty="0">
              <a:latin typeface="Comic Sans MS" pitchFamily="66" charset="0"/>
            </a:endParaRPr>
          </a:p>
        </p:txBody>
      </p:sp>
      <p:sp>
        <p:nvSpPr>
          <p:cNvPr id="3" name="Content Placeholder 2"/>
          <p:cNvSpPr>
            <a:spLocks noGrp="1"/>
          </p:cNvSpPr>
          <p:nvPr>
            <p:ph idx="1"/>
          </p:nvPr>
        </p:nvSpPr>
        <p:spPr>
          <a:xfrm>
            <a:off x="152400" y="1600200"/>
            <a:ext cx="3657600" cy="5105400"/>
          </a:xfrm>
        </p:spPr>
        <p:txBody>
          <a:bodyPr>
            <a:normAutofit/>
          </a:bodyPr>
          <a:lstStyle/>
          <a:p>
            <a:pPr marL="0" indent="0" algn="ctr">
              <a:buNone/>
            </a:pPr>
            <a:r>
              <a:rPr lang="en-GB" sz="1400" b="1" dirty="0" smtClean="0">
                <a:latin typeface="Comic Sans MS" pitchFamily="66" charset="0"/>
              </a:rPr>
              <a:t>You can solve problems involving particles in equilibrium by considering forces acting horizontally and vertically</a:t>
            </a:r>
            <a:endParaRPr lang="en-GB" sz="1400" dirty="0" smtClean="0">
              <a:latin typeface="Comic Sans MS" pitchFamily="66" charset="0"/>
            </a:endParaRPr>
          </a:p>
          <a:p>
            <a:pPr marL="0" indent="0" algn="ctr">
              <a:buNone/>
            </a:pPr>
            <a:endParaRPr lang="en-GB" sz="1400" b="1" dirty="0">
              <a:latin typeface="Comic Sans MS" pitchFamily="66" charset="0"/>
            </a:endParaRPr>
          </a:p>
          <a:p>
            <a:pPr marL="0" indent="0" algn="ctr">
              <a:buNone/>
            </a:pPr>
            <a:r>
              <a:rPr lang="en-GB" sz="1400" dirty="0" smtClean="0">
                <a:latin typeface="Comic Sans MS" pitchFamily="66" charset="0"/>
              </a:rPr>
              <a:t>The diagram shows a particle in equilibrium on an inclined plane under the effect of the forces shown.</a:t>
            </a:r>
          </a:p>
          <a:p>
            <a:pPr marL="0" indent="0" algn="ctr">
              <a:buNone/>
            </a:pPr>
            <a:endParaRPr lang="en-GB" sz="1400" dirty="0">
              <a:latin typeface="Comic Sans MS" pitchFamily="66" charset="0"/>
            </a:endParaRPr>
          </a:p>
          <a:p>
            <a:pPr marL="0" indent="0" algn="ctr">
              <a:buNone/>
            </a:pPr>
            <a:r>
              <a:rPr lang="en-GB" sz="1400" dirty="0" smtClean="0">
                <a:latin typeface="Comic Sans MS" pitchFamily="66" charset="0"/>
              </a:rPr>
              <a:t>Find the magnitude of the force P and the size of angle </a:t>
            </a:r>
            <a:r>
              <a:rPr lang="el-GR" sz="1400" dirty="0" smtClean="0">
                <a:latin typeface="Comic Sans MS" pitchFamily="66" charset="0"/>
              </a:rPr>
              <a:t>θ</a:t>
            </a:r>
            <a:r>
              <a:rPr lang="en-GB" sz="1400" dirty="0" smtClean="0">
                <a:latin typeface="Comic Sans MS" pitchFamily="66" charset="0"/>
              </a:rPr>
              <a:t>.</a:t>
            </a:r>
          </a:p>
          <a:p>
            <a:pPr marL="0" indent="0" algn="ctr">
              <a:buNone/>
            </a:pPr>
            <a:endParaRPr lang="en-GB" sz="1400" dirty="0">
              <a:latin typeface="Comic Sans MS" pitchFamily="66" charset="0"/>
            </a:endParaRPr>
          </a:p>
          <a:p>
            <a:pPr marL="0" indent="0" algn="ctr">
              <a:buNone/>
            </a:pPr>
            <a:r>
              <a:rPr lang="en-GB" sz="1400" dirty="0" smtClean="0">
                <a:latin typeface="Comic Sans MS" pitchFamily="66" charset="0"/>
                <a:sym typeface="Wingdings" pitchFamily="2" charset="2"/>
              </a:rPr>
              <a:t> Start by splitting forces into parallel and perpendicular directions</a:t>
            </a:r>
            <a:endParaRPr lang="en-GB" sz="1400" dirty="0">
              <a:latin typeface="Comic Sans MS" pitchFamily="66" charset="0"/>
            </a:endParaRPr>
          </a:p>
        </p:txBody>
      </p:sp>
      <p:sp>
        <p:nvSpPr>
          <p:cNvPr id="4" name="TextBox 3"/>
          <p:cNvSpPr txBox="1"/>
          <p:nvPr/>
        </p:nvSpPr>
        <p:spPr>
          <a:xfrm>
            <a:off x="8721718" y="6531169"/>
            <a:ext cx="460382" cy="338554"/>
          </a:xfrm>
          <a:prstGeom prst="rect">
            <a:avLst/>
          </a:prstGeom>
          <a:noFill/>
        </p:spPr>
        <p:txBody>
          <a:bodyPr wrap="none" rtlCol="0">
            <a:spAutoFit/>
          </a:bodyPr>
          <a:lstStyle/>
          <a:p>
            <a:pPr algn="r"/>
            <a:r>
              <a:rPr lang="en-GB" sz="1600" dirty="0" smtClean="0">
                <a:latin typeface="Comic Sans MS" pitchFamily="66" charset="0"/>
              </a:rPr>
              <a:t>4A</a:t>
            </a:r>
            <a:endParaRPr lang="en-GB" sz="1600" dirty="0">
              <a:latin typeface="Comic Sans MS" pitchFamily="66" charset="0"/>
            </a:endParaRPr>
          </a:p>
        </p:txBody>
      </p:sp>
      <p:cxnSp>
        <p:nvCxnSpPr>
          <p:cNvPr id="7" name="Straight Arrow Connector 6"/>
          <p:cNvCxnSpPr/>
          <p:nvPr/>
        </p:nvCxnSpPr>
        <p:spPr>
          <a:xfrm>
            <a:off x="6400800" y="2667000"/>
            <a:ext cx="0" cy="9144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flipH="1" flipV="1">
            <a:off x="5867400" y="1905000"/>
            <a:ext cx="533400" cy="762000"/>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flipV="1">
            <a:off x="6400800" y="1676400"/>
            <a:ext cx="533400" cy="9906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flipH="1">
            <a:off x="6311660" y="1659147"/>
            <a:ext cx="1524000" cy="1066800"/>
          </a:xfrm>
          <a:prstGeom prst="straightConnector1">
            <a:avLst/>
          </a:prstGeom>
          <a:ln w="25400">
            <a:solidFill>
              <a:schemeClr val="tx1"/>
            </a:solidFill>
            <a:prstDash val="dash"/>
            <a:tailEnd type="none"/>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flipH="1">
            <a:off x="4876800" y="3733800"/>
            <a:ext cx="1524000" cy="0"/>
          </a:xfrm>
          <a:prstGeom prst="straightConnector1">
            <a:avLst/>
          </a:prstGeom>
          <a:ln w="25400">
            <a:solidFill>
              <a:schemeClr val="tx1"/>
            </a:solidFill>
            <a:prstDash val="dash"/>
            <a:tailEnd type="none"/>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flipV="1">
            <a:off x="6400800" y="3276600"/>
            <a:ext cx="0" cy="457200"/>
          </a:xfrm>
          <a:prstGeom prst="straightConnector1">
            <a:avLst/>
          </a:prstGeom>
          <a:ln w="25400">
            <a:solidFill>
              <a:schemeClr val="tx1"/>
            </a:solidFill>
            <a:prstDash val="dash"/>
            <a:tailEnd type="none"/>
          </a:ln>
        </p:spPr>
        <p:style>
          <a:lnRef idx="1">
            <a:schemeClr val="accent1"/>
          </a:lnRef>
          <a:fillRef idx="0">
            <a:schemeClr val="accent1"/>
          </a:fillRef>
          <a:effectRef idx="0">
            <a:schemeClr val="accent1"/>
          </a:effectRef>
          <a:fontRef idx="minor">
            <a:schemeClr val="tx1"/>
          </a:fontRef>
        </p:style>
      </p:cxnSp>
      <p:sp>
        <p:nvSpPr>
          <p:cNvPr id="14" name="Arc 13"/>
          <p:cNvSpPr/>
          <p:nvPr/>
        </p:nvSpPr>
        <p:spPr>
          <a:xfrm>
            <a:off x="5822830" y="2225615"/>
            <a:ext cx="914400" cy="914400"/>
          </a:xfrm>
          <a:prstGeom prst="arc">
            <a:avLst>
              <a:gd name="adj1" fmla="val 18723858"/>
              <a:gd name="adj2" fmla="val 19851222"/>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2" name="Arc 71"/>
          <p:cNvSpPr/>
          <p:nvPr/>
        </p:nvSpPr>
        <p:spPr>
          <a:xfrm>
            <a:off x="4336211" y="3266536"/>
            <a:ext cx="914400" cy="914400"/>
          </a:xfrm>
          <a:prstGeom prst="arc">
            <a:avLst>
              <a:gd name="adj1" fmla="val 19919454"/>
              <a:gd name="adj2" fmla="val 21526955"/>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5" name="TextBox 14"/>
          <p:cNvSpPr txBox="1"/>
          <p:nvPr/>
        </p:nvSpPr>
        <p:spPr>
          <a:xfrm>
            <a:off x="5624423" y="1656272"/>
            <a:ext cx="436338" cy="307777"/>
          </a:xfrm>
          <a:prstGeom prst="rect">
            <a:avLst/>
          </a:prstGeom>
          <a:noFill/>
        </p:spPr>
        <p:txBody>
          <a:bodyPr wrap="none" rtlCol="0">
            <a:spAutoFit/>
          </a:bodyPr>
          <a:lstStyle/>
          <a:p>
            <a:r>
              <a:rPr lang="en-GB" sz="1400" dirty="0" smtClean="0">
                <a:solidFill>
                  <a:srgbClr val="0000FF"/>
                </a:solidFill>
                <a:latin typeface="Comic Sans MS" pitchFamily="66" charset="0"/>
              </a:rPr>
              <a:t>2N</a:t>
            </a:r>
            <a:endParaRPr lang="en-GB" sz="1400" dirty="0">
              <a:solidFill>
                <a:srgbClr val="0000FF"/>
              </a:solidFill>
              <a:latin typeface="Comic Sans MS" pitchFamily="66" charset="0"/>
            </a:endParaRPr>
          </a:p>
        </p:txBody>
      </p:sp>
      <p:sp>
        <p:nvSpPr>
          <p:cNvPr id="73" name="TextBox 72"/>
          <p:cNvSpPr txBox="1"/>
          <p:nvPr/>
        </p:nvSpPr>
        <p:spPr>
          <a:xfrm>
            <a:off x="6768861" y="1385978"/>
            <a:ext cx="436338" cy="307777"/>
          </a:xfrm>
          <a:prstGeom prst="rect">
            <a:avLst/>
          </a:prstGeom>
          <a:noFill/>
        </p:spPr>
        <p:txBody>
          <a:bodyPr wrap="none" rtlCol="0">
            <a:spAutoFit/>
          </a:bodyPr>
          <a:lstStyle/>
          <a:p>
            <a:r>
              <a:rPr lang="en-GB" sz="1400" dirty="0" smtClean="0">
                <a:latin typeface="Comic Sans MS" pitchFamily="66" charset="0"/>
              </a:rPr>
              <a:t>PN</a:t>
            </a:r>
            <a:endParaRPr lang="en-GB" sz="1400" dirty="0">
              <a:latin typeface="Comic Sans MS" pitchFamily="66" charset="0"/>
            </a:endParaRPr>
          </a:p>
        </p:txBody>
      </p:sp>
      <p:sp>
        <p:nvSpPr>
          <p:cNvPr id="74" name="TextBox 73"/>
          <p:cNvSpPr txBox="1"/>
          <p:nvPr/>
        </p:nvSpPr>
        <p:spPr>
          <a:xfrm>
            <a:off x="4505864" y="3600092"/>
            <a:ext cx="436338" cy="307777"/>
          </a:xfrm>
          <a:prstGeom prst="rect">
            <a:avLst/>
          </a:prstGeom>
          <a:noFill/>
        </p:spPr>
        <p:txBody>
          <a:bodyPr wrap="none" rtlCol="0">
            <a:spAutoFit/>
          </a:bodyPr>
          <a:lstStyle/>
          <a:p>
            <a:r>
              <a:rPr lang="en-GB" sz="1400" dirty="0" smtClean="0">
                <a:solidFill>
                  <a:srgbClr val="FF0000"/>
                </a:solidFill>
                <a:latin typeface="Comic Sans MS" pitchFamily="66" charset="0"/>
              </a:rPr>
              <a:t>8N</a:t>
            </a:r>
            <a:endParaRPr lang="en-GB" sz="1400" dirty="0">
              <a:solidFill>
                <a:srgbClr val="FF0000"/>
              </a:solidFill>
              <a:latin typeface="Comic Sans MS" pitchFamily="66" charset="0"/>
            </a:endParaRPr>
          </a:p>
        </p:txBody>
      </p:sp>
      <p:sp>
        <p:nvSpPr>
          <p:cNvPr id="76" name="TextBox 75"/>
          <p:cNvSpPr txBox="1"/>
          <p:nvPr/>
        </p:nvSpPr>
        <p:spPr>
          <a:xfrm>
            <a:off x="5978105" y="3183148"/>
            <a:ext cx="436338" cy="307777"/>
          </a:xfrm>
          <a:prstGeom prst="rect">
            <a:avLst/>
          </a:prstGeom>
          <a:noFill/>
        </p:spPr>
        <p:txBody>
          <a:bodyPr wrap="none" rtlCol="0">
            <a:spAutoFit/>
          </a:bodyPr>
          <a:lstStyle/>
          <a:p>
            <a:r>
              <a:rPr lang="en-GB" sz="1400" dirty="0" smtClean="0">
                <a:latin typeface="Comic Sans MS" pitchFamily="66" charset="0"/>
              </a:rPr>
              <a:t>5N</a:t>
            </a:r>
            <a:endParaRPr lang="en-GB" sz="1400" dirty="0">
              <a:latin typeface="Comic Sans MS" pitchFamily="66" charset="0"/>
            </a:endParaRPr>
          </a:p>
        </p:txBody>
      </p:sp>
      <p:sp>
        <p:nvSpPr>
          <p:cNvPr id="16" name="TextBox 15"/>
          <p:cNvSpPr txBox="1"/>
          <p:nvPr/>
        </p:nvSpPr>
        <p:spPr>
          <a:xfrm>
            <a:off x="6590581" y="2147978"/>
            <a:ext cx="279244" cy="276999"/>
          </a:xfrm>
          <a:prstGeom prst="rect">
            <a:avLst/>
          </a:prstGeom>
          <a:noFill/>
        </p:spPr>
        <p:txBody>
          <a:bodyPr wrap="none" rtlCol="0">
            <a:spAutoFit/>
          </a:bodyPr>
          <a:lstStyle/>
          <a:p>
            <a:r>
              <a:rPr lang="el-GR" sz="1200" dirty="0" smtClean="0">
                <a:latin typeface="Comic Sans MS" pitchFamily="66" charset="0"/>
              </a:rPr>
              <a:t>θ</a:t>
            </a:r>
            <a:endParaRPr lang="en-GB" sz="1200" dirty="0">
              <a:latin typeface="Comic Sans MS" pitchFamily="66" charset="0"/>
            </a:endParaRPr>
          </a:p>
        </p:txBody>
      </p:sp>
      <p:cxnSp>
        <p:nvCxnSpPr>
          <p:cNvPr id="77" name="Straight Arrow Connector 76"/>
          <p:cNvCxnSpPr/>
          <p:nvPr/>
        </p:nvCxnSpPr>
        <p:spPr>
          <a:xfrm flipV="1">
            <a:off x="6397925" y="2087592"/>
            <a:ext cx="822384" cy="576534"/>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8" name="Straight Arrow Connector 77"/>
          <p:cNvCxnSpPr/>
          <p:nvPr/>
        </p:nvCxnSpPr>
        <p:spPr>
          <a:xfrm flipH="1">
            <a:off x="6386424" y="3259248"/>
            <a:ext cx="453469" cy="30777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p:nvPr/>
        </p:nvCxnSpPr>
        <p:spPr>
          <a:xfrm flipH="1" flipV="1">
            <a:off x="6927016" y="1682153"/>
            <a:ext cx="310546" cy="405439"/>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p:nvPr/>
        </p:nvCxnSpPr>
        <p:spPr>
          <a:xfrm>
            <a:off x="6397930" y="2662691"/>
            <a:ext cx="451017" cy="619190"/>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84" name="TextBox 83"/>
          <p:cNvSpPr txBox="1"/>
          <p:nvPr/>
        </p:nvSpPr>
        <p:spPr>
          <a:xfrm>
            <a:off x="5224733" y="3447691"/>
            <a:ext cx="436338" cy="276999"/>
          </a:xfrm>
          <a:prstGeom prst="rect">
            <a:avLst/>
          </a:prstGeom>
          <a:noFill/>
        </p:spPr>
        <p:txBody>
          <a:bodyPr wrap="none" rtlCol="0">
            <a:spAutoFit/>
          </a:bodyPr>
          <a:lstStyle/>
          <a:p>
            <a:r>
              <a:rPr lang="en-GB" sz="1200" dirty="0" smtClean="0">
                <a:latin typeface="Comic Sans MS" pitchFamily="66" charset="0"/>
              </a:rPr>
              <a:t>30°</a:t>
            </a:r>
            <a:endParaRPr lang="en-GB" sz="1200" dirty="0">
              <a:latin typeface="Comic Sans MS" pitchFamily="66" charset="0"/>
            </a:endParaRPr>
          </a:p>
        </p:txBody>
      </p:sp>
      <p:sp>
        <p:nvSpPr>
          <p:cNvPr id="94" name="TextBox 93"/>
          <p:cNvSpPr txBox="1"/>
          <p:nvPr/>
        </p:nvSpPr>
        <p:spPr>
          <a:xfrm>
            <a:off x="6326039" y="2944484"/>
            <a:ext cx="436338" cy="276999"/>
          </a:xfrm>
          <a:prstGeom prst="rect">
            <a:avLst/>
          </a:prstGeom>
          <a:noFill/>
        </p:spPr>
        <p:txBody>
          <a:bodyPr wrap="none" rtlCol="0">
            <a:spAutoFit/>
          </a:bodyPr>
          <a:lstStyle/>
          <a:p>
            <a:r>
              <a:rPr lang="en-GB" sz="1200" dirty="0" smtClean="0">
                <a:latin typeface="Comic Sans MS" pitchFamily="66" charset="0"/>
              </a:rPr>
              <a:t>30°</a:t>
            </a:r>
            <a:endParaRPr lang="en-GB" sz="1200" dirty="0">
              <a:latin typeface="Comic Sans MS" pitchFamily="66" charset="0"/>
            </a:endParaRPr>
          </a:p>
        </p:txBody>
      </p:sp>
      <p:sp>
        <p:nvSpPr>
          <p:cNvPr id="95" name="Arc 94"/>
          <p:cNvSpPr/>
          <p:nvPr/>
        </p:nvSpPr>
        <p:spPr>
          <a:xfrm>
            <a:off x="5911970" y="2064589"/>
            <a:ext cx="914400" cy="914400"/>
          </a:xfrm>
          <a:prstGeom prst="arc">
            <a:avLst>
              <a:gd name="adj1" fmla="val 3699506"/>
              <a:gd name="adj2" fmla="val 5210239"/>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96" name="TextBox 95"/>
          <p:cNvSpPr txBox="1"/>
          <p:nvPr/>
        </p:nvSpPr>
        <p:spPr>
          <a:xfrm>
            <a:off x="6734355" y="2334884"/>
            <a:ext cx="607859" cy="276999"/>
          </a:xfrm>
          <a:prstGeom prst="rect">
            <a:avLst/>
          </a:prstGeom>
          <a:noFill/>
        </p:spPr>
        <p:txBody>
          <a:bodyPr wrap="none" rtlCol="0">
            <a:spAutoFit/>
          </a:bodyPr>
          <a:lstStyle/>
          <a:p>
            <a:r>
              <a:rPr lang="en-GB" sz="1200" dirty="0" err="1" smtClean="0">
                <a:solidFill>
                  <a:srgbClr val="FF0000"/>
                </a:solidFill>
                <a:latin typeface="Comic Sans MS" pitchFamily="66" charset="0"/>
              </a:rPr>
              <a:t>PCos</a:t>
            </a:r>
            <a:r>
              <a:rPr lang="el-GR" sz="1200" dirty="0" smtClean="0">
                <a:solidFill>
                  <a:srgbClr val="FF0000"/>
                </a:solidFill>
                <a:latin typeface="Comic Sans MS" pitchFamily="66" charset="0"/>
              </a:rPr>
              <a:t>θ</a:t>
            </a:r>
            <a:endParaRPr lang="en-GB" sz="1200" dirty="0">
              <a:solidFill>
                <a:srgbClr val="FF0000"/>
              </a:solidFill>
              <a:latin typeface="Comic Sans MS" pitchFamily="66" charset="0"/>
            </a:endParaRPr>
          </a:p>
        </p:txBody>
      </p:sp>
      <p:sp>
        <p:nvSpPr>
          <p:cNvPr id="97" name="TextBox 96"/>
          <p:cNvSpPr txBox="1"/>
          <p:nvPr/>
        </p:nvSpPr>
        <p:spPr>
          <a:xfrm>
            <a:off x="7007525" y="1633269"/>
            <a:ext cx="590226" cy="276999"/>
          </a:xfrm>
          <a:prstGeom prst="rect">
            <a:avLst/>
          </a:prstGeom>
          <a:noFill/>
        </p:spPr>
        <p:txBody>
          <a:bodyPr wrap="none" rtlCol="0">
            <a:spAutoFit/>
          </a:bodyPr>
          <a:lstStyle/>
          <a:p>
            <a:r>
              <a:rPr lang="en-GB" sz="1200" dirty="0" err="1" smtClean="0">
                <a:solidFill>
                  <a:srgbClr val="0000FF"/>
                </a:solidFill>
                <a:latin typeface="Comic Sans MS" pitchFamily="66" charset="0"/>
              </a:rPr>
              <a:t>PSin</a:t>
            </a:r>
            <a:r>
              <a:rPr lang="el-GR" sz="1200" dirty="0" smtClean="0">
                <a:solidFill>
                  <a:srgbClr val="0000FF"/>
                </a:solidFill>
                <a:latin typeface="Comic Sans MS" pitchFamily="66" charset="0"/>
              </a:rPr>
              <a:t>θ</a:t>
            </a:r>
            <a:endParaRPr lang="en-GB" sz="1200" dirty="0">
              <a:solidFill>
                <a:srgbClr val="0000FF"/>
              </a:solidFill>
              <a:latin typeface="Comic Sans MS" pitchFamily="66" charset="0"/>
            </a:endParaRPr>
          </a:p>
        </p:txBody>
      </p:sp>
      <p:sp>
        <p:nvSpPr>
          <p:cNvPr id="101" name="TextBox 100"/>
          <p:cNvSpPr txBox="1"/>
          <p:nvPr/>
        </p:nvSpPr>
        <p:spPr>
          <a:xfrm>
            <a:off x="6556077" y="2760453"/>
            <a:ext cx="716863" cy="276999"/>
          </a:xfrm>
          <a:prstGeom prst="rect">
            <a:avLst/>
          </a:prstGeom>
          <a:noFill/>
        </p:spPr>
        <p:txBody>
          <a:bodyPr wrap="none" rtlCol="0">
            <a:spAutoFit/>
          </a:bodyPr>
          <a:lstStyle/>
          <a:p>
            <a:r>
              <a:rPr lang="en-GB" sz="1200" dirty="0" smtClean="0">
                <a:solidFill>
                  <a:srgbClr val="0000FF"/>
                </a:solidFill>
                <a:latin typeface="Comic Sans MS" pitchFamily="66" charset="0"/>
              </a:rPr>
              <a:t>5Cos30</a:t>
            </a:r>
            <a:endParaRPr lang="en-GB" sz="1200" dirty="0">
              <a:solidFill>
                <a:srgbClr val="0000FF"/>
              </a:solidFill>
              <a:latin typeface="Comic Sans MS" pitchFamily="66" charset="0"/>
            </a:endParaRPr>
          </a:p>
        </p:txBody>
      </p:sp>
      <p:sp>
        <p:nvSpPr>
          <p:cNvPr id="102" name="TextBox 101"/>
          <p:cNvSpPr txBox="1"/>
          <p:nvPr/>
        </p:nvSpPr>
        <p:spPr>
          <a:xfrm>
            <a:off x="6541698" y="3427563"/>
            <a:ext cx="699230" cy="276999"/>
          </a:xfrm>
          <a:prstGeom prst="rect">
            <a:avLst/>
          </a:prstGeom>
          <a:noFill/>
        </p:spPr>
        <p:txBody>
          <a:bodyPr wrap="none" rtlCol="0">
            <a:spAutoFit/>
          </a:bodyPr>
          <a:lstStyle/>
          <a:p>
            <a:r>
              <a:rPr lang="en-GB" sz="1200" dirty="0" smtClean="0">
                <a:solidFill>
                  <a:srgbClr val="FF0000"/>
                </a:solidFill>
                <a:latin typeface="Comic Sans MS" pitchFamily="66" charset="0"/>
              </a:rPr>
              <a:t>5Sin30</a:t>
            </a:r>
            <a:endParaRPr lang="en-GB" sz="12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111" name="TextBox 110"/>
              <p:cNvSpPr txBox="1"/>
              <p:nvPr/>
            </p:nvSpPr>
            <p:spPr>
              <a:xfrm>
                <a:off x="381000" y="4876800"/>
                <a:ext cx="1828193"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𝑃𝐶𝑜𝑠</m:t>
                      </m:r>
                      <m:r>
                        <a:rPr lang="en-GB" sz="1400" b="0" i="1" smtClean="0">
                          <a:latin typeface="Cambria Math"/>
                          <a:ea typeface="Cambria Math"/>
                        </a:rPr>
                        <m:t>𝜃</m:t>
                      </m:r>
                      <m:r>
                        <a:rPr lang="en-GB" sz="1400" b="0" i="1" smtClean="0">
                          <a:latin typeface="Cambria Math"/>
                          <a:ea typeface="Cambria Math"/>
                        </a:rPr>
                        <m:t>=5</m:t>
                      </m:r>
                      <m:r>
                        <a:rPr lang="en-GB" sz="1400" b="0" i="1" smtClean="0">
                          <a:latin typeface="Cambria Math"/>
                          <a:ea typeface="Cambria Math"/>
                        </a:rPr>
                        <m:t>𝑆𝑖𝑛</m:t>
                      </m:r>
                      <m:r>
                        <a:rPr lang="en-GB" sz="1400" b="0" i="1" smtClean="0">
                          <a:latin typeface="Cambria Math"/>
                          <a:ea typeface="Cambria Math"/>
                        </a:rPr>
                        <m:t>30+8</m:t>
                      </m:r>
                    </m:oMath>
                  </m:oMathPara>
                </a14:m>
                <a:endParaRPr lang="en-GB" sz="1400" dirty="0"/>
              </a:p>
            </p:txBody>
          </p:sp>
        </mc:Choice>
        <mc:Fallback xmlns="">
          <p:sp>
            <p:nvSpPr>
              <p:cNvPr id="111" name="TextBox 110"/>
              <p:cNvSpPr txBox="1">
                <a:spLocks noRot="1" noChangeAspect="1" noMove="1" noResize="1" noEditPoints="1" noAdjustHandles="1" noChangeArrowheads="1" noChangeShapeType="1" noTextEdit="1"/>
              </p:cNvSpPr>
              <p:nvPr/>
            </p:nvSpPr>
            <p:spPr>
              <a:xfrm>
                <a:off x="381000" y="4876800"/>
                <a:ext cx="1828193" cy="307777"/>
              </a:xfrm>
              <a:prstGeom prst="rect">
                <a:avLst/>
              </a:prstGeom>
              <a:blipFill rotWithShape="1">
                <a:blip r:embed="rId2"/>
                <a:stretch>
                  <a:fillRect/>
                </a:stretch>
              </a:blipFill>
            </p:spPr>
            <p:txBody>
              <a:bodyPr/>
              <a:lstStyle/>
              <a:p>
                <a:r>
                  <a:rPr lang="en-GB">
                    <a:noFill/>
                  </a:rPr>
                  <a:t> </a:t>
                </a:r>
              </a:p>
            </p:txBody>
          </p:sp>
        </mc:Fallback>
      </mc:AlternateContent>
      <p:sp>
        <p:nvSpPr>
          <p:cNvPr id="33" name="TextBox 32"/>
          <p:cNvSpPr txBox="1"/>
          <p:nvPr/>
        </p:nvSpPr>
        <p:spPr>
          <a:xfrm>
            <a:off x="152400" y="4876800"/>
            <a:ext cx="330540" cy="307777"/>
          </a:xfrm>
          <a:prstGeom prst="rect">
            <a:avLst/>
          </a:prstGeom>
          <a:noFill/>
        </p:spPr>
        <p:txBody>
          <a:bodyPr wrap="none" rtlCol="0">
            <a:spAutoFit/>
          </a:bodyPr>
          <a:lstStyle/>
          <a:p>
            <a:r>
              <a:rPr lang="en-GB" sz="1400" dirty="0" smtClean="0">
                <a:latin typeface="Comic Sans MS" pitchFamily="66" charset="0"/>
              </a:rPr>
              <a:t>1)</a:t>
            </a:r>
            <a:endParaRPr lang="en-GB" sz="1400" dirty="0">
              <a:latin typeface="Comic Sans MS" pitchFamily="66" charset="0"/>
            </a:endParaRPr>
          </a:p>
        </p:txBody>
      </p:sp>
      <p:sp>
        <p:nvSpPr>
          <p:cNvPr id="112" name="TextBox 111"/>
          <p:cNvSpPr txBox="1"/>
          <p:nvPr/>
        </p:nvSpPr>
        <p:spPr>
          <a:xfrm>
            <a:off x="152400" y="5257800"/>
            <a:ext cx="359394" cy="307777"/>
          </a:xfrm>
          <a:prstGeom prst="rect">
            <a:avLst/>
          </a:prstGeom>
          <a:noFill/>
        </p:spPr>
        <p:txBody>
          <a:bodyPr wrap="none" rtlCol="0">
            <a:spAutoFit/>
          </a:bodyPr>
          <a:lstStyle/>
          <a:p>
            <a:r>
              <a:rPr lang="en-GB" sz="1400" dirty="0" smtClean="0">
                <a:latin typeface="Comic Sans MS" pitchFamily="66" charset="0"/>
              </a:rPr>
              <a:t>2)</a:t>
            </a:r>
            <a:endParaRPr lang="en-GB" sz="1400" dirty="0">
              <a:latin typeface="Comic Sans MS" pitchFamily="66" charset="0"/>
            </a:endParaRPr>
          </a:p>
        </p:txBody>
      </p:sp>
      <mc:AlternateContent xmlns:mc="http://schemas.openxmlformats.org/markup-compatibility/2006" xmlns:a14="http://schemas.microsoft.com/office/drawing/2010/main">
        <mc:Choice Requires="a14">
          <p:sp>
            <p:nvSpPr>
              <p:cNvPr id="114" name="TextBox 113"/>
              <p:cNvSpPr txBox="1"/>
              <p:nvPr/>
            </p:nvSpPr>
            <p:spPr>
              <a:xfrm>
                <a:off x="391064" y="5257800"/>
                <a:ext cx="1828193"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𝑃𝑆𝑖𝑛</m:t>
                      </m:r>
                      <m:r>
                        <a:rPr lang="en-GB" sz="1400" b="0" i="1" smtClean="0">
                          <a:latin typeface="Cambria Math"/>
                          <a:ea typeface="Cambria Math"/>
                        </a:rPr>
                        <m:t>𝜃</m:t>
                      </m:r>
                      <m:r>
                        <a:rPr lang="en-GB" sz="1400" b="0" i="1" smtClean="0">
                          <a:latin typeface="Cambria Math"/>
                          <a:ea typeface="Cambria Math"/>
                        </a:rPr>
                        <m:t>=5</m:t>
                      </m:r>
                      <m:r>
                        <a:rPr lang="en-GB" sz="1400" b="0" i="1" smtClean="0">
                          <a:latin typeface="Cambria Math"/>
                          <a:ea typeface="Cambria Math"/>
                        </a:rPr>
                        <m:t>𝐶𝑜𝑠</m:t>
                      </m:r>
                      <m:r>
                        <a:rPr lang="en-GB" sz="1400" b="0" i="1" smtClean="0">
                          <a:latin typeface="Cambria Math"/>
                          <a:ea typeface="Cambria Math"/>
                        </a:rPr>
                        <m:t>30−2</m:t>
                      </m:r>
                    </m:oMath>
                  </m:oMathPara>
                </a14:m>
                <a:endParaRPr lang="en-GB" sz="1400" dirty="0"/>
              </a:p>
            </p:txBody>
          </p:sp>
        </mc:Choice>
        <mc:Fallback xmlns="">
          <p:sp>
            <p:nvSpPr>
              <p:cNvPr id="114" name="TextBox 113"/>
              <p:cNvSpPr txBox="1">
                <a:spLocks noRot="1" noChangeAspect="1" noMove="1" noResize="1" noEditPoints="1" noAdjustHandles="1" noChangeArrowheads="1" noChangeShapeType="1" noTextEdit="1"/>
              </p:cNvSpPr>
              <p:nvPr/>
            </p:nvSpPr>
            <p:spPr>
              <a:xfrm>
                <a:off x="391064" y="5257800"/>
                <a:ext cx="1828193" cy="307777"/>
              </a:xfrm>
              <a:prstGeom prst="rect">
                <a:avLst/>
              </a:prstGeom>
              <a:blipFill rotWithShape="1">
                <a:blip r:embed="rId3"/>
                <a:stretch>
                  <a:fillRect/>
                </a:stretch>
              </a:blipFill>
            </p:spPr>
            <p:txBody>
              <a:bodyPr/>
              <a:lstStyle/>
              <a:p>
                <a:r>
                  <a:rPr lang="en-GB">
                    <a:noFill/>
                  </a:rPr>
                  <a:t> </a:t>
                </a:r>
              </a:p>
            </p:txBody>
          </p:sp>
        </mc:Fallback>
      </mc:AlternateContent>
      <p:cxnSp>
        <p:nvCxnSpPr>
          <p:cNvPr id="50" name="Straight Arrow Connector 49"/>
          <p:cNvCxnSpPr/>
          <p:nvPr/>
        </p:nvCxnSpPr>
        <p:spPr>
          <a:xfrm flipH="1">
            <a:off x="4876800" y="2667000"/>
            <a:ext cx="1524000" cy="106680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4" name="Oval 43"/>
          <p:cNvSpPr/>
          <p:nvPr/>
        </p:nvSpPr>
        <p:spPr>
          <a:xfrm>
            <a:off x="6359106" y="2618117"/>
            <a:ext cx="76200" cy="762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70" name="TextBox 69"/>
              <p:cNvSpPr txBox="1"/>
              <p:nvPr/>
            </p:nvSpPr>
            <p:spPr>
              <a:xfrm>
                <a:off x="152400" y="5715000"/>
                <a:ext cx="967765"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rgbClr val="FF0000"/>
                          </a:solidFill>
                          <a:latin typeface="Cambria Math"/>
                          <a:ea typeface="Cambria Math"/>
                        </a:rPr>
                        <m:t>𝜃</m:t>
                      </m:r>
                      <m:r>
                        <a:rPr lang="en-GB" sz="1400" b="0" i="1" smtClean="0">
                          <a:solidFill>
                            <a:srgbClr val="FF0000"/>
                          </a:solidFill>
                          <a:latin typeface="Cambria Math"/>
                          <a:ea typeface="Cambria Math"/>
                        </a:rPr>
                        <m:t>=12.5°</m:t>
                      </m:r>
                    </m:oMath>
                  </m:oMathPara>
                </a14:m>
                <a:endParaRPr lang="en-GB" sz="1400" dirty="0">
                  <a:solidFill>
                    <a:srgbClr val="FF0000"/>
                  </a:solidFill>
                </a:endParaRPr>
              </a:p>
            </p:txBody>
          </p:sp>
        </mc:Choice>
        <mc:Fallback xmlns="">
          <p:sp>
            <p:nvSpPr>
              <p:cNvPr id="70" name="TextBox 69"/>
              <p:cNvSpPr txBox="1">
                <a:spLocks noRot="1" noChangeAspect="1" noMove="1" noResize="1" noEditPoints="1" noAdjustHandles="1" noChangeArrowheads="1" noChangeShapeType="1" noTextEdit="1"/>
              </p:cNvSpPr>
              <p:nvPr/>
            </p:nvSpPr>
            <p:spPr>
              <a:xfrm>
                <a:off x="152400" y="5715000"/>
                <a:ext cx="967765" cy="307777"/>
              </a:xfrm>
              <a:prstGeom prst="rect">
                <a:avLst/>
              </a:prstGeom>
              <a:blipFill rotWithShape="1">
                <a:blip r:embed="rId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5" name="TextBox 74"/>
              <p:cNvSpPr txBox="1"/>
              <p:nvPr/>
            </p:nvSpPr>
            <p:spPr>
              <a:xfrm>
                <a:off x="4267200" y="4267200"/>
                <a:ext cx="1828193"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𝑃𝐶𝑜𝑠</m:t>
                      </m:r>
                      <m:r>
                        <a:rPr lang="en-GB" sz="1400" b="0" i="1" smtClean="0">
                          <a:latin typeface="Cambria Math"/>
                          <a:ea typeface="Cambria Math"/>
                        </a:rPr>
                        <m:t>𝜃</m:t>
                      </m:r>
                      <m:r>
                        <a:rPr lang="en-GB" sz="1400" b="0" i="1" smtClean="0">
                          <a:latin typeface="Cambria Math"/>
                          <a:ea typeface="Cambria Math"/>
                        </a:rPr>
                        <m:t>=5</m:t>
                      </m:r>
                      <m:r>
                        <a:rPr lang="en-GB" sz="1400" b="0" i="1" smtClean="0">
                          <a:latin typeface="Cambria Math"/>
                          <a:ea typeface="Cambria Math"/>
                        </a:rPr>
                        <m:t>𝑆𝑖𝑛</m:t>
                      </m:r>
                      <m:r>
                        <a:rPr lang="en-GB" sz="1400" b="0" i="1" smtClean="0">
                          <a:latin typeface="Cambria Math"/>
                          <a:ea typeface="Cambria Math"/>
                        </a:rPr>
                        <m:t>30+8</m:t>
                      </m:r>
                    </m:oMath>
                  </m:oMathPara>
                </a14:m>
                <a:endParaRPr lang="en-GB" sz="1400" dirty="0"/>
              </a:p>
            </p:txBody>
          </p:sp>
        </mc:Choice>
        <mc:Fallback xmlns="">
          <p:sp>
            <p:nvSpPr>
              <p:cNvPr id="75" name="TextBox 74"/>
              <p:cNvSpPr txBox="1">
                <a:spLocks noRot="1" noChangeAspect="1" noMove="1" noResize="1" noEditPoints="1" noAdjustHandles="1" noChangeArrowheads="1" noChangeShapeType="1" noTextEdit="1"/>
              </p:cNvSpPr>
              <p:nvPr/>
            </p:nvSpPr>
            <p:spPr>
              <a:xfrm>
                <a:off x="4267200" y="4267200"/>
                <a:ext cx="1828193" cy="307777"/>
              </a:xfrm>
              <a:prstGeom prst="rect">
                <a:avLst/>
              </a:prstGeom>
              <a:blipFill rotWithShape="1">
                <a:blip r:embed="rId5"/>
                <a:stretch>
                  <a:fillRect/>
                </a:stretch>
              </a:blipFill>
            </p:spPr>
            <p:txBody>
              <a:bodyPr/>
              <a:lstStyle/>
              <a:p>
                <a:r>
                  <a:rPr lang="en-GB">
                    <a:noFill/>
                  </a:rPr>
                  <a:t> </a:t>
                </a:r>
              </a:p>
            </p:txBody>
          </p:sp>
        </mc:Fallback>
      </mc:AlternateContent>
      <p:sp>
        <p:nvSpPr>
          <p:cNvPr id="81" name="TextBox 80"/>
          <p:cNvSpPr txBox="1"/>
          <p:nvPr/>
        </p:nvSpPr>
        <p:spPr>
          <a:xfrm>
            <a:off x="4038600" y="4267200"/>
            <a:ext cx="330540" cy="307777"/>
          </a:xfrm>
          <a:prstGeom prst="rect">
            <a:avLst/>
          </a:prstGeom>
          <a:noFill/>
        </p:spPr>
        <p:txBody>
          <a:bodyPr wrap="none" rtlCol="0">
            <a:spAutoFit/>
          </a:bodyPr>
          <a:lstStyle/>
          <a:p>
            <a:r>
              <a:rPr lang="en-GB" sz="1400" dirty="0" smtClean="0">
                <a:latin typeface="Comic Sans MS" pitchFamily="66" charset="0"/>
              </a:rPr>
              <a:t>1)</a:t>
            </a:r>
            <a:endParaRPr lang="en-GB" sz="1400" dirty="0">
              <a:latin typeface="Comic Sans MS" pitchFamily="66" charset="0"/>
            </a:endParaRPr>
          </a:p>
        </p:txBody>
      </p:sp>
      <mc:AlternateContent xmlns:mc="http://schemas.openxmlformats.org/markup-compatibility/2006" xmlns:a14="http://schemas.microsoft.com/office/drawing/2010/main">
        <mc:Choice Requires="a14">
          <p:sp>
            <p:nvSpPr>
              <p:cNvPr id="82" name="TextBox 81"/>
              <p:cNvSpPr txBox="1"/>
              <p:nvPr/>
            </p:nvSpPr>
            <p:spPr>
              <a:xfrm>
                <a:off x="4648200" y="4648200"/>
                <a:ext cx="1479444" cy="50000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ea typeface="Cambria Math"/>
                        </a:rPr>
                        <m:t>𝑃</m:t>
                      </m:r>
                      <m:r>
                        <a:rPr lang="en-GB" sz="1400" b="0" i="1" smtClean="0">
                          <a:latin typeface="Cambria Math"/>
                          <a:ea typeface="Cambria Math"/>
                        </a:rPr>
                        <m:t>=</m:t>
                      </m:r>
                      <m:f>
                        <m:fPr>
                          <m:ctrlPr>
                            <a:rPr lang="en-GB" sz="1400" b="0" i="1" smtClean="0">
                              <a:latin typeface="Cambria Math"/>
                              <a:ea typeface="Cambria Math"/>
                            </a:rPr>
                          </m:ctrlPr>
                        </m:fPr>
                        <m:num>
                          <m:r>
                            <a:rPr lang="en-GB" sz="1400" i="1">
                              <a:latin typeface="Cambria Math"/>
                              <a:ea typeface="Cambria Math"/>
                            </a:rPr>
                            <m:t>5</m:t>
                          </m:r>
                          <m:r>
                            <a:rPr lang="en-GB" sz="1400" i="1">
                              <a:latin typeface="Cambria Math"/>
                              <a:ea typeface="Cambria Math"/>
                            </a:rPr>
                            <m:t>𝑆𝑖𝑛</m:t>
                          </m:r>
                          <m:r>
                            <a:rPr lang="en-GB" sz="1400" i="1">
                              <a:latin typeface="Cambria Math"/>
                              <a:ea typeface="Cambria Math"/>
                            </a:rPr>
                            <m:t>30+8</m:t>
                          </m:r>
                          <m:r>
                            <m:rPr>
                              <m:nor/>
                            </m:rPr>
                            <a:rPr lang="en-GB" sz="1400" dirty="0"/>
                            <m:t> </m:t>
                          </m:r>
                        </m:num>
                        <m:den>
                          <m:r>
                            <a:rPr lang="en-GB" sz="1400" b="0" i="1" smtClean="0">
                              <a:latin typeface="Cambria Math"/>
                              <a:ea typeface="Cambria Math"/>
                            </a:rPr>
                            <m:t>𝐶𝑜𝑠</m:t>
                          </m:r>
                          <m:r>
                            <a:rPr lang="el-GR" sz="1400" i="1">
                              <a:latin typeface="Cambria Math"/>
                              <a:ea typeface="Cambria Math"/>
                            </a:rPr>
                            <m:t>𝜃</m:t>
                          </m:r>
                        </m:den>
                      </m:f>
                    </m:oMath>
                  </m:oMathPara>
                </a14:m>
                <a:endParaRPr lang="en-GB" sz="1400" dirty="0"/>
              </a:p>
            </p:txBody>
          </p:sp>
        </mc:Choice>
        <mc:Fallback xmlns="">
          <p:sp>
            <p:nvSpPr>
              <p:cNvPr id="82" name="TextBox 81"/>
              <p:cNvSpPr txBox="1">
                <a:spLocks noRot="1" noChangeAspect="1" noMove="1" noResize="1" noEditPoints="1" noAdjustHandles="1" noChangeArrowheads="1" noChangeShapeType="1" noTextEdit="1"/>
              </p:cNvSpPr>
              <p:nvPr/>
            </p:nvSpPr>
            <p:spPr>
              <a:xfrm>
                <a:off x="4648200" y="4648200"/>
                <a:ext cx="1479444" cy="500009"/>
              </a:xfrm>
              <a:prstGeom prst="rect">
                <a:avLst/>
              </a:prstGeom>
              <a:blipFill rotWithShape="1">
                <a:blip r:embed="rId6"/>
                <a:stretch>
                  <a:fillRect b="-122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3" name="TextBox 82"/>
              <p:cNvSpPr txBox="1"/>
              <p:nvPr/>
            </p:nvSpPr>
            <p:spPr>
              <a:xfrm>
                <a:off x="4648200" y="5257800"/>
                <a:ext cx="1479444" cy="50000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ea typeface="Cambria Math"/>
                        </a:rPr>
                        <m:t>𝑃</m:t>
                      </m:r>
                      <m:r>
                        <a:rPr lang="en-GB" sz="1400" b="0" i="1" smtClean="0">
                          <a:latin typeface="Cambria Math"/>
                          <a:ea typeface="Cambria Math"/>
                        </a:rPr>
                        <m:t>=</m:t>
                      </m:r>
                      <m:f>
                        <m:fPr>
                          <m:ctrlPr>
                            <a:rPr lang="en-GB" sz="1400" b="0" i="1" smtClean="0">
                              <a:latin typeface="Cambria Math"/>
                              <a:ea typeface="Cambria Math"/>
                            </a:rPr>
                          </m:ctrlPr>
                        </m:fPr>
                        <m:num>
                          <m:r>
                            <a:rPr lang="en-GB" sz="1400" i="1">
                              <a:latin typeface="Cambria Math"/>
                              <a:ea typeface="Cambria Math"/>
                            </a:rPr>
                            <m:t>5</m:t>
                          </m:r>
                          <m:r>
                            <a:rPr lang="en-GB" sz="1400" i="1">
                              <a:latin typeface="Cambria Math"/>
                              <a:ea typeface="Cambria Math"/>
                            </a:rPr>
                            <m:t>𝑆𝑖𝑛</m:t>
                          </m:r>
                          <m:r>
                            <a:rPr lang="en-GB" sz="1400" i="1">
                              <a:latin typeface="Cambria Math"/>
                              <a:ea typeface="Cambria Math"/>
                            </a:rPr>
                            <m:t>30+8</m:t>
                          </m:r>
                          <m:r>
                            <m:rPr>
                              <m:nor/>
                            </m:rPr>
                            <a:rPr lang="en-GB" sz="1400" dirty="0"/>
                            <m:t> </m:t>
                          </m:r>
                        </m:num>
                        <m:den>
                          <m:r>
                            <a:rPr lang="en-GB" sz="1400" b="0" i="1" smtClean="0">
                              <a:latin typeface="Cambria Math"/>
                              <a:ea typeface="Cambria Math"/>
                            </a:rPr>
                            <m:t>𝐶𝑜𝑠</m:t>
                          </m:r>
                          <m:r>
                            <a:rPr lang="en-GB" sz="1400" b="0" i="1" smtClean="0">
                              <a:latin typeface="Cambria Math"/>
                              <a:ea typeface="Cambria Math"/>
                            </a:rPr>
                            <m:t>12.5</m:t>
                          </m:r>
                        </m:den>
                      </m:f>
                    </m:oMath>
                  </m:oMathPara>
                </a14:m>
                <a:endParaRPr lang="en-GB" sz="1400" dirty="0"/>
              </a:p>
            </p:txBody>
          </p:sp>
        </mc:Choice>
        <mc:Fallback xmlns="">
          <p:sp>
            <p:nvSpPr>
              <p:cNvPr id="83" name="TextBox 82"/>
              <p:cNvSpPr txBox="1">
                <a:spLocks noRot="1" noChangeAspect="1" noMove="1" noResize="1" noEditPoints="1" noAdjustHandles="1" noChangeArrowheads="1" noChangeShapeType="1" noTextEdit="1"/>
              </p:cNvSpPr>
              <p:nvPr/>
            </p:nvSpPr>
            <p:spPr>
              <a:xfrm>
                <a:off x="4648200" y="5257800"/>
                <a:ext cx="1479444" cy="500009"/>
              </a:xfrm>
              <a:prstGeom prst="rect">
                <a:avLst/>
              </a:prstGeom>
              <a:blipFill rotWithShape="1">
                <a:blip r:embed="rId7"/>
                <a:stretch>
                  <a:fillRect b="-122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5" name="TextBox 84"/>
              <p:cNvSpPr txBox="1"/>
              <p:nvPr/>
            </p:nvSpPr>
            <p:spPr>
              <a:xfrm>
                <a:off x="4648200" y="5943600"/>
                <a:ext cx="1044966"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ea typeface="Cambria Math"/>
                        </a:rPr>
                        <m:t>𝑃</m:t>
                      </m:r>
                      <m:r>
                        <a:rPr lang="en-GB" sz="1400" b="0" i="1" smtClean="0">
                          <a:latin typeface="Cambria Math"/>
                          <a:ea typeface="Cambria Math"/>
                        </a:rPr>
                        <m:t>=10.8</m:t>
                      </m:r>
                      <m:r>
                        <a:rPr lang="en-GB" sz="1400" b="0" i="1" smtClean="0">
                          <a:latin typeface="Cambria Math"/>
                          <a:ea typeface="Cambria Math"/>
                        </a:rPr>
                        <m:t>𝑁</m:t>
                      </m:r>
                    </m:oMath>
                  </m:oMathPara>
                </a14:m>
                <a:endParaRPr lang="en-GB" sz="1400" dirty="0"/>
              </a:p>
            </p:txBody>
          </p:sp>
        </mc:Choice>
        <mc:Fallback xmlns="">
          <p:sp>
            <p:nvSpPr>
              <p:cNvPr id="85" name="TextBox 84"/>
              <p:cNvSpPr txBox="1">
                <a:spLocks noRot="1" noChangeAspect="1" noMove="1" noResize="1" noEditPoints="1" noAdjustHandles="1" noChangeArrowheads="1" noChangeShapeType="1" noTextEdit="1"/>
              </p:cNvSpPr>
              <p:nvPr/>
            </p:nvSpPr>
            <p:spPr>
              <a:xfrm>
                <a:off x="4648200" y="5943600"/>
                <a:ext cx="1044966" cy="307777"/>
              </a:xfrm>
              <a:prstGeom prst="rect">
                <a:avLst/>
              </a:prstGeom>
              <a:blipFill rotWithShape="1">
                <a:blip r:embed="rId8"/>
                <a:stretch>
                  <a:fillRect/>
                </a:stretch>
              </a:blipFill>
            </p:spPr>
            <p:txBody>
              <a:bodyPr/>
              <a:lstStyle/>
              <a:p>
                <a:r>
                  <a:rPr lang="en-GB">
                    <a:noFill/>
                  </a:rPr>
                  <a:t> </a:t>
                </a:r>
              </a:p>
            </p:txBody>
          </p:sp>
        </mc:Fallback>
      </mc:AlternateContent>
      <p:sp>
        <p:nvSpPr>
          <p:cNvPr id="86" name="Arc 85"/>
          <p:cNvSpPr/>
          <p:nvPr/>
        </p:nvSpPr>
        <p:spPr>
          <a:xfrm>
            <a:off x="5943600" y="44196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7" name="TextBox 86"/>
          <p:cNvSpPr txBox="1"/>
          <p:nvPr/>
        </p:nvSpPr>
        <p:spPr>
          <a:xfrm>
            <a:off x="6324600" y="4495800"/>
            <a:ext cx="1371600" cy="261610"/>
          </a:xfrm>
          <a:prstGeom prst="rect">
            <a:avLst/>
          </a:prstGeom>
          <a:noFill/>
        </p:spPr>
        <p:txBody>
          <a:bodyPr wrap="square" rtlCol="0">
            <a:spAutoFit/>
          </a:bodyPr>
          <a:lstStyle/>
          <a:p>
            <a:pPr algn="ctr"/>
            <a:r>
              <a:rPr lang="en-GB" sz="1100" dirty="0" smtClean="0">
                <a:solidFill>
                  <a:srgbClr val="FF0000"/>
                </a:solidFill>
                <a:latin typeface="Comic Sans MS" pitchFamily="66" charset="0"/>
              </a:rPr>
              <a:t>Divide by Cos</a:t>
            </a:r>
            <a:r>
              <a:rPr lang="el-GR" sz="1100" dirty="0" smtClean="0">
                <a:solidFill>
                  <a:srgbClr val="FF0000"/>
                </a:solidFill>
                <a:latin typeface="Comic Sans MS" pitchFamily="66" charset="0"/>
              </a:rPr>
              <a:t>θ</a:t>
            </a:r>
            <a:endParaRPr lang="en-GB" sz="1100" dirty="0">
              <a:solidFill>
                <a:srgbClr val="FF0000"/>
              </a:solidFill>
              <a:latin typeface="Comic Sans MS" pitchFamily="66" charset="0"/>
            </a:endParaRPr>
          </a:p>
        </p:txBody>
      </p:sp>
      <p:sp>
        <p:nvSpPr>
          <p:cNvPr id="88" name="Arc 87"/>
          <p:cNvSpPr/>
          <p:nvPr/>
        </p:nvSpPr>
        <p:spPr>
          <a:xfrm>
            <a:off x="5943600" y="4953000"/>
            <a:ext cx="457200" cy="5334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9" name="Arc 88"/>
          <p:cNvSpPr/>
          <p:nvPr/>
        </p:nvSpPr>
        <p:spPr>
          <a:xfrm>
            <a:off x="5943600" y="5562600"/>
            <a:ext cx="457200" cy="5334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90" name="TextBox 89"/>
          <p:cNvSpPr txBox="1"/>
          <p:nvPr/>
        </p:nvSpPr>
        <p:spPr>
          <a:xfrm>
            <a:off x="6400800" y="5029200"/>
            <a:ext cx="1371600" cy="430887"/>
          </a:xfrm>
          <a:prstGeom prst="rect">
            <a:avLst/>
          </a:prstGeom>
          <a:noFill/>
        </p:spPr>
        <p:txBody>
          <a:bodyPr wrap="square" rtlCol="0">
            <a:spAutoFit/>
          </a:bodyPr>
          <a:lstStyle/>
          <a:p>
            <a:pPr algn="ctr"/>
            <a:r>
              <a:rPr lang="en-GB" sz="1100" dirty="0" smtClean="0">
                <a:solidFill>
                  <a:srgbClr val="FF0000"/>
                </a:solidFill>
                <a:latin typeface="Comic Sans MS" pitchFamily="66" charset="0"/>
              </a:rPr>
              <a:t>Sub in the exact value for </a:t>
            </a:r>
            <a:r>
              <a:rPr lang="el-GR" sz="1100" dirty="0" smtClean="0">
                <a:solidFill>
                  <a:srgbClr val="FF0000"/>
                </a:solidFill>
                <a:latin typeface="Comic Sans MS" pitchFamily="66" charset="0"/>
              </a:rPr>
              <a:t>θ</a:t>
            </a:r>
            <a:endParaRPr lang="en-GB" sz="1100" dirty="0">
              <a:solidFill>
                <a:srgbClr val="FF0000"/>
              </a:solidFill>
              <a:latin typeface="Comic Sans MS" pitchFamily="66" charset="0"/>
            </a:endParaRPr>
          </a:p>
        </p:txBody>
      </p:sp>
      <p:sp>
        <p:nvSpPr>
          <p:cNvPr id="91" name="TextBox 90"/>
          <p:cNvSpPr txBox="1"/>
          <p:nvPr/>
        </p:nvSpPr>
        <p:spPr>
          <a:xfrm>
            <a:off x="6324600" y="5715000"/>
            <a:ext cx="1371600" cy="261610"/>
          </a:xfrm>
          <a:prstGeom prst="rect">
            <a:avLst/>
          </a:prstGeom>
          <a:noFill/>
        </p:spPr>
        <p:txBody>
          <a:bodyPr wrap="square" rtlCol="0">
            <a:spAutoFit/>
          </a:bodyPr>
          <a:lstStyle/>
          <a:p>
            <a:pPr algn="ctr"/>
            <a:r>
              <a:rPr lang="en-GB" sz="1100" dirty="0" smtClean="0">
                <a:solidFill>
                  <a:srgbClr val="FF0000"/>
                </a:solidFill>
                <a:latin typeface="Comic Sans MS" pitchFamily="66" charset="0"/>
              </a:rPr>
              <a:t>Calculate P</a:t>
            </a:r>
            <a:endParaRPr lang="en-GB" sz="11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92" name="TextBox 91"/>
              <p:cNvSpPr txBox="1"/>
              <p:nvPr/>
            </p:nvSpPr>
            <p:spPr>
              <a:xfrm>
                <a:off x="152400" y="6019800"/>
                <a:ext cx="1044966"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rgbClr val="FF0000"/>
                          </a:solidFill>
                          <a:latin typeface="Cambria Math"/>
                          <a:ea typeface="Cambria Math"/>
                        </a:rPr>
                        <m:t>𝑃</m:t>
                      </m:r>
                      <m:r>
                        <a:rPr lang="en-GB" sz="1400" b="0" i="1" smtClean="0">
                          <a:solidFill>
                            <a:srgbClr val="FF0000"/>
                          </a:solidFill>
                          <a:latin typeface="Cambria Math"/>
                          <a:ea typeface="Cambria Math"/>
                        </a:rPr>
                        <m:t>=10.8</m:t>
                      </m:r>
                      <m:r>
                        <a:rPr lang="en-GB" sz="1400" b="0" i="1" smtClean="0">
                          <a:solidFill>
                            <a:srgbClr val="FF0000"/>
                          </a:solidFill>
                          <a:latin typeface="Cambria Math"/>
                          <a:ea typeface="Cambria Math"/>
                        </a:rPr>
                        <m:t>𝑁</m:t>
                      </m:r>
                    </m:oMath>
                  </m:oMathPara>
                </a14:m>
                <a:endParaRPr lang="en-GB" sz="1400" dirty="0">
                  <a:solidFill>
                    <a:srgbClr val="FF0000"/>
                  </a:solidFill>
                </a:endParaRPr>
              </a:p>
            </p:txBody>
          </p:sp>
        </mc:Choice>
        <mc:Fallback xmlns="">
          <p:sp>
            <p:nvSpPr>
              <p:cNvPr id="92" name="TextBox 91"/>
              <p:cNvSpPr txBox="1">
                <a:spLocks noRot="1" noChangeAspect="1" noMove="1" noResize="1" noEditPoints="1" noAdjustHandles="1" noChangeArrowheads="1" noChangeShapeType="1" noTextEdit="1"/>
              </p:cNvSpPr>
              <p:nvPr/>
            </p:nvSpPr>
            <p:spPr>
              <a:xfrm>
                <a:off x="152400" y="6019800"/>
                <a:ext cx="1044966" cy="307777"/>
              </a:xfrm>
              <a:prstGeom prst="rect">
                <a:avLst/>
              </a:prstGeom>
              <a:blipFill rotWithShape="1">
                <a:blip r:embed="rId9"/>
                <a:stretch>
                  <a:fillRect/>
                </a:stretch>
              </a:blipFill>
            </p:spPr>
            <p:txBody>
              <a:bodyPr/>
              <a:lstStyle/>
              <a:p>
                <a:r>
                  <a:rPr lang="en-GB">
                    <a:noFill/>
                  </a:rPr>
                  <a:t> </a:t>
                </a:r>
              </a:p>
            </p:txBody>
          </p:sp>
        </mc:Fallback>
      </mc:AlternateContent>
      <p:pic>
        <p:nvPicPr>
          <p:cNvPr id="48" name="Picture 2" descr="C:\Users\Mike\Downloads\mathspic (1).jp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2400" y="152400"/>
            <a:ext cx="1524000" cy="1104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6310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1"/>
                                        </p:tgtEl>
                                        <p:attrNameLst>
                                          <p:attrName>style.visibility</p:attrName>
                                        </p:attrNameLst>
                                      </p:cBhvr>
                                      <p:to>
                                        <p:strVal val="visible"/>
                                      </p:to>
                                    </p:set>
                                    <p:animEffect transition="in" filter="blinds(horizontal)">
                                      <p:cBhvr>
                                        <p:cTn id="7" dur="500"/>
                                        <p:tgtEl>
                                          <p:spTgt spid="81"/>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75"/>
                                        </p:tgtEl>
                                        <p:attrNameLst>
                                          <p:attrName>style.visibility</p:attrName>
                                        </p:attrNameLst>
                                      </p:cBhvr>
                                      <p:to>
                                        <p:strVal val="visible"/>
                                      </p:to>
                                    </p:set>
                                    <p:animEffect transition="in" filter="blinds(horizontal)">
                                      <p:cBhvr>
                                        <p:cTn id="10" dur="500"/>
                                        <p:tgtEl>
                                          <p:spTgt spid="75"/>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86"/>
                                        </p:tgtEl>
                                        <p:attrNameLst>
                                          <p:attrName>style.visibility</p:attrName>
                                        </p:attrNameLst>
                                      </p:cBhvr>
                                      <p:to>
                                        <p:strVal val="visible"/>
                                      </p:to>
                                    </p:set>
                                    <p:animEffect transition="in" filter="blinds(horizontal)">
                                      <p:cBhvr>
                                        <p:cTn id="15" dur="500"/>
                                        <p:tgtEl>
                                          <p:spTgt spid="86"/>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87"/>
                                        </p:tgtEl>
                                        <p:attrNameLst>
                                          <p:attrName>style.visibility</p:attrName>
                                        </p:attrNameLst>
                                      </p:cBhvr>
                                      <p:to>
                                        <p:strVal val="visible"/>
                                      </p:to>
                                    </p:set>
                                    <p:animEffect transition="in" filter="blinds(horizontal)">
                                      <p:cBhvr>
                                        <p:cTn id="20" dur="500"/>
                                        <p:tgtEl>
                                          <p:spTgt spid="87"/>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82"/>
                                        </p:tgtEl>
                                        <p:attrNameLst>
                                          <p:attrName>style.visibility</p:attrName>
                                        </p:attrNameLst>
                                      </p:cBhvr>
                                      <p:to>
                                        <p:strVal val="visible"/>
                                      </p:to>
                                    </p:set>
                                    <p:animEffect transition="in" filter="blinds(horizontal)">
                                      <p:cBhvr>
                                        <p:cTn id="25" dur="500"/>
                                        <p:tgtEl>
                                          <p:spTgt spid="82"/>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88"/>
                                        </p:tgtEl>
                                        <p:attrNameLst>
                                          <p:attrName>style.visibility</p:attrName>
                                        </p:attrNameLst>
                                      </p:cBhvr>
                                      <p:to>
                                        <p:strVal val="visible"/>
                                      </p:to>
                                    </p:set>
                                    <p:animEffect transition="in" filter="blinds(horizontal)">
                                      <p:cBhvr>
                                        <p:cTn id="30" dur="500"/>
                                        <p:tgtEl>
                                          <p:spTgt spid="88"/>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90"/>
                                        </p:tgtEl>
                                        <p:attrNameLst>
                                          <p:attrName>style.visibility</p:attrName>
                                        </p:attrNameLst>
                                      </p:cBhvr>
                                      <p:to>
                                        <p:strVal val="visible"/>
                                      </p:to>
                                    </p:set>
                                    <p:animEffect transition="in" filter="blinds(horizontal)">
                                      <p:cBhvr>
                                        <p:cTn id="35" dur="500"/>
                                        <p:tgtEl>
                                          <p:spTgt spid="90"/>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83"/>
                                        </p:tgtEl>
                                        <p:attrNameLst>
                                          <p:attrName>style.visibility</p:attrName>
                                        </p:attrNameLst>
                                      </p:cBhvr>
                                      <p:to>
                                        <p:strVal val="visible"/>
                                      </p:to>
                                    </p:set>
                                    <p:animEffect transition="in" filter="blinds(horizontal)">
                                      <p:cBhvr>
                                        <p:cTn id="40" dur="500"/>
                                        <p:tgtEl>
                                          <p:spTgt spid="83"/>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89"/>
                                        </p:tgtEl>
                                        <p:attrNameLst>
                                          <p:attrName>style.visibility</p:attrName>
                                        </p:attrNameLst>
                                      </p:cBhvr>
                                      <p:to>
                                        <p:strVal val="visible"/>
                                      </p:to>
                                    </p:set>
                                    <p:animEffect transition="in" filter="blinds(horizontal)">
                                      <p:cBhvr>
                                        <p:cTn id="45" dur="500"/>
                                        <p:tgtEl>
                                          <p:spTgt spid="89"/>
                                        </p:tgtEl>
                                      </p:cBhvr>
                                    </p:animEffect>
                                  </p:childTnLst>
                                </p:cTn>
                              </p:par>
                            </p:childTnLst>
                          </p:cTn>
                        </p:par>
                      </p:childTnLst>
                    </p:cTn>
                  </p:par>
                  <p:par>
                    <p:cTn id="46" fill="hold">
                      <p:stCondLst>
                        <p:cond delay="indefinite"/>
                      </p:stCondLst>
                      <p:childTnLst>
                        <p:par>
                          <p:cTn id="47" fill="hold">
                            <p:stCondLst>
                              <p:cond delay="0"/>
                            </p:stCondLst>
                            <p:childTnLst>
                              <p:par>
                                <p:cTn id="48" presetID="3" presetClass="entr" presetSubtype="10" fill="hold" grpId="0" nodeType="clickEffect">
                                  <p:stCondLst>
                                    <p:cond delay="0"/>
                                  </p:stCondLst>
                                  <p:childTnLst>
                                    <p:set>
                                      <p:cBhvr>
                                        <p:cTn id="49" dur="1" fill="hold">
                                          <p:stCondLst>
                                            <p:cond delay="0"/>
                                          </p:stCondLst>
                                        </p:cTn>
                                        <p:tgtEl>
                                          <p:spTgt spid="91"/>
                                        </p:tgtEl>
                                        <p:attrNameLst>
                                          <p:attrName>style.visibility</p:attrName>
                                        </p:attrNameLst>
                                      </p:cBhvr>
                                      <p:to>
                                        <p:strVal val="visible"/>
                                      </p:to>
                                    </p:set>
                                    <p:animEffect transition="in" filter="blinds(horizontal)">
                                      <p:cBhvr>
                                        <p:cTn id="50" dur="500"/>
                                        <p:tgtEl>
                                          <p:spTgt spid="91"/>
                                        </p:tgtEl>
                                      </p:cBhvr>
                                    </p:animEffect>
                                  </p:childTnLst>
                                </p:cTn>
                              </p:par>
                            </p:childTnLst>
                          </p:cTn>
                        </p:par>
                      </p:childTnLst>
                    </p:cTn>
                  </p:par>
                  <p:par>
                    <p:cTn id="51" fill="hold">
                      <p:stCondLst>
                        <p:cond delay="indefinite"/>
                      </p:stCondLst>
                      <p:childTnLst>
                        <p:par>
                          <p:cTn id="52" fill="hold">
                            <p:stCondLst>
                              <p:cond delay="0"/>
                            </p:stCondLst>
                            <p:childTnLst>
                              <p:par>
                                <p:cTn id="53" presetID="3" presetClass="entr" presetSubtype="10" fill="hold" grpId="0" nodeType="clickEffect">
                                  <p:stCondLst>
                                    <p:cond delay="0"/>
                                  </p:stCondLst>
                                  <p:childTnLst>
                                    <p:set>
                                      <p:cBhvr>
                                        <p:cTn id="54" dur="1" fill="hold">
                                          <p:stCondLst>
                                            <p:cond delay="0"/>
                                          </p:stCondLst>
                                        </p:cTn>
                                        <p:tgtEl>
                                          <p:spTgt spid="85"/>
                                        </p:tgtEl>
                                        <p:attrNameLst>
                                          <p:attrName>style.visibility</p:attrName>
                                        </p:attrNameLst>
                                      </p:cBhvr>
                                      <p:to>
                                        <p:strVal val="visible"/>
                                      </p:to>
                                    </p:set>
                                    <p:animEffect transition="in" filter="blinds(horizontal)">
                                      <p:cBhvr>
                                        <p:cTn id="55" dur="500"/>
                                        <p:tgtEl>
                                          <p:spTgt spid="85"/>
                                        </p:tgtEl>
                                      </p:cBhvr>
                                    </p:animEffect>
                                  </p:childTnLst>
                                </p:cTn>
                              </p:par>
                            </p:childTnLst>
                          </p:cTn>
                        </p:par>
                      </p:childTnLst>
                    </p:cTn>
                  </p:par>
                  <p:par>
                    <p:cTn id="56" fill="hold">
                      <p:stCondLst>
                        <p:cond delay="indefinite"/>
                      </p:stCondLst>
                      <p:childTnLst>
                        <p:par>
                          <p:cTn id="57" fill="hold">
                            <p:stCondLst>
                              <p:cond delay="0"/>
                            </p:stCondLst>
                            <p:childTnLst>
                              <p:par>
                                <p:cTn id="58" presetID="3" presetClass="entr" presetSubtype="10" fill="hold" grpId="0" nodeType="clickEffect">
                                  <p:stCondLst>
                                    <p:cond delay="0"/>
                                  </p:stCondLst>
                                  <p:childTnLst>
                                    <p:set>
                                      <p:cBhvr>
                                        <p:cTn id="59" dur="1" fill="hold">
                                          <p:stCondLst>
                                            <p:cond delay="0"/>
                                          </p:stCondLst>
                                        </p:cTn>
                                        <p:tgtEl>
                                          <p:spTgt spid="92"/>
                                        </p:tgtEl>
                                        <p:attrNameLst>
                                          <p:attrName>style.visibility</p:attrName>
                                        </p:attrNameLst>
                                      </p:cBhvr>
                                      <p:to>
                                        <p:strVal val="visible"/>
                                      </p:to>
                                    </p:set>
                                    <p:animEffect transition="in" filter="blinds(horizontal)">
                                      <p:cBhvr>
                                        <p:cTn id="60" dur="500"/>
                                        <p:tgtEl>
                                          <p:spTgt spid="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 grpId="0"/>
      <p:bldP spid="81" grpId="0"/>
      <p:bldP spid="82" grpId="0"/>
      <p:bldP spid="83" grpId="0"/>
      <p:bldP spid="85" grpId="0"/>
      <p:bldP spid="86" grpId="0" animBg="1"/>
      <p:bldP spid="87" grpId="0"/>
      <p:bldP spid="88" grpId="0" animBg="1"/>
      <p:bldP spid="89" grpId="0" animBg="1"/>
      <p:bldP spid="90" grpId="0"/>
      <p:bldP spid="91" grpId="0"/>
      <p:bldP spid="9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57400" y="2209800"/>
            <a:ext cx="5160387" cy="2123658"/>
          </a:xfrm>
          <a:prstGeom prst="rect">
            <a:avLst/>
          </a:prstGeom>
          <a:noFill/>
        </p:spPr>
        <p:txBody>
          <a:bodyPr wrap="none" lIns="91440" tIns="45720" rIns="91440" bIns="45720">
            <a:spAutoFit/>
          </a:bodyPr>
          <a:lstStyle/>
          <a:p>
            <a:pPr algn="ctr"/>
            <a:r>
              <a:rPr lang="en-US" sz="66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chemeClr val="accent1"/>
                    </a:gs>
                    <a:gs pos="79000">
                      <a:schemeClr val="accent2"/>
                    </a:gs>
                    <a:gs pos="100000">
                      <a:srgbClr val="FFFFFF">
                        <a:tint val="40000"/>
                        <a:satMod val="250000"/>
                      </a:srgbClr>
                    </a:gs>
                  </a:gsLst>
                  <a:lin ang="5400000"/>
                </a:gradFill>
                <a:latin typeface="Berlin Sans FB Demi" pitchFamily="34" charset="0"/>
              </a:rPr>
              <a:t>Teachings for</a:t>
            </a:r>
          </a:p>
          <a:p>
            <a:pPr algn="ctr"/>
            <a:r>
              <a:rPr lang="en-US" sz="66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chemeClr val="accent1"/>
                    </a:gs>
                    <a:gs pos="79000">
                      <a:schemeClr val="accent2"/>
                    </a:gs>
                    <a:gs pos="100000">
                      <a:srgbClr val="FFFFFF">
                        <a:tint val="40000"/>
                        <a:satMod val="250000"/>
                      </a:srgbClr>
                    </a:gs>
                  </a:gsLst>
                  <a:lin ang="5400000"/>
                </a:gradFill>
                <a:latin typeface="Berlin Sans FB Demi" pitchFamily="34" charset="0"/>
              </a:rPr>
              <a:t>Exercise 4B</a:t>
            </a:r>
            <a:endParaRPr lang="en-US" sz="6600" b="1" cap="none" spc="0"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chemeClr val="accent1"/>
                  </a:gs>
                  <a:gs pos="79000">
                    <a:schemeClr val="accent2"/>
                  </a:gs>
                  <a:gs pos="100000">
                    <a:srgbClr val="FFFFFF">
                      <a:tint val="40000"/>
                      <a:satMod val="250000"/>
                    </a:srgbClr>
                  </a:gs>
                </a:gsLst>
                <a:lin ang="5400000"/>
              </a:gradFill>
              <a:effectLst/>
              <a:latin typeface="Berlin Sans FB Demi" pitchFamily="34" charset="0"/>
            </a:endParaRPr>
          </a:p>
        </p:txBody>
      </p:sp>
    </p:spTree>
    <p:extLst>
      <p:ext uri="{BB962C8B-B14F-4D97-AF65-F5344CB8AC3E}">
        <p14:creationId xmlns:p14="http://schemas.microsoft.com/office/powerpoint/2010/main" val="8331434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omic Sans MS" pitchFamily="66" charset="0"/>
              </a:rPr>
              <a:t>Statics of a Particle</a:t>
            </a:r>
            <a:endParaRPr lang="en-GB" dirty="0">
              <a:latin typeface="Comic Sans MS" pitchFamily="66" charset="0"/>
            </a:endParaRPr>
          </a:p>
        </p:txBody>
      </p:sp>
      <p:sp>
        <p:nvSpPr>
          <p:cNvPr id="3" name="Content Placeholder 2"/>
          <p:cNvSpPr>
            <a:spLocks noGrp="1"/>
          </p:cNvSpPr>
          <p:nvPr>
            <p:ph idx="1"/>
          </p:nvPr>
        </p:nvSpPr>
        <p:spPr>
          <a:xfrm>
            <a:off x="152400" y="1600200"/>
            <a:ext cx="3505200" cy="4525963"/>
          </a:xfrm>
        </p:spPr>
        <p:txBody>
          <a:bodyPr>
            <a:normAutofit/>
          </a:bodyPr>
          <a:lstStyle/>
          <a:p>
            <a:pPr marL="0" indent="0" algn="ctr">
              <a:buNone/>
            </a:pPr>
            <a:r>
              <a:rPr lang="en-GB" sz="1400" b="1" dirty="0" smtClean="0">
                <a:latin typeface="Comic Sans MS" pitchFamily="66" charset="0"/>
              </a:rPr>
              <a:t>You need to know when to include additional forces on your diagrams, such as weight, tension, thrust, the normal reaction and friction</a:t>
            </a:r>
          </a:p>
          <a:p>
            <a:pPr marL="0" indent="0" algn="ctr">
              <a:buNone/>
            </a:pPr>
            <a:endParaRPr lang="en-GB" sz="1400" b="1" dirty="0">
              <a:latin typeface="Comic Sans MS" pitchFamily="66" charset="0"/>
            </a:endParaRPr>
          </a:p>
          <a:p>
            <a:pPr marL="0" indent="0" algn="ctr">
              <a:buNone/>
            </a:pPr>
            <a:r>
              <a:rPr lang="en-GB" sz="1400" dirty="0" smtClean="0">
                <a:latin typeface="Comic Sans MS" pitchFamily="66" charset="0"/>
              </a:rPr>
              <a:t>A particle of mass 3kg is held in equilibrium by two light inextensible strings. One of the strings is horizontal, and the other is inclined at 45° to the horizontal, as shown. The tension in the horizontal string is P and in the other string is Q.</a:t>
            </a:r>
          </a:p>
          <a:p>
            <a:pPr marL="0" indent="0" algn="ctr">
              <a:buNone/>
            </a:pPr>
            <a:endParaRPr lang="en-GB" sz="1400" dirty="0">
              <a:latin typeface="Comic Sans MS" pitchFamily="66" charset="0"/>
            </a:endParaRPr>
          </a:p>
          <a:p>
            <a:pPr marL="0" indent="0" algn="ctr">
              <a:buNone/>
            </a:pPr>
            <a:r>
              <a:rPr lang="en-GB" sz="1400" dirty="0" smtClean="0">
                <a:latin typeface="Comic Sans MS" pitchFamily="66" charset="0"/>
              </a:rPr>
              <a:t>Find the values of P and Q.</a:t>
            </a:r>
            <a:endParaRPr lang="en-GB" sz="1400" dirty="0">
              <a:latin typeface="Comic Sans MS" pitchFamily="66" charset="0"/>
            </a:endParaRPr>
          </a:p>
        </p:txBody>
      </p:sp>
      <p:sp>
        <p:nvSpPr>
          <p:cNvPr id="4" name="TextBox 3"/>
          <p:cNvSpPr txBox="1"/>
          <p:nvPr/>
        </p:nvSpPr>
        <p:spPr>
          <a:xfrm>
            <a:off x="8742557" y="6531169"/>
            <a:ext cx="439543" cy="338554"/>
          </a:xfrm>
          <a:prstGeom prst="rect">
            <a:avLst/>
          </a:prstGeom>
          <a:noFill/>
        </p:spPr>
        <p:txBody>
          <a:bodyPr wrap="none" rtlCol="0">
            <a:spAutoFit/>
          </a:bodyPr>
          <a:lstStyle/>
          <a:p>
            <a:pPr algn="r"/>
            <a:r>
              <a:rPr lang="en-GB" sz="1600" dirty="0" smtClean="0">
                <a:latin typeface="Comic Sans MS" pitchFamily="66" charset="0"/>
              </a:rPr>
              <a:t>4B</a:t>
            </a:r>
            <a:endParaRPr lang="en-GB" sz="1600" dirty="0">
              <a:latin typeface="Comic Sans MS" pitchFamily="66" charset="0"/>
            </a:endParaRPr>
          </a:p>
        </p:txBody>
      </p:sp>
      <p:cxnSp>
        <p:nvCxnSpPr>
          <p:cNvPr id="7" name="Straight Arrow Connector 6"/>
          <p:cNvCxnSpPr/>
          <p:nvPr/>
        </p:nvCxnSpPr>
        <p:spPr>
          <a:xfrm flipH="1">
            <a:off x="4876800" y="2362200"/>
            <a:ext cx="15240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6400800" y="1447800"/>
            <a:ext cx="1066800" cy="9144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6400800" y="2362200"/>
            <a:ext cx="1600200" cy="0"/>
          </a:xfrm>
          <a:prstGeom prst="straightConnector1">
            <a:avLst/>
          </a:prstGeom>
          <a:ln w="25400">
            <a:solidFill>
              <a:schemeClr val="tx1"/>
            </a:solidFill>
            <a:prstDash val="dash"/>
            <a:tailEnd type="non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6400800" y="2362200"/>
            <a:ext cx="0" cy="12192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4648200" y="2209800"/>
            <a:ext cx="277640" cy="307777"/>
          </a:xfrm>
          <a:prstGeom prst="rect">
            <a:avLst/>
          </a:prstGeom>
          <a:noFill/>
        </p:spPr>
        <p:txBody>
          <a:bodyPr wrap="none" rtlCol="0">
            <a:spAutoFit/>
          </a:bodyPr>
          <a:lstStyle/>
          <a:p>
            <a:pPr algn="ctr"/>
            <a:r>
              <a:rPr lang="en-GB" sz="1400" dirty="0" smtClean="0">
                <a:latin typeface="Comic Sans MS" pitchFamily="66" charset="0"/>
              </a:rPr>
              <a:t>P</a:t>
            </a:r>
            <a:endParaRPr lang="en-GB" sz="1400" dirty="0">
              <a:latin typeface="Comic Sans MS" pitchFamily="66" charset="0"/>
            </a:endParaRPr>
          </a:p>
        </p:txBody>
      </p:sp>
      <p:sp>
        <p:nvSpPr>
          <p:cNvPr id="18" name="TextBox 17"/>
          <p:cNvSpPr txBox="1"/>
          <p:nvPr/>
        </p:nvSpPr>
        <p:spPr>
          <a:xfrm>
            <a:off x="7239000" y="1219200"/>
            <a:ext cx="228599" cy="307777"/>
          </a:xfrm>
          <a:prstGeom prst="rect">
            <a:avLst/>
          </a:prstGeom>
          <a:noFill/>
        </p:spPr>
        <p:txBody>
          <a:bodyPr wrap="square" rtlCol="0">
            <a:spAutoFit/>
          </a:bodyPr>
          <a:lstStyle/>
          <a:p>
            <a:pPr algn="ctr"/>
            <a:r>
              <a:rPr lang="en-GB" sz="1400" dirty="0" smtClean="0">
                <a:latin typeface="Comic Sans MS" pitchFamily="66" charset="0"/>
              </a:rPr>
              <a:t>Q</a:t>
            </a:r>
            <a:endParaRPr lang="en-GB" sz="1400" dirty="0">
              <a:latin typeface="Comic Sans MS" pitchFamily="66" charset="0"/>
            </a:endParaRPr>
          </a:p>
        </p:txBody>
      </p:sp>
      <p:sp>
        <p:nvSpPr>
          <p:cNvPr id="19" name="TextBox 18"/>
          <p:cNvSpPr txBox="1"/>
          <p:nvPr/>
        </p:nvSpPr>
        <p:spPr>
          <a:xfrm>
            <a:off x="6172200" y="3581400"/>
            <a:ext cx="457200" cy="307777"/>
          </a:xfrm>
          <a:prstGeom prst="rect">
            <a:avLst/>
          </a:prstGeom>
          <a:noFill/>
        </p:spPr>
        <p:txBody>
          <a:bodyPr wrap="square" rtlCol="0">
            <a:spAutoFit/>
          </a:bodyPr>
          <a:lstStyle/>
          <a:p>
            <a:pPr algn="ctr"/>
            <a:r>
              <a:rPr lang="en-GB" sz="1400" dirty="0" smtClean="0">
                <a:latin typeface="Comic Sans MS" pitchFamily="66" charset="0"/>
              </a:rPr>
              <a:t>3g</a:t>
            </a:r>
            <a:endParaRPr lang="en-GB" sz="1400" dirty="0">
              <a:latin typeface="Comic Sans MS" pitchFamily="66" charset="0"/>
            </a:endParaRPr>
          </a:p>
        </p:txBody>
      </p:sp>
      <p:cxnSp>
        <p:nvCxnSpPr>
          <p:cNvPr id="20" name="Straight Arrow Connector 19"/>
          <p:cNvCxnSpPr/>
          <p:nvPr/>
        </p:nvCxnSpPr>
        <p:spPr>
          <a:xfrm>
            <a:off x="6400800" y="2362200"/>
            <a:ext cx="1066800"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V="1">
            <a:off x="7467600" y="1447800"/>
            <a:ext cx="0" cy="914400"/>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6553200" y="2362200"/>
            <a:ext cx="914400" cy="276999"/>
          </a:xfrm>
          <a:prstGeom prst="rect">
            <a:avLst/>
          </a:prstGeom>
          <a:noFill/>
        </p:spPr>
        <p:txBody>
          <a:bodyPr wrap="square" rtlCol="0">
            <a:spAutoFit/>
          </a:bodyPr>
          <a:lstStyle/>
          <a:p>
            <a:pPr algn="ctr"/>
            <a:r>
              <a:rPr lang="en-GB" sz="1200" dirty="0" smtClean="0">
                <a:solidFill>
                  <a:srgbClr val="FF0000"/>
                </a:solidFill>
                <a:latin typeface="Comic Sans MS" pitchFamily="66" charset="0"/>
              </a:rPr>
              <a:t>QCos45</a:t>
            </a:r>
            <a:endParaRPr lang="en-GB" sz="1200" dirty="0">
              <a:solidFill>
                <a:srgbClr val="FF0000"/>
              </a:solidFill>
              <a:latin typeface="Comic Sans MS" pitchFamily="66" charset="0"/>
            </a:endParaRPr>
          </a:p>
        </p:txBody>
      </p:sp>
      <p:sp>
        <p:nvSpPr>
          <p:cNvPr id="26" name="TextBox 25"/>
          <p:cNvSpPr txBox="1"/>
          <p:nvPr/>
        </p:nvSpPr>
        <p:spPr>
          <a:xfrm>
            <a:off x="7467600" y="1752600"/>
            <a:ext cx="762000" cy="276999"/>
          </a:xfrm>
          <a:prstGeom prst="rect">
            <a:avLst/>
          </a:prstGeom>
          <a:noFill/>
        </p:spPr>
        <p:txBody>
          <a:bodyPr wrap="square" rtlCol="0">
            <a:spAutoFit/>
          </a:bodyPr>
          <a:lstStyle/>
          <a:p>
            <a:pPr algn="ctr"/>
            <a:r>
              <a:rPr lang="en-GB" sz="1200" dirty="0" smtClean="0">
                <a:solidFill>
                  <a:srgbClr val="0000FF"/>
                </a:solidFill>
                <a:latin typeface="Comic Sans MS" pitchFamily="66" charset="0"/>
              </a:rPr>
              <a:t>QSin45</a:t>
            </a:r>
            <a:endParaRPr lang="en-GB" sz="1200" dirty="0">
              <a:solidFill>
                <a:srgbClr val="0000FF"/>
              </a:solidFill>
              <a:latin typeface="Comic Sans MS" pitchFamily="66" charset="0"/>
            </a:endParaRPr>
          </a:p>
        </p:txBody>
      </p:sp>
      <p:sp>
        <p:nvSpPr>
          <p:cNvPr id="27" name="Arc 26"/>
          <p:cNvSpPr/>
          <p:nvPr/>
        </p:nvSpPr>
        <p:spPr>
          <a:xfrm>
            <a:off x="5867400" y="1905000"/>
            <a:ext cx="914400" cy="914400"/>
          </a:xfrm>
          <a:prstGeom prst="arc">
            <a:avLst>
              <a:gd name="adj1" fmla="val 19507480"/>
              <a:gd name="adj2" fmla="val 21583554"/>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8" name="TextBox 27"/>
          <p:cNvSpPr txBox="1"/>
          <p:nvPr/>
        </p:nvSpPr>
        <p:spPr>
          <a:xfrm>
            <a:off x="6705600" y="2057400"/>
            <a:ext cx="533400" cy="276999"/>
          </a:xfrm>
          <a:prstGeom prst="rect">
            <a:avLst/>
          </a:prstGeom>
          <a:noFill/>
        </p:spPr>
        <p:txBody>
          <a:bodyPr wrap="square" rtlCol="0">
            <a:spAutoFit/>
          </a:bodyPr>
          <a:lstStyle/>
          <a:p>
            <a:pPr algn="ctr"/>
            <a:r>
              <a:rPr lang="en-GB" sz="1200" dirty="0" smtClean="0">
                <a:latin typeface="Comic Sans MS" pitchFamily="66" charset="0"/>
              </a:rPr>
              <a:t>45°</a:t>
            </a:r>
            <a:endParaRPr lang="en-GB" sz="1200" dirty="0">
              <a:latin typeface="Comic Sans MS" pitchFamily="66" charset="0"/>
            </a:endParaRPr>
          </a:p>
        </p:txBody>
      </p:sp>
      <p:sp>
        <p:nvSpPr>
          <p:cNvPr id="29" name="TextBox 28"/>
          <p:cNvSpPr txBox="1"/>
          <p:nvPr/>
        </p:nvSpPr>
        <p:spPr>
          <a:xfrm>
            <a:off x="4191000" y="4038600"/>
            <a:ext cx="1646605" cy="307777"/>
          </a:xfrm>
          <a:prstGeom prst="rect">
            <a:avLst/>
          </a:prstGeom>
          <a:noFill/>
        </p:spPr>
        <p:txBody>
          <a:bodyPr wrap="none" rtlCol="0">
            <a:spAutoFit/>
          </a:bodyPr>
          <a:lstStyle/>
          <a:p>
            <a:r>
              <a:rPr lang="en-GB" sz="1400" u="sng" dirty="0" smtClean="0">
                <a:latin typeface="Comic Sans MS" pitchFamily="66" charset="0"/>
              </a:rPr>
              <a:t>Resolve vertically</a:t>
            </a:r>
            <a:endParaRPr lang="en-GB" sz="1400" u="sng" dirty="0">
              <a:latin typeface="Comic Sans MS" pitchFamily="66" charset="0"/>
            </a:endParaRPr>
          </a:p>
        </p:txBody>
      </p:sp>
      <mc:AlternateContent xmlns:mc="http://schemas.openxmlformats.org/markup-compatibility/2006" xmlns:a14="http://schemas.microsoft.com/office/drawing/2010/main">
        <mc:Choice Requires="a14">
          <p:sp>
            <p:nvSpPr>
              <p:cNvPr id="30" name="TextBox 29"/>
              <p:cNvSpPr txBox="1"/>
              <p:nvPr/>
            </p:nvSpPr>
            <p:spPr>
              <a:xfrm>
                <a:off x="4724400" y="4495800"/>
                <a:ext cx="829586"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𝐹</m:t>
                      </m:r>
                      <m:r>
                        <a:rPr lang="en-GB" sz="1400" b="0" i="1" smtClean="0">
                          <a:latin typeface="Cambria Math"/>
                        </a:rPr>
                        <m:t>=</m:t>
                      </m:r>
                      <m:r>
                        <a:rPr lang="en-GB" sz="1400" b="0" i="1" smtClean="0">
                          <a:latin typeface="Cambria Math"/>
                        </a:rPr>
                        <m:t>𝑚𝑎</m:t>
                      </m:r>
                    </m:oMath>
                  </m:oMathPara>
                </a14:m>
                <a:endParaRPr lang="en-GB" sz="1400" dirty="0"/>
              </a:p>
            </p:txBody>
          </p:sp>
        </mc:Choice>
        <mc:Fallback xmlns="">
          <p:sp>
            <p:nvSpPr>
              <p:cNvPr id="30" name="TextBox 29"/>
              <p:cNvSpPr txBox="1">
                <a:spLocks noRot="1" noChangeAspect="1" noMove="1" noResize="1" noEditPoints="1" noAdjustHandles="1" noChangeArrowheads="1" noChangeShapeType="1" noTextEdit="1"/>
              </p:cNvSpPr>
              <p:nvPr/>
            </p:nvSpPr>
            <p:spPr>
              <a:xfrm>
                <a:off x="4724400" y="4495800"/>
                <a:ext cx="829586" cy="307777"/>
              </a:xfrm>
              <a:prstGeom prst="rect">
                <a:avLst/>
              </a:prstGeom>
              <a:blipFill rotWithShape="1">
                <a:blip r:embed="rId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1" name="TextBox 30"/>
              <p:cNvSpPr txBox="1"/>
              <p:nvPr/>
            </p:nvSpPr>
            <p:spPr>
              <a:xfrm>
                <a:off x="3829050" y="4876800"/>
                <a:ext cx="1559914"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𝑄𝑆𝑖𝑛</m:t>
                      </m:r>
                      <m:r>
                        <a:rPr lang="en-GB" sz="1400" b="0" i="1" smtClean="0">
                          <a:latin typeface="Cambria Math"/>
                        </a:rPr>
                        <m:t>45−3</m:t>
                      </m:r>
                      <m:r>
                        <a:rPr lang="en-GB" sz="1400" b="0" i="1" smtClean="0">
                          <a:latin typeface="Cambria Math"/>
                        </a:rPr>
                        <m:t>𝑔</m:t>
                      </m:r>
                      <m:r>
                        <a:rPr lang="en-GB" sz="1400" b="0" i="1" smtClean="0">
                          <a:latin typeface="Cambria Math"/>
                        </a:rPr>
                        <m:t>=0</m:t>
                      </m:r>
                    </m:oMath>
                  </m:oMathPara>
                </a14:m>
                <a:endParaRPr lang="en-GB" sz="1400" dirty="0"/>
              </a:p>
            </p:txBody>
          </p:sp>
        </mc:Choice>
        <mc:Fallback xmlns="">
          <p:sp>
            <p:nvSpPr>
              <p:cNvPr id="31" name="TextBox 30"/>
              <p:cNvSpPr txBox="1">
                <a:spLocks noRot="1" noChangeAspect="1" noMove="1" noResize="1" noEditPoints="1" noAdjustHandles="1" noChangeArrowheads="1" noChangeShapeType="1" noTextEdit="1"/>
              </p:cNvSpPr>
              <p:nvPr/>
            </p:nvSpPr>
            <p:spPr>
              <a:xfrm>
                <a:off x="3829050" y="4876800"/>
                <a:ext cx="1559914" cy="307777"/>
              </a:xfrm>
              <a:prstGeom prst="rect">
                <a:avLst/>
              </a:prstGeom>
              <a:blipFill rotWithShape="1">
                <a:blip r:embed="rId3"/>
                <a:stretch>
                  <a:fillRect b="-8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2" name="TextBox 31"/>
              <p:cNvSpPr txBox="1"/>
              <p:nvPr/>
            </p:nvSpPr>
            <p:spPr>
              <a:xfrm>
                <a:off x="4267200" y="5257800"/>
                <a:ext cx="1246110"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𝑄𝑆𝑖𝑛</m:t>
                      </m:r>
                      <m:r>
                        <a:rPr lang="en-GB" sz="1400" b="0" i="1" smtClean="0">
                          <a:latin typeface="Cambria Math"/>
                        </a:rPr>
                        <m:t>45=3</m:t>
                      </m:r>
                      <m:r>
                        <a:rPr lang="en-GB" sz="1400" b="0" i="1" smtClean="0">
                          <a:latin typeface="Cambria Math"/>
                        </a:rPr>
                        <m:t>𝑔</m:t>
                      </m:r>
                    </m:oMath>
                  </m:oMathPara>
                </a14:m>
                <a:endParaRPr lang="en-GB" sz="1400" dirty="0"/>
              </a:p>
            </p:txBody>
          </p:sp>
        </mc:Choice>
        <mc:Fallback xmlns="">
          <p:sp>
            <p:nvSpPr>
              <p:cNvPr id="32" name="TextBox 31"/>
              <p:cNvSpPr txBox="1">
                <a:spLocks noRot="1" noChangeAspect="1" noMove="1" noResize="1" noEditPoints="1" noAdjustHandles="1" noChangeArrowheads="1" noChangeShapeType="1" noTextEdit="1"/>
              </p:cNvSpPr>
              <p:nvPr/>
            </p:nvSpPr>
            <p:spPr>
              <a:xfrm>
                <a:off x="4267200" y="5257800"/>
                <a:ext cx="1246110" cy="307777"/>
              </a:xfrm>
              <a:prstGeom prst="rect">
                <a:avLst/>
              </a:prstGeom>
              <a:blipFill rotWithShape="1">
                <a:blip r:embed="rId4"/>
                <a:stretch>
                  <a:fillRect b="-6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3" name="TextBox 32"/>
              <p:cNvSpPr txBox="1"/>
              <p:nvPr/>
            </p:nvSpPr>
            <p:spPr>
              <a:xfrm>
                <a:off x="4724400" y="5562600"/>
                <a:ext cx="1038298" cy="49712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𝑄</m:t>
                      </m:r>
                      <m:r>
                        <a:rPr lang="en-GB" sz="1400" b="0" i="1" smtClean="0">
                          <a:latin typeface="Cambria Math"/>
                        </a:rPr>
                        <m:t>=</m:t>
                      </m:r>
                      <m:f>
                        <m:fPr>
                          <m:ctrlPr>
                            <a:rPr lang="en-GB" sz="1400" b="0" i="1" smtClean="0">
                              <a:latin typeface="Cambria Math"/>
                            </a:rPr>
                          </m:ctrlPr>
                        </m:fPr>
                        <m:num>
                          <m:r>
                            <a:rPr lang="en-GB" sz="1400" b="0" i="1" smtClean="0">
                              <a:latin typeface="Cambria Math"/>
                            </a:rPr>
                            <m:t>3</m:t>
                          </m:r>
                          <m:r>
                            <a:rPr lang="en-GB" sz="1400" b="0" i="1" smtClean="0">
                              <a:latin typeface="Cambria Math"/>
                            </a:rPr>
                            <m:t>𝑔</m:t>
                          </m:r>
                        </m:num>
                        <m:den>
                          <m:r>
                            <a:rPr lang="en-GB" sz="1400" b="0" i="1" smtClean="0">
                              <a:latin typeface="Cambria Math"/>
                            </a:rPr>
                            <m:t>𝑆𝑖𝑛</m:t>
                          </m:r>
                          <m:r>
                            <a:rPr lang="en-GB" sz="1400" b="0" i="1" smtClean="0">
                              <a:latin typeface="Cambria Math"/>
                            </a:rPr>
                            <m:t>45</m:t>
                          </m:r>
                        </m:den>
                      </m:f>
                    </m:oMath>
                  </m:oMathPara>
                </a14:m>
                <a:endParaRPr lang="en-GB" sz="1400" dirty="0"/>
              </a:p>
            </p:txBody>
          </p:sp>
        </mc:Choice>
        <mc:Fallback xmlns="">
          <p:sp>
            <p:nvSpPr>
              <p:cNvPr id="33" name="TextBox 32"/>
              <p:cNvSpPr txBox="1">
                <a:spLocks noRot="1" noChangeAspect="1" noMove="1" noResize="1" noEditPoints="1" noAdjustHandles="1" noChangeArrowheads="1" noChangeShapeType="1" noTextEdit="1"/>
              </p:cNvSpPr>
              <p:nvPr/>
            </p:nvSpPr>
            <p:spPr>
              <a:xfrm>
                <a:off x="4724400" y="5562600"/>
                <a:ext cx="1038298" cy="497124"/>
              </a:xfrm>
              <a:prstGeom prst="rect">
                <a:avLst/>
              </a:prstGeom>
              <a:blipFill rotWithShape="1">
                <a:blip r:embed="rId5"/>
                <a:stretch>
                  <a:fillRect b="-1235"/>
                </a:stretch>
              </a:blipFill>
            </p:spPr>
            <p:txBody>
              <a:bodyPr/>
              <a:lstStyle/>
              <a:p>
                <a:r>
                  <a:rPr lang="en-GB">
                    <a:noFill/>
                  </a:rPr>
                  <a:t> </a:t>
                </a:r>
              </a:p>
            </p:txBody>
          </p:sp>
        </mc:Fallback>
      </mc:AlternateContent>
      <p:sp>
        <p:nvSpPr>
          <p:cNvPr id="34" name="Arc 33"/>
          <p:cNvSpPr/>
          <p:nvPr/>
        </p:nvSpPr>
        <p:spPr>
          <a:xfrm>
            <a:off x="5638800" y="4648200"/>
            <a:ext cx="457200" cy="381000"/>
          </a:xfrm>
          <a:prstGeom prst="arc">
            <a:avLst>
              <a:gd name="adj1" fmla="val 16200000"/>
              <a:gd name="adj2" fmla="val 5400000"/>
            </a:avLst>
          </a:prstGeom>
          <a:ln w="25400">
            <a:solidFill>
              <a:srgbClr val="0000FF"/>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5" name="TextBox 34"/>
          <p:cNvSpPr txBox="1"/>
          <p:nvPr/>
        </p:nvSpPr>
        <p:spPr>
          <a:xfrm>
            <a:off x="6019800" y="4572000"/>
            <a:ext cx="2133600" cy="430887"/>
          </a:xfrm>
          <a:prstGeom prst="rect">
            <a:avLst/>
          </a:prstGeom>
          <a:noFill/>
        </p:spPr>
        <p:txBody>
          <a:bodyPr wrap="square" rtlCol="0">
            <a:spAutoFit/>
          </a:bodyPr>
          <a:lstStyle/>
          <a:p>
            <a:pPr algn="ctr"/>
            <a:r>
              <a:rPr lang="en-GB" sz="1100" dirty="0" smtClean="0">
                <a:solidFill>
                  <a:srgbClr val="0000FF"/>
                </a:solidFill>
                <a:latin typeface="Comic Sans MS" pitchFamily="66" charset="0"/>
              </a:rPr>
              <a:t>Choosing Q as the positive direction, sub in values…</a:t>
            </a:r>
            <a:endParaRPr lang="en-GB" sz="1100" dirty="0">
              <a:solidFill>
                <a:srgbClr val="0000FF"/>
              </a:solidFill>
              <a:latin typeface="Comic Sans MS" pitchFamily="66" charset="0"/>
            </a:endParaRPr>
          </a:p>
        </p:txBody>
      </p:sp>
      <p:sp>
        <p:nvSpPr>
          <p:cNvPr id="36" name="Arc 35"/>
          <p:cNvSpPr/>
          <p:nvPr/>
        </p:nvSpPr>
        <p:spPr>
          <a:xfrm>
            <a:off x="5638800" y="5029200"/>
            <a:ext cx="457200" cy="381000"/>
          </a:xfrm>
          <a:prstGeom prst="arc">
            <a:avLst>
              <a:gd name="adj1" fmla="val 16200000"/>
              <a:gd name="adj2" fmla="val 5400000"/>
            </a:avLst>
          </a:prstGeom>
          <a:ln w="25400">
            <a:solidFill>
              <a:srgbClr val="0000FF"/>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7" name="Arc 36"/>
          <p:cNvSpPr/>
          <p:nvPr/>
        </p:nvSpPr>
        <p:spPr>
          <a:xfrm>
            <a:off x="5638800" y="5410200"/>
            <a:ext cx="457200" cy="457200"/>
          </a:xfrm>
          <a:prstGeom prst="arc">
            <a:avLst>
              <a:gd name="adj1" fmla="val 16200000"/>
              <a:gd name="adj2" fmla="val 5400000"/>
            </a:avLst>
          </a:prstGeom>
          <a:ln w="25400">
            <a:solidFill>
              <a:srgbClr val="0000FF"/>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8" name="TextBox 37"/>
          <p:cNvSpPr txBox="1"/>
          <p:nvPr/>
        </p:nvSpPr>
        <p:spPr>
          <a:xfrm>
            <a:off x="6096000" y="5105400"/>
            <a:ext cx="762000" cy="261610"/>
          </a:xfrm>
          <a:prstGeom prst="rect">
            <a:avLst/>
          </a:prstGeom>
          <a:noFill/>
        </p:spPr>
        <p:txBody>
          <a:bodyPr wrap="square" rtlCol="0">
            <a:spAutoFit/>
          </a:bodyPr>
          <a:lstStyle/>
          <a:p>
            <a:pPr algn="ctr"/>
            <a:r>
              <a:rPr lang="en-GB" sz="1100" dirty="0" smtClean="0">
                <a:solidFill>
                  <a:srgbClr val="0000FF"/>
                </a:solidFill>
                <a:latin typeface="Comic Sans MS" pitchFamily="66" charset="0"/>
              </a:rPr>
              <a:t>Add 3g</a:t>
            </a:r>
            <a:endParaRPr lang="en-GB" sz="1100" dirty="0">
              <a:solidFill>
                <a:srgbClr val="0000FF"/>
              </a:solidFill>
              <a:latin typeface="Comic Sans MS" pitchFamily="66" charset="0"/>
            </a:endParaRPr>
          </a:p>
        </p:txBody>
      </p:sp>
      <p:sp>
        <p:nvSpPr>
          <p:cNvPr id="39" name="TextBox 38"/>
          <p:cNvSpPr txBox="1"/>
          <p:nvPr/>
        </p:nvSpPr>
        <p:spPr>
          <a:xfrm>
            <a:off x="6096000" y="5486400"/>
            <a:ext cx="1219200" cy="261610"/>
          </a:xfrm>
          <a:prstGeom prst="rect">
            <a:avLst/>
          </a:prstGeom>
          <a:noFill/>
        </p:spPr>
        <p:txBody>
          <a:bodyPr wrap="square" rtlCol="0">
            <a:spAutoFit/>
          </a:bodyPr>
          <a:lstStyle/>
          <a:p>
            <a:pPr algn="ctr"/>
            <a:r>
              <a:rPr lang="en-GB" sz="1100" dirty="0" smtClean="0">
                <a:solidFill>
                  <a:srgbClr val="0000FF"/>
                </a:solidFill>
                <a:latin typeface="Comic Sans MS" pitchFamily="66" charset="0"/>
              </a:rPr>
              <a:t>Divide by Sin45</a:t>
            </a:r>
            <a:endParaRPr lang="en-GB" sz="1100" dirty="0">
              <a:solidFill>
                <a:srgbClr val="0000FF"/>
              </a:solidFill>
              <a:latin typeface="Comic Sans MS" pitchFamily="66" charset="0"/>
            </a:endParaRPr>
          </a:p>
        </p:txBody>
      </p:sp>
      <mc:AlternateContent xmlns:mc="http://schemas.openxmlformats.org/markup-compatibility/2006" xmlns:a14="http://schemas.microsoft.com/office/drawing/2010/main">
        <mc:Choice Requires="a14">
          <p:sp>
            <p:nvSpPr>
              <p:cNvPr id="40" name="TextBox 39"/>
              <p:cNvSpPr txBox="1"/>
              <p:nvPr/>
            </p:nvSpPr>
            <p:spPr>
              <a:xfrm>
                <a:off x="4724400" y="6172200"/>
                <a:ext cx="1057084"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𝑄</m:t>
                      </m:r>
                      <m:r>
                        <a:rPr lang="en-GB" sz="1400" b="0" i="1" smtClean="0">
                          <a:latin typeface="Cambria Math"/>
                        </a:rPr>
                        <m:t>=41.6</m:t>
                      </m:r>
                      <m:r>
                        <a:rPr lang="en-GB" sz="1400" b="0" i="1" smtClean="0">
                          <a:latin typeface="Cambria Math"/>
                        </a:rPr>
                        <m:t>𝑁</m:t>
                      </m:r>
                    </m:oMath>
                  </m:oMathPara>
                </a14:m>
                <a:endParaRPr lang="en-GB" sz="1400" dirty="0"/>
              </a:p>
            </p:txBody>
          </p:sp>
        </mc:Choice>
        <mc:Fallback xmlns="">
          <p:sp>
            <p:nvSpPr>
              <p:cNvPr id="40" name="TextBox 39"/>
              <p:cNvSpPr txBox="1">
                <a:spLocks noRot="1" noChangeAspect="1" noMove="1" noResize="1" noEditPoints="1" noAdjustHandles="1" noChangeArrowheads="1" noChangeShapeType="1" noTextEdit="1"/>
              </p:cNvSpPr>
              <p:nvPr/>
            </p:nvSpPr>
            <p:spPr>
              <a:xfrm>
                <a:off x="4724400" y="6172200"/>
                <a:ext cx="1057084" cy="307777"/>
              </a:xfrm>
              <a:prstGeom prst="rect">
                <a:avLst/>
              </a:prstGeom>
              <a:blipFill rotWithShape="1">
                <a:blip r:embed="rId6"/>
                <a:stretch>
                  <a:fillRect b="-4000"/>
                </a:stretch>
              </a:blipFill>
            </p:spPr>
            <p:txBody>
              <a:bodyPr/>
              <a:lstStyle/>
              <a:p>
                <a:r>
                  <a:rPr lang="en-GB">
                    <a:noFill/>
                  </a:rPr>
                  <a:t> </a:t>
                </a:r>
              </a:p>
            </p:txBody>
          </p:sp>
        </mc:Fallback>
      </mc:AlternateContent>
      <p:sp>
        <p:nvSpPr>
          <p:cNvPr id="41" name="Arc 40"/>
          <p:cNvSpPr/>
          <p:nvPr/>
        </p:nvSpPr>
        <p:spPr>
          <a:xfrm>
            <a:off x="5638800" y="5867400"/>
            <a:ext cx="457200" cy="457200"/>
          </a:xfrm>
          <a:prstGeom prst="arc">
            <a:avLst>
              <a:gd name="adj1" fmla="val 16200000"/>
              <a:gd name="adj2" fmla="val 5400000"/>
            </a:avLst>
          </a:prstGeom>
          <a:ln w="25400">
            <a:solidFill>
              <a:srgbClr val="0000FF"/>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2" name="TextBox 41"/>
          <p:cNvSpPr txBox="1"/>
          <p:nvPr/>
        </p:nvSpPr>
        <p:spPr>
          <a:xfrm>
            <a:off x="6019800" y="5943600"/>
            <a:ext cx="990600" cy="261610"/>
          </a:xfrm>
          <a:prstGeom prst="rect">
            <a:avLst/>
          </a:prstGeom>
          <a:noFill/>
        </p:spPr>
        <p:txBody>
          <a:bodyPr wrap="square" rtlCol="0">
            <a:spAutoFit/>
          </a:bodyPr>
          <a:lstStyle/>
          <a:p>
            <a:pPr algn="ctr"/>
            <a:r>
              <a:rPr lang="en-GB" sz="1100" dirty="0" smtClean="0">
                <a:solidFill>
                  <a:srgbClr val="0000FF"/>
                </a:solidFill>
                <a:latin typeface="Comic Sans MS" pitchFamily="66" charset="0"/>
              </a:rPr>
              <a:t>Calculate</a:t>
            </a:r>
            <a:endParaRPr lang="en-GB" sz="1100" dirty="0">
              <a:solidFill>
                <a:srgbClr val="0000FF"/>
              </a:solidFill>
              <a:latin typeface="Comic Sans MS" pitchFamily="66" charset="0"/>
            </a:endParaRPr>
          </a:p>
        </p:txBody>
      </p:sp>
      <mc:AlternateContent xmlns:mc="http://schemas.openxmlformats.org/markup-compatibility/2006" xmlns:a14="http://schemas.microsoft.com/office/drawing/2010/main">
        <mc:Choice Requires="a14">
          <p:sp>
            <p:nvSpPr>
              <p:cNvPr id="43" name="TextBox 42"/>
              <p:cNvSpPr txBox="1"/>
              <p:nvPr/>
            </p:nvSpPr>
            <p:spPr>
              <a:xfrm>
                <a:off x="1295400" y="4953000"/>
                <a:ext cx="1057084"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rgbClr val="0000FF"/>
                          </a:solidFill>
                          <a:latin typeface="Cambria Math"/>
                        </a:rPr>
                        <m:t>𝑄</m:t>
                      </m:r>
                      <m:r>
                        <a:rPr lang="en-GB" sz="1400" b="0" i="1" smtClean="0">
                          <a:solidFill>
                            <a:srgbClr val="0000FF"/>
                          </a:solidFill>
                          <a:latin typeface="Cambria Math"/>
                        </a:rPr>
                        <m:t>=41.6</m:t>
                      </m:r>
                      <m:r>
                        <a:rPr lang="en-GB" sz="1400" b="0" i="1" smtClean="0">
                          <a:solidFill>
                            <a:srgbClr val="0000FF"/>
                          </a:solidFill>
                          <a:latin typeface="Cambria Math"/>
                        </a:rPr>
                        <m:t>𝑁</m:t>
                      </m:r>
                    </m:oMath>
                  </m:oMathPara>
                </a14:m>
                <a:endParaRPr lang="en-GB" sz="1400" dirty="0">
                  <a:solidFill>
                    <a:srgbClr val="0000FF"/>
                  </a:solidFill>
                </a:endParaRPr>
              </a:p>
            </p:txBody>
          </p:sp>
        </mc:Choice>
        <mc:Fallback xmlns="">
          <p:sp>
            <p:nvSpPr>
              <p:cNvPr id="43" name="TextBox 42"/>
              <p:cNvSpPr txBox="1">
                <a:spLocks noRot="1" noChangeAspect="1" noMove="1" noResize="1" noEditPoints="1" noAdjustHandles="1" noChangeArrowheads="1" noChangeShapeType="1" noTextEdit="1"/>
              </p:cNvSpPr>
              <p:nvPr/>
            </p:nvSpPr>
            <p:spPr>
              <a:xfrm>
                <a:off x="1295400" y="4953000"/>
                <a:ext cx="1057084" cy="307777"/>
              </a:xfrm>
              <a:prstGeom prst="rect">
                <a:avLst/>
              </a:prstGeom>
              <a:blipFill rotWithShape="1">
                <a:blip r:embed="rId7"/>
                <a:stretch>
                  <a:fillRect b="-4000"/>
                </a:stretch>
              </a:blipFill>
            </p:spPr>
            <p:txBody>
              <a:bodyPr/>
              <a:lstStyle/>
              <a:p>
                <a:r>
                  <a:rPr lang="en-GB">
                    <a:noFill/>
                  </a:rPr>
                  <a:t> </a:t>
                </a:r>
              </a:p>
            </p:txBody>
          </p:sp>
        </mc:Fallback>
      </mc:AlternateContent>
      <p:sp>
        <p:nvSpPr>
          <p:cNvPr id="5" name="Oval 4"/>
          <p:cNvSpPr/>
          <p:nvPr/>
        </p:nvSpPr>
        <p:spPr>
          <a:xfrm>
            <a:off x="6324600" y="2286000"/>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4" name="Picture 4" descr="http://www.nenastran.com/newnoran/images/linear-statics-excavator.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467600" y="152400"/>
            <a:ext cx="1537195" cy="9654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4260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blinds(horizontal)">
                                      <p:cBhvr>
                                        <p:cTn id="7" dur="500"/>
                                        <p:tgtEl>
                                          <p:spTgt spid="3">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5" fill="hold"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blinds(vertical)">
                                      <p:cBhvr>
                                        <p:cTn id="12" dur="500"/>
                                        <p:tgtEl>
                                          <p:spTgt spid="20"/>
                                        </p:tgtEl>
                                      </p:cBhvr>
                                    </p:animEffect>
                                  </p:childTnLst>
                                </p:cTn>
                              </p:par>
                              <p:par>
                                <p:cTn id="13" presetID="3" presetClass="entr" presetSubtype="10" fill="hold" nodeType="withEffect">
                                  <p:stCondLst>
                                    <p:cond delay="0"/>
                                  </p:stCondLst>
                                  <p:childTnLst>
                                    <p:set>
                                      <p:cBhvr>
                                        <p:cTn id="14" dur="1" fill="hold">
                                          <p:stCondLst>
                                            <p:cond delay="0"/>
                                          </p:stCondLst>
                                        </p:cTn>
                                        <p:tgtEl>
                                          <p:spTgt spid="22"/>
                                        </p:tgtEl>
                                        <p:attrNameLst>
                                          <p:attrName>style.visibility</p:attrName>
                                        </p:attrNameLst>
                                      </p:cBhvr>
                                      <p:to>
                                        <p:strVal val="visible"/>
                                      </p:to>
                                    </p:set>
                                    <p:animEffect transition="in" filter="blinds(horizontal)">
                                      <p:cBhvr>
                                        <p:cTn id="15" dur="500"/>
                                        <p:tgtEl>
                                          <p:spTgt spid="22"/>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25"/>
                                        </p:tgtEl>
                                        <p:attrNameLst>
                                          <p:attrName>style.visibility</p:attrName>
                                        </p:attrNameLst>
                                      </p:cBhvr>
                                      <p:to>
                                        <p:strVal val="visible"/>
                                      </p:to>
                                    </p:set>
                                    <p:animEffect transition="in" filter="blinds(horizontal)">
                                      <p:cBhvr>
                                        <p:cTn id="20" dur="500"/>
                                        <p:tgtEl>
                                          <p:spTgt spid="25"/>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26"/>
                                        </p:tgtEl>
                                        <p:attrNameLst>
                                          <p:attrName>style.visibility</p:attrName>
                                        </p:attrNameLst>
                                      </p:cBhvr>
                                      <p:to>
                                        <p:strVal val="visible"/>
                                      </p:to>
                                    </p:set>
                                    <p:animEffect transition="in" filter="blinds(horizontal)">
                                      <p:cBhvr>
                                        <p:cTn id="25" dur="500"/>
                                        <p:tgtEl>
                                          <p:spTgt spid="26"/>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29"/>
                                        </p:tgtEl>
                                        <p:attrNameLst>
                                          <p:attrName>style.visibility</p:attrName>
                                        </p:attrNameLst>
                                      </p:cBhvr>
                                      <p:to>
                                        <p:strVal val="visible"/>
                                      </p:to>
                                    </p:set>
                                    <p:animEffect transition="in" filter="blinds(horizontal)">
                                      <p:cBhvr>
                                        <p:cTn id="30" dur="500"/>
                                        <p:tgtEl>
                                          <p:spTgt spid="29"/>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0"/>
                                        </p:tgtEl>
                                        <p:attrNameLst>
                                          <p:attrName>style.visibility</p:attrName>
                                        </p:attrNameLst>
                                      </p:cBhvr>
                                      <p:to>
                                        <p:strVal val="visible"/>
                                      </p:to>
                                    </p:set>
                                    <p:animEffect transition="in" filter="blinds(horizontal)">
                                      <p:cBhvr>
                                        <p:cTn id="35" dur="500"/>
                                        <p:tgtEl>
                                          <p:spTgt spid="30"/>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4"/>
                                        </p:tgtEl>
                                        <p:attrNameLst>
                                          <p:attrName>style.visibility</p:attrName>
                                        </p:attrNameLst>
                                      </p:cBhvr>
                                      <p:to>
                                        <p:strVal val="visible"/>
                                      </p:to>
                                    </p:set>
                                    <p:animEffect transition="in" filter="blinds(horizontal)">
                                      <p:cBhvr>
                                        <p:cTn id="40" dur="500"/>
                                        <p:tgtEl>
                                          <p:spTgt spid="34"/>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5"/>
                                        </p:tgtEl>
                                        <p:attrNameLst>
                                          <p:attrName>style.visibility</p:attrName>
                                        </p:attrNameLst>
                                      </p:cBhvr>
                                      <p:to>
                                        <p:strVal val="visible"/>
                                      </p:to>
                                    </p:set>
                                    <p:animEffect transition="in" filter="blinds(horizontal)">
                                      <p:cBhvr>
                                        <p:cTn id="45" dur="500"/>
                                        <p:tgtEl>
                                          <p:spTgt spid="35"/>
                                        </p:tgtEl>
                                      </p:cBhvr>
                                    </p:animEffect>
                                  </p:childTnLst>
                                </p:cTn>
                              </p:par>
                            </p:childTnLst>
                          </p:cTn>
                        </p:par>
                      </p:childTnLst>
                    </p:cTn>
                  </p:par>
                  <p:par>
                    <p:cTn id="46" fill="hold">
                      <p:stCondLst>
                        <p:cond delay="indefinite"/>
                      </p:stCondLst>
                      <p:childTnLst>
                        <p:par>
                          <p:cTn id="47" fill="hold">
                            <p:stCondLst>
                              <p:cond delay="0"/>
                            </p:stCondLst>
                            <p:childTnLst>
                              <p:par>
                                <p:cTn id="48" presetID="7" presetClass="emph" presetSubtype="2" fill="hold" nodeType="clickEffect">
                                  <p:stCondLst>
                                    <p:cond delay="0"/>
                                  </p:stCondLst>
                                  <p:childTnLst>
                                    <p:animClr clrSpc="rgb" dir="cw">
                                      <p:cBhvr>
                                        <p:cTn id="49" dur="500" fill="hold"/>
                                        <p:tgtEl>
                                          <p:spTgt spid="15"/>
                                        </p:tgtEl>
                                        <p:attrNameLst>
                                          <p:attrName>stroke.color</p:attrName>
                                        </p:attrNameLst>
                                      </p:cBhvr>
                                      <p:to>
                                        <a:schemeClr val="hlink"/>
                                      </p:to>
                                    </p:animClr>
                                    <p:set>
                                      <p:cBhvr>
                                        <p:cTn id="50" dur="500" fill="hold"/>
                                        <p:tgtEl>
                                          <p:spTgt spid="15"/>
                                        </p:tgtEl>
                                        <p:attrNameLst>
                                          <p:attrName>stroke.on</p:attrName>
                                        </p:attrNameLst>
                                      </p:cBhvr>
                                      <p:to>
                                        <p:strVal val="true"/>
                                      </p:to>
                                    </p:set>
                                  </p:childTnLst>
                                </p:cTn>
                              </p:par>
                              <p:par>
                                <p:cTn id="51" presetID="3" presetClass="emph" presetSubtype="2" fill="hold" grpId="0" nodeType="withEffect">
                                  <p:stCondLst>
                                    <p:cond delay="0"/>
                                  </p:stCondLst>
                                  <p:childTnLst>
                                    <p:animClr clrSpc="rgb" dir="cw">
                                      <p:cBhvr override="childStyle">
                                        <p:cTn id="52" dur="500" fill="hold"/>
                                        <p:tgtEl>
                                          <p:spTgt spid="19"/>
                                        </p:tgtEl>
                                        <p:attrNameLst>
                                          <p:attrName>style.color</p:attrName>
                                        </p:attrNameLst>
                                      </p:cBhvr>
                                      <p:to>
                                        <a:schemeClr val="hlink"/>
                                      </p:to>
                                    </p:animClr>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31"/>
                                        </p:tgtEl>
                                        <p:attrNameLst>
                                          <p:attrName>style.visibility</p:attrName>
                                        </p:attrNameLst>
                                      </p:cBhvr>
                                      <p:to>
                                        <p:strVal val="visible"/>
                                      </p:to>
                                    </p:set>
                                    <p:animEffect transition="in" filter="blinds(horizontal)">
                                      <p:cBhvr>
                                        <p:cTn id="57" dur="500"/>
                                        <p:tgtEl>
                                          <p:spTgt spid="31"/>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36"/>
                                        </p:tgtEl>
                                        <p:attrNameLst>
                                          <p:attrName>style.visibility</p:attrName>
                                        </p:attrNameLst>
                                      </p:cBhvr>
                                      <p:to>
                                        <p:strVal val="visible"/>
                                      </p:to>
                                    </p:set>
                                    <p:animEffect transition="in" filter="blinds(horizontal)">
                                      <p:cBhvr>
                                        <p:cTn id="62" dur="500"/>
                                        <p:tgtEl>
                                          <p:spTgt spid="36"/>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38"/>
                                        </p:tgtEl>
                                        <p:attrNameLst>
                                          <p:attrName>style.visibility</p:attrName>
                                        </p:attrNameLst>
                                      </p:cBhvr>
                                      <p:to>
                                        <p:strVal val="visible"/>
                                      </p:to>
                                    </p:set>
                                    <p:animEffect transition="in" filter="blinds(horizontal)">
                                      <p:cBhvr>
                                        <p:cTn id="67" dur="500"/>
                                        <p:tgtEl>
                                          <p:spTgt spid="38"/>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32"/>
                                        </p:tgtEl>
                                        <p:attrNameLst>
                                          <p:attrName>style.visibility</p:attrName>
                                        </p:attrNameLst>
                                      </p:cBhvr>
                                      <p:to>
                                        <p:strVal val="visible"/>
                                      </p:to>
                                    </p:set>
                                    <p:animEffect transition="in" filter="blinds(horizontal)">
                                      <p:cBhvr>
                                        <p:cTn id="72" dur="500"/>
                                        <p:tgtEl>
                                          <p:spTgt spid="32"/>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grpId="0" nodeType="clickEffect">
                                  <p:stCondLst>
                                    <p:cond delay="0"/>
                                  </p:stCondLst>
                                  <p:childTnLst>
                                    <p:set>
                                      <p:cBhvr>
                                        <p:cTn id="76" dur="1" fill="hold">
                                          <p:stCondLst>
                                            <p:cond delay="0"/>
                                          </p:stCondLst>
                                        </p:cTn>
                                        <p:tgtEl>
                                          <p:spTgt spid="37"/>
                                        </p:tgtEl>
                                        <p:attrNameLst>
                                          <p:attrName>style.visibility</p:attrName>
                                        </p:attrNameLst>
                                      </p:cBhvr>
                                      <p:to>
                                        <p:strVal val="visible"/>
                                      </p:to>
                                    </p:set>
                                    <p:animEffect transition="in" filter="blinds(horizontal)">
                                      <p:cBhvr>
                                        <p:cTn id="77" dur="500"/>
                                        <p:tgtEl>
                                          <p:spTgt spid="37"/>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grpId="0" nodeType="clickEffect">
                                  <p:stCondLst>
                                    <p:cond delay="0"/>
                                  </p:stCondLst>
                                  <p:childTnLst>
                                    <p:set>
                                      <p:cBhvr>
                                        <p:cTn id="81" dur="1" fill="hold">
                                          <p:stCondLst>
                                            <p:cond delay="0"/>
                                          </p:stCondLst>
                                        </p:cTn>
                                        <p:tgtEl>
                                          <p:spTgt spid="39"/>
                                        </p:tgtEl>
                                        <p:attrNameLst>
                                          <p:attrName>style.visibility</p:attrName>
                                        </p:attrNameLst>
                                      </p:cBhvr>
                                      <p:to>
                                        <p:strVal val="visible"/>
                                      </p:to>
                                    </p:set>
                                    <p:animEffect transition="in" filter="blinds(horizontal)">
                                      <p:cBhvr>
                                        <p:cTn id="82" dur="500"/>
                                        <p:tgtEl>
                                          <p:spTgt spid="39"/>
                                        </p:tgtEl>
                                      </p:cBhvr>
                                    </p:animEffect>
                                  </p:childTnLst>
                                </p:cTn>
                              </p:par>
                            </p:childTnLst>
                          </p:cTn>
                        </p:par>
                      </p:childTnLst>
                    </p:cTn>
                  </p:par>
                  <p:par>
                    <p:cTn id="83" fill="hold">
                      <p:stCondLst>
                        <p:cond delay="indefinite"/>
                      </p:stCondLst>
                      <p:childTnLst>
                        <p:par>
                          <p:cTn id="84" fill="hold">
                            <p:stCondLst>
                              <p:cond delay="0"/>
                            </p:stCondLst>
                            <p:childTnLst>
                              <p:par>
                                <p:cTn id="85" presetID="3" presetClass="entr" presetSubtype="10" fill="hold" grpId="0" nodeType="clickEffect">
                                  <p:stCondLst>
                                    <p:cond delay="0"/>
                                  </p:stCondLst>
                                  <p:childTnLst>
                                    <p:set>
                                      <p:cBhvr>
                                        <p:cTn id="86" dur="1" fill="hold">
                                          <p:stCondLst>
                                            <p:cond delay="0"/>
                                          </p:stCondLst>
                                        </p:cTn>
                                        <p:tgtEl>
                                          <p:spTgt spid="33"/>
                                        </p:tgtEl>
                                        <p:attrNameLst>
                                          <p:attrName>style.visibility</p:attrName>
                                        </p:attrNameLst>
                                      </p:cBhvr>
                                      <p:to>
                                        <p:strVal val="visible"/>
                                      </p:to>
                                    </p:set>
                                    <p:animEffect transition="in" filter="blinds(horizontal)">
                                      <p:cBhvr>
                                        <p:cTn id="87" dur="500"/>
                                        <p:tgtEl>
                                          <p:spTgt spid="33"/>
                                        </p:tgtEl>
                                      </p:cBhvr>
                                    </p:animEffect>
                                  </p:childTnLst>
                                </p:cTn>
                              </p:par>
                            </p:childTnLst>
                          </p:cTn>
                        </p:par>
                      </p:childTnLst>
                    </p:cTn>
                  </p:par>
                  <p:par>
                    <p:cTn id="88" fill="hold">
                      <p:stCondLst>
                        <p:cond delay="indefinite"/>
                      </p:stCondLst>
                      <p:childTnLst>
                        <p:par>
                          <p:cTn id="89" fill="hold">
                            <p:stCondLst>
                              <p:cond delay="0"/>
                            </p:stCondLst>
                            <p:childTnLst>
                              <p:par>
                                <p:cTn id="90" presetID="3" presetClass="entr" presetSubtype="10" fill="hold" grpId="0" nodeType="clickEffect">
                                  <p:stCondLst>
                                    <p:cond delay="0"/>
                                  </p:stCondLst>
                                  <p:childTnLst>
                                    <p:set>
                                      <p:cBhvr>
                                        <p:cTn id="91" dur="1" fill="hold">
                                          <p:stCondLst>
                                            <p:cond delay="0"/>
                                          </p:stCondLst>
                                        </p:cTn>
                                        <p:tgtEl>
                                          <p:spTgt spid="41"/>
                                        </p:tgtEl>
                                        <p:attrNameLst>
                                          <p:attrName>style.visibility</p:attrName>
                                        </p:attrNameLst>
                                      </p:cBhvr>
                                      <p:to>
                                        <p:strVal val="visible"/>
                                      </p:to>
                                    </p:set>
                                    <p:animEffect transition="in" filter="blinds(horizontal)">
                                      <p:cBhvr>
                                        <p:cTn id="92" dur="500"/>
                                        <p:tgtEl>
                                          <p:spTgt spid="41"/>
                                        </p:tgtEl>
                                      </p:cBhvr>
                                    </p:animEffect>
                                  </p:childTnLst>
                                </p:cTn>
                              </p:par>
                            </p:childTnLst>
                          </p:cTn>
                        </p:par>
                      </p:childTnLst>
                    </p:cTn>
                  </p:par>
                  <p:par>
                    <p:cTn id="93" fill="hold">
                      <p:stCondLst>
                        <p:cond delay="indefinite"/>
                      </p:stCondLst>
                      <p:childTnLst>
                        <p:par>
                          <p:cTn id="94" fill="hold">
                            <p:stCondLst>
                              <p:cond delay="0"/>
                            </p:stCondLst>
                            <p:childTnLst>
                              <p:par>
                                <p:cTn id="95" presetID="3" presetClass="entr" presetSubtype="10" fill="hold" grpId="0" nodeType="clickEffect">
                                  <p:stCondLst>
                                    <p:cond delay="0"/>
                                  </p:stCondLst>
                                  <p:childTnLst>
                                    <p:set>
                                      <p:cBhvr>
                                        <p:cTn id="96" dur="1" fill="hold">
                                          <p:stCondLst>
                                            <p:cond delay="0"/>
                                          </p:stCondLst>
                                        </p:cTn>
                                        <p:tgtEl>
                                          <p:spTgt spid="42"/>
                                        </p:tgtEl>
                                        <p:attrNameLst>
                                          <p:attrName>style.visibility</p:attrName>
                                        </p:attrNameLst>
                                      </p:cBhvr>
                                      <p:to>
                                        <p:strVal val="visible"/>
                                      </p:to>
                                    </p:set>
                                    <p:animEffect transition="in" filter="blinds(horizontal)">
                                      <p:cBhvr>
                                        <p:cTn id="97" dur="500"/>
                                        <p:tgtEl>
                                          <p:spTgt spid="42"/>
                                        </p:tgtEl>
                                      </p:cBhvr>
                                    </p:animEffect>
                                  </p:childTnLst>
                                </p:cTn>
                              </p:par>
                            </p:childTnLst>
                          </p:cTn>
                        </p:par>
                      </p:childTnLst>
                    </p:cTn>
                  </p:par>
                  <p:par>
                    <p:cTn id="98" fill="hold">
                      <p:stCondLst>
                        <p:cond delay="indefinite"/>
                      </p:stCondLst>
                      <p:childTnLst>
                        <p:par>
                          <p:cTn id="99" fill="hold">
                            <p:stCondLst>
                              <p:cond delay="0"/>
                            </p:stCondLst>
                            <p:childTnLst>
                              <p:par>
                                <p:cTn id="100" presetID="3" presetClass="entr" presetSubtype="10" fill="hold" grpId="0" nodeType="clickEffect">
                                  <p:stCondLst>
                                    <p:cond delay="0"/>
                                  </p:stCondLst>
                                  <p:childTnLst>
                                    <p:set>
                                      <p:cBhvr>
                                        <p:cTn id="101" dur="1" fill="hold">
                                          <p:stCondLst>
                                            <p:cond delay="0"/>
                                          </p:stCondLst>
                                        </p:cTn>
                                        <p:tgtEl>
                                          <p:spTgt spid="40"/>
                                        </p:tgtEl>
                                        <p:attrNameLst>
                                          <p:attrName>style.visibility</p:attrName>
                                        </p:attrNameLst>
                                      </p:cBhvr>
                                      <p:to>
                                        <p:strVal val="visible"/>
                                      </p:to>
                                    </p:set>
                                    <p:animEffect transition="in" filter="blinds(horizontal)">
                                      <p:cBhvr>
                                        <p:cTn id="102" dur="500"/>
                                        <p:tgtEl>
                                          <p:spTgt spid="40"/>
                                        </p:tgtEl>
                                      </p:cBhvr>
                                    </p:animEffect>
                                  </p:childTnLst>
                                </p:cTn>
                              </p:par>
                            </p:childTnLst>
                          </p:cTn>
                        </p:par>
                      </p:childTnLst>
                    </p:cTn>
                  </p:par>
                  <p:par>
                    <p:cTn id="103" fill="hold">
                      <p:stCondLst>
                        <p:cond delay="indefinite"/>
                      </p:stCondLst>
                      <p:childTnLst>
                        <p:par>
                          <p:cTn id="104" fill="hold">
                            <p:stCondLst>
                              <p:cond delay="0"/>
                            </p:stCondLst>
                            <p:childTnLst>
                              <p:par>
                                <p:cTn id="105" presetID="3" presetClass="entr" presetSubtype="10" fill="hold" grpId="0" nodeType="clickEffect">
                                  <p:stCondLst>
                                    <p:cond delay="0"/>
                                  </p:stCondLst>
                                  <p:childTnLst>
                                    <p:set>
                                      <p:cBhvr>
                                        <p:cTn id="106" dur="1" fill="hold">
                                          <p:stCondLst>
                                            <p:cond delay="0"/>
                                          </p:stCondLst>
                                        </p:cTn>
                                        <p:tgtEl>
                                          <p:spTgt spid="43"/>
                                        </p:tgtEl>
                                        <p:attrNameLst>
                                          <p:attrName>style.visibility</p:attrName>
                                        </p:attrNameLst>
                                      </p:cBhvr>
                                      <p:to>
                                        <p:strVal val="visible"/>
                                      </p:to>
                                    </p:set>
                                    <p:animEffect transition="in" filter="blinds(horizontal)">
                                      <p:cBhvr>
                                        <p:cTn id="107"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5" grpId="0"/>
      <p:bldP spid="26" grpId="0"/>
      <p:bldP spid="29" grpId="0"/>
      <p:bldP spid="30" grpId="0"/>
      <p:bldP spid="31" grpId="0"/>
      <p:bldP spid="32" grpId="0"/>
      <p:bldP spid="33" grpId="0"/>
      <p:bldP spid="34" grpId="0" animBg="1"/>
      <p:bldP spid="35" grpId="0"/>
      <p:bldP spid="36" grpId="0" animBg="1"/>
      <p:bldP spid="37" grpId="0" animBg="1"/>
      <p:bldP spid="38" grpId="0"/>
      <p:bldP spid="39" grpId="0"/>
      <p:bldP spid="40" grpId="0"/>
      <p:bldP spid="41" grpId="0" animBg="1"/>
      <p:bldP spid="42" grpId="0"/>
      <p:bldP spid="4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omic Sans MS" pitchFamily="66" charset="0"/>
              </a:rPr>
              <a:t>Statics of a Particle</a:t>
            </a:r>
            <a:endParaRPr lang="en-GB" dirty="0">
              <a:latin typeface="Comic Sans MS" pitchFamily="66" charset="0"/>
            </a:endParaRPr>
          </a:p>
        </p:txBody>
      </p:sp>
      <p:sp>
        <p:nvSpPr>
          <p:cNvPr id="3" name="Content Placeholder 2"/>
          <p:cNvSpPr>
            <a:spLocks noGrp="1"/>
          </p:cNvSpPr>
          <p:nvPr>
            <p:ph idx="1"/>
          </p:nvPr>
        </p:nvSpPr>
        <p:spPr>
          <a:xfrm>
            <a:off x="152400" y="1600200"/>
            <a:ext cx="3505200" cy="4525963"/>
          </a:xfrm>
        </p:spPr>
        <p:txBody>
          <a:bodyPr>
            <a:normAutofit/>
          </a:bodyPr>
          <a:lstStyle/>
          <a:p>
            <a:pPr marL="0" indent="0" algn="ctr">
              <a:buNone/>
            </a:pPr>
            <a:r>
              <a:rPr lang="en-GB" sz="1400" b="1" dirty="0" smtClean="0">
                <a:latin typeface="Comic Sans MS" pitchFamily="66" charset="0"/>
              </a:rPr>
              <a:t>You need to know when to include additional forces on your diagrams, such as weight, tension, thrust, the normal reaction and friction</a:t>
            </a:r>
          </a:p>
          <a:p>
            <a:pPr marL="0" indent="0" algn="ctr">
              <a:buNone/>
            </a:pPr>
            <a:endParaRPr lang="en-GB" sz="1400" b="1" dirty="0">
              <a:latin typeface="Comic Sans MS" pitchFamily="66" charset="0"/>
            </a:endParaRPr>
          </a:p>
          <a:p>
            <a:pPr marL="0" indent="0" algn="ctr">
              <a:buNone/>
            </a:pPr>
            <a:r>
              <a:rPr lang="en-GB" sz="1400" dirty="0" smtClean="0">
                <a:latin typeface="Comic Sans MS" pitchFamily="66" charset="0"/>
              </a:rPr>
              <a:t>A particle of mass 3kg is held in equilibrium by two light inextensible strings. One of the strings is horizontal, and the other is inclined at 45° to the horizontal, as shown. The tension in the horizontal string is P and in the other string is Q.</a:t>
            </a:r>
          </a:p>
          <a:p>
            <a:pPr marL="0" indent="0" algn="ctr">
              <a:buNone/>
            </a:pPr>
            <a:endParaRPr lang="en-GB" sz="1400" dirty="0">
              <a:latin typeface="Comic Sans MS" pitchFamily="66" charset="0"/>
            </a:endParaRPr>
          </a:p>
          <a:p>
            <a:pPr marL="0" indent="0" algn="ctr">
              <a:buNone/>
            </a:pPr>
            <a:r>
              <a:rPr lang="en-GB" sz="1400" dirty="0" smtClean="0">
                <a:latin typeface="Comic Sans MS" pitchFamily="66" charset="0"/>
              </a:rPr>
              <a:t>Find the values of P and Q.</a:t>
            </a:r>
            <a:endParaRPr lang="en-GB" sz="1400" dirty="0">
              <a:latin typeface="Comic Sans MS" pitchFamily="66" charset="0"/>
            </a:endParaRPr>
          </a:p>
        </p:txBody>
      </p:sp>
      <p:sp>
        <p:nvSpPr>
          <p:cNvPr id="4" name="TextBox 3"/>
          <p:cNvSpPr txBox="1"/>
          <p:nvPr/>
        </p:nvSpPr>
        <p:spPr>
          <a:xfrm>
            <a:off x="8742557" y="6531169"/>
            <a:ext cx="439543" cy="338554"/>
          </a:xfrm>
          <a:prstGeom prst="rect">
            <a:avLst/>
          </a:prstGeom>
          <a:noFill/>
        </p:spPr>
        <p:txBody>
          <a:bodyPr wrap="none" rtlCol="0">
            <a:spAutoFit/>
          </a:bodyPr>
          <a:lstStyle/>
          <a:p>
            <a:pPr algn="r"/>
            <a:r>
              <a:rPr lang="en-GB" sz="1600" dirty="0" smtClean="0">
                <a:latin typeface="Comic Sans MS" pitchFamily="66" charset="0"/>
              </a:rPr>
              <a:t>4B</a:t>
            </a:r>
            <a:endParaRPr lang="en-GB" sz="1600" dirty="0">
              <a:latin typeface="Comic Sans MS" pitchFamily="66" charset="0"/>
            </a:endParaRPr>
          </a:p>
        </p:txBody>
      </p:sp>
      <p:cxnSp>
        <p:nvCxnSpPr>
          <p:cNvPr id="7" name="Straight Arrow Connector 6"/>
          <p:cNvCxnSpPr/>
          <p:nvPr/>
        </p:nvCxnSpPr>
        <p:spPr>
          <a:xfrm flipH="1">
            <a:off x="4876800" y="2362200"/>
            <a:ext cx="15240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6400800" y="1447800"/>
            <a:ext cx="1066800" cy="9144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6400800" y="2362200"/>
            <a:ext cx="1600200" cy="0"/>
          </a:xfrm>
          <a:prstGeom prst="straightConnector1">
            <a:avLst/>
          </a:prstGeom>
          <a:ln w="25400">
            <a:solidFill>
              <a:schemeClr val="tx1"/>
            </a:solidFill>
            <a:prstDash val="dash"/>
            <a:tailEnd type="non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6400800" y="2362200"/>
            <a:ext cx="0" cy="1219200"/>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4648200" y="2209800"/>
            <a:ext cx="277640" cy="307777"/>
          </a:xfrm>
          <a:prstGeom prst="rect">
            <a:avLst/>
          </a:prstGeom>
          <a:noFill/>
        </p:spPr>
        <p:txBody>
          <a:bodyPr wrap="none" rtlCol="0">
            <a:spAutoFit/>
          </a:bodyPr>
          <a:lstStyle/>
          <a:p>
            <a:pPr algn="ctr"/>
            <a:r>
              <a:rPr lang="en-GB" sz="1400" dirty="0" smtClean="0">
                <a:latin typeface="Comic Sans MS" pitchFamily="66" charset="0"/>
              </a:rPr>
              <a:t>P</a:t>
            </a:r>
            <a:endParaRPr lang="en-GB" sz="1400" dirty="0">
              <a:latin typeface="Comic Sans MS" pitchFamily="66" charset="0"/>
            </a:endParaRPr>
          </a:p>
        </p:txBody>
      </p:sp>
      <p:sp>
        <p:nvSpPr>
          <p:cNvPr id="18" name="TextBox 17"/>
          <p:cNvSpPr txBox="1"/>
          <p:nvPr/>
        </p:nvSpPr>
        <p:spPr>
          <a:xfrm>
            <a:off x="7239000" y="1219200"/>
            <a:ext cx="228599" cy="307777"/>
          </a:xfrm>
          <a:prstGeom prst="rect">
            <a:avLst/>
          </a:prstGeom>
          <a:noFill/>
        </p:spPr>
        <p:txBody>
          <a:bodyPr wrap="square" rtlCol="0">
            <a:spAutoFit/>
          </a:bodyPr>
          <a:lstStyle/>
          <a:p>
            <a:pPr algn="ctr"/>
            <a:r>
              <a:rPr lang="en-GB" sz="1400" dirty="0" smtClean="0">
                <a:latin typeface="Comic Sans MS" pitchFamily="66" charset="0"/>
              </a:rPr>
              <a:t>Q</a:t>
            </a:r>
            <a:endParaRPr lang="en-GB" sz="1400" dirty="0">
              <a:latin typeface="Comic Sans MS" pitchFamily="66" charset="0"/>
            </a:endParaRPr>
          </a:p>
        </p:txBody>
      </p:sp>
      <p:sp>
        <p:nvSpPr>
          <p:cNvPr id="19" name="TextBox 18"/>
          <p:cNvSpPr txBox="1"/>
          <p:nvPr/>
        </p:nvSpPr>
        <p:spPr>
          <a:xfrm>
            <a:off x="6172200" y="3581400"/>
            <a:ext cx="457200" cy="307777"/>
          </a:xfrm>
          <a:prstGeom prst="rect">
            <a:avLst/>
          </a:prstGeom>
          <a:noFill/>
        </p:spPr>
        <p:txBody>
          <a:bodyPr wrap="square" rtlCol="0">
            <a:spAutoFit/>
          </a:bodyPr>
          <a:lstStyle/>
          <a:p>
            <a:pPr algn="ctr"/>
            <a:r>
              <a:rPr lang="en-GB" sz="1400" dirty="0" smtClean="0">
                <a:solidFill>
                  <a:srgbClr val="0000FF"/>
                </a:solidFill>
                <a:latin typeface="Comic Sans MS" pitchFamily="66" charset="0"/>
              </a:rPr>
              <a:t>3g</a:t>
            </a:r>
            <a:endParaRPr lang="en-GB" sz="1400" dirty="0">
              <a:solidFill>
                <a:srgbClr val="0000FF"/>
              </a:solidFill>
              <a:latin typeface="Comic Sans MS" pitchFamily="66" charset="0"/>
            </a:endParaRPr>
          </a:p>
        </p:txBody>
      </p:sp>
      <p:cxnSp>
        <p:nvCxnSpPr>
          <p:cNvPr id="20" name="Straight Arrow Connector 19"/>
          <p:cNvCxnSpPr/>
          <p:nvPr/>
        </p:nvCxnSpPr>
        <p:spPr>
          <a:xfrm>
            <a:off x="6400800" y="2362200"/>
            <a:ext cx="1066800"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V="1">
            <a:off x="7467600" y="1447800"/>
            <a:ext cx="0" cy="914400"/>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6553200" y="2362200"/>
            <a:ext cx="914400" cy="276999"/>
          </a:xfrm>
          <a:prstGeom prst="rect">
            <a:avLst/>
          </a:prstGeom>
          <a:noFill/>
        </p:spPr>
        <p:txBody>
          <a:bodyPr wrap="square" rtlCol="0">
            <a:spAutoFit/>
          </a:bodyPr>
          <a:lstStyle/>
          <a:p>
            <a:pPr algn="ctr"/>
            <a:r>
              <a:rPr lang="en-GB" sz="1200" dirty="0" smtClean="0">
                <a:solidFill>
                  <a:srgbClr val="FF0000"/>
                </a:solidFill>
                <a:latin typeface="Comic Sans MS" pitchFamily="66" charset="0"/>
              </a:rPr>
              <a:t>QCos45</a:t>
            </a:r>
            <a:endParaRPr lang="en-GB" sz="1200" dirty="0">
              <a:solidFill>
                <a:srgbClr val="FF0000"/>
              </a:solidFill>
              <a:latin typeface="Comic Sans MS" pitchFamily="66" charset="0"/>
            </a:endParaRPr>
          </a:p>
        </p:txBody>
      </p:sp>
      <p:sp>
        <p:nvSpPr>
          <p:cNvPr id="26" name="TextBox 25"/>
          <p:cNvSpPr txBox="1"/>
          <p:nvPr/>
        </p:nvSpPr>
        <p:spPr>
          <a:xfrm>
            <a:off x="7467600" y="1752600"/>
            <a:ext cx="762000" cy="276999"/>
          </a:xfrm>
          <a:prstGeom prst="rect">
            <a:avLst/>
          </a:prstGeom>
          <a:noFill/>
        </p:spPr>
        <p:txBody>
          <a:bodyPr wrap="square" rtlCol="0">
            <a:spAutoFit/>
          </a:bodyPr>
          <a:lstStyle/>
          <a:p>
            <a:pPr algn="ctr"/>
            <a:r>
              <a:rPr lang="en-GB" sz="1200" dirty="0" smtClean="0">
                <a:solidFill>
                  <a:srgbClr val="0000FF"/>
                </a:solidFill>
                <a:latin typeface="Comic Sans MS" pitchFamily="66" charset="0"/>
              </a:rPr>
              <a:t>QSin45</a:t>
            </a:r>
            <a:endParaRPr lang="en-GB" sz="1200" dirty="0">
              <a:solidFill>
                <a:srgbClr val="0000FF"/>
              </a:solidFill>
              <a:latin typeface="Comic Sans MS" pitchFamily="66" charset="0"/>
            </a:endParaRPr>
          </a:p>
        </p:txBody>
      </p:sp>
      <p:sp>
        <p:nvSpPr>
          <p:cNvPr id="27" name="Arc 26"/>
          <p:cNvSpPr/>
          <p:nvPr/>
        </p:nvSpPr>
        <p:spPr>
          <a:xfrm>
            <a:off x="5867400" y="1905000"/>
            <a:ext cx="914400" cy="914400"/>
          </a:xfrm>
          <a:prstGeom prst="arc">
            <a:avLst>
              <a:gd name="adj1" fmla="val 19507480"/>
              <a:gd name="adj2" fmla="val 21583554"/>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8" name="TextBox 27"/>
          <p:cNvSpPr txBox="1"/>
          <p:nvPr/>
        </p:nvSpPr>
        <p:spPr>
          <a:xfrm>
            <a:off x="6705600" y="2057400"/>
            <a:ext cx="533400" cy="276999"/>
          </a:xfrm>
          <a:prstGeom prst="rect">
            <a:avLst/>
          </a:prstGeom>
          <a:noFill/>
        </p:spPr>
        <p:txBody>
          <a:bodyPr wrap="square" rtlCol="0">
            <a:spAutoFit/>
          </a:bodyPr>
          <a:lstStyle/>
          <a:p>
            <a:pPr algn="ctr"/>
            <a:r>
              <a:rPr lang="en-GB" sz="1200" dirty="0" smtClean="0">
                <a:latin typeface="Comic Sans MS" pitchFamily="66" charset="0"/>
              </a:rPr>
              <a:t>45°</a:t>
            </a:r>
            <a:endParaRPr lang="en-GB" sz="1200" dirty="0">
              <a:latin typeface="Comic Sans MS" pitchFamily="66" charset="0"/>
            </a:endParaRPr>
          </a:p>
        </p:txBody>
      </p:sp>
      <mc:AlternateContent xmlns:mc="http://schemas.openxmlformats.org/markup-compatibility/2006" xmlns:a14="http://schemas.microsoft.com/office/drawing/2010/main">
        <mc:Choice Requires="a14">
          <p:sp>
            <p:nvSpPr>
              <p:cNvPr id="43" name="TextBox 42"/>
              <p:cNvSpPr txBox="1"/>
              <p:nvPr/>
            </p:nvSpPr>
            <p:spPr>
              <a:xfrm>
                <a:off x="1295400" y="4953000"/>
                <a:ext cx="1057084"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rgbClr val="0000FF"/>
                          </a:solidFill>
                          <a:latin typeface="Cambria Math"/>
                        </a:rPr>
                        <m:t>𝑄</m:t>
                      </m:r>
                      <m:r>
                        <a:rPr lang="en-GB" sz="1400" b="0" i="1" smtClean="0">
                          <a:solidFill>
                            <a:srgbClr val="0000FF"/>
                          </a:solidFill>
                          <a:latin typeface="Cambria Math"/>
                        </a:rPr>
                        <m:t>=41.6</m:t>
                      </m:r>
                      <m:r>
                        <a:rPr lang="en-GB" sz="1400" b="0" i="1" smtClean="0">
                          <a:solidFill>
                            <a:srgbClr val="0000FF"/>
                          </a:solidFill>
                          <a:latin typeface="Cambria Math"/>
                        </a:rPr>
                        <m:t>𝑁</m:t>
                      </m:r>
                    </m:oMath>
                  </m:oMathPara>
                </a14:m>
                <a:endParaRPr lang="en-GB" sz="1400" dirty="0">
                  <a:solidFill>
                    <a:srgbClr val="0000FF"/>
                  </a:solidFill>
                </a:endParaRPr>
              </a:p>
            </p:txBody>
          </p:sp>
        </mc:Choice>
        <mc:Fallback xmlns="">
          <p:sp>
            <p:nvSpPr>
              <p:cNvPr id="43" name="TextBox 42"/>
              <p:cNvSpPr txBox="1">
                <a:spLocks noRot="1" noChangeAspect="1" noMove="1" noResize="1" noEditPoints="1" noAdjustHandles="1" noChangeArrowheads="1" noChangeShapeType="1" noTextEdit="1"/>
              </p:cNvSpPr>
              <p:nvPr/>
            </p:nvSpPr>
            <p:spPr>
              <a:xfrm>
                <a:off x="1295400" y="4953000"/>
                <a:ext cx="1057084" cy="307777"/>
              </a:xfrm>
              <a:prstGeom prst="rect">
                <a:avLst/>
              </a:prstGeom>
              <a:blipFill rotWithShape="1">
                <a:blip r:embed="rId2"/>
                <a:stretch>
                  <a:fillRect b="-4000"/>
                </a:stretch>
              </a:blipFill>
            </p:spPr>
            <p:txBody>
              <a:bodyPr/>
              <a:lstStyle/>
              <a:p>
                <a:r>
                  <a:rPr lang="en-GB">
                    <a:noFill/>
                  </a:rPr>
                  <a:t> </a:t>
                </a:r>
              </a:p>
            </p:txBody>
          </p:sp>
        </mc:Fallback>
      </mc:AlternateContent>
      <p:sp>
        <p:nvSpPr>
          <p:cNvPr id="5" name="Oval 4"/>
          <p:cNvSpPr/>
          <p:nvPr/>
        </p:nvSpPr>
        <p:spPr>
          <a:xfrm>
            <a:off x="6324600" y="2286000"/>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TextBox 43"/>
          <p:cNvSpPr txBox="1"/>
          <p:nvPr/>
        </p:nvSpPr>
        <p:spPr>
          <a:xfrm>
            <a:off x="4191000" y="4038600"/>
            <a:ext cx="1853392" cy="307777"/>
          </a:xfrm>
          <a:prstGeom prst="rect">
            <a:avLst/>
          </a:prstGeom>
          <a:noFill/>
        </p:spPr>
        <p:txBody>
          <a:bodyPr wrap="none" rtlCol="0">
            <a:spAutoFit/>
          </a:bodyPr>
          <a:lstStyle/>
          <a:p>
            <a:r>
              <a:rPr lang="en-GB" sz="1400" u="sng" dirty="0" smtClean="0">
                <a:latin typeface="Comic Sans MS" pitchFamily="66" charset="0"/>
              </a:rPr>
              <a:t>Resolve horizontally</a:t>
            </a:r>
            <a:endParaRPr lang="en-GB" sz="1400" u="sng" dirty="0">
              <a:latin typeface="Comic Sans MS" pitchFamily="66" charset="0"/>
            </a:endParaRPr>
          </a:p>
        </p:txBody>
      </p:sp>
      <mc:AlternateContent xmlns:mc="http://schemas.openxmlformats.org/markup-compatibility/2006" xmlns:a14="http://schemas.microsoft.com/office/drawing/2010/main">
        <mc:Choice Requires="a14">
          <p:sp>
            <p:nvSpPr>
              <p:cNvPr id="45" name="TextBox 44"/>
              <p:cNvSpPr txBox="1"/>
              <p:nvPr/>
            </p:nvSpPr>
            <p:spPr>
              <a:xfrm>
                <a:off x="4800600" y="4495800"/>
                <a:ext cx="829586"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𝐹</m:t>
                      </m:r>
                      <m:r>
                        <a:rPr lang="en-GB" sz="1400" b="0" i="1" smtClean="0">
                          <a:latin typeface="Cambria Math"/>
                        </a:rPr>
                        <m:t>=</m:t>
                      </m:r>
                      <m:r>
                        <a:rPr lang="en-GB" sz="1400" b="0" i="1" smtClean="0">
                          <a:latin typeface="Cambria Math"/>
                        </a:rPr>
                        <m:t>𝑚𝑎</m:t>
                      </m:r>
                    </m:oMath>
                  </m:oMathPara>
                </a14:m>
                <a:endParaRPr lang="en-GB" sz="1400" dirty="0"/>
              </a:p>
            </p:txBody>
          </p:sp>
        </mc:Choice>
        <mc:Fallback xmlns="">
          <p:sp>
            <p:nvSpPr>
              <p:cNvPr id="45" name="TextBox 44"/>
              <p:cNvSpPr txBox="1">
                <a:spLocks noRot="1" noChangeAspect="1" noMove="1" noResize="1" noEditPoints="1" noAdjustHandles="1" noChangeArrowheads="1" noChangeShapeType="1" noTextEdit="1"/>
              </p:cNvSpPr>
              <p:nvPr/>
            </p:nvSpPr>
            <p:spPr>
              <a:xfrm>
                <a:off x="4800600" y="4495800"/>
                <a:ext cx="829586" cy="307777"/>
              </a:xfrm>
              <a:prstGeom prst="rect">
                <a:avLst/>
              </a:prstGeom>
              <a:blipFill rotWithShape="1">
                <a:blip r:embed="rId3"/>
                <a:stretch>
                  <a:fillRect/>
                </a:stretch>
              </a:blipFill>
            </p:spPr>
            <p:txBody>
              <a:bodyPr/>
              <a:lstStyle/>
              <a:p>
                <a:r>
                  <a:rPr lang="en-GB">
                    <a:noFill/>
                  </a:rPr>
                  <a:t> </a:t>
                </a:r>
              </a:p>
            </p:txBody>
          </p:sp>
        </mc:Fallback>
      </mc:AlternateContent>
      <p:sp>
        <p:nvSpPr>
          <p:cNvPr id="46" name="Arc 45"/>
          <p:cNvSpPr/>
          <p:nvPr/>
        </p:nvSpPr>
        <p:spPr>
          <a:xfrm>
            <a:off x="5638800" y="4648200"/>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7" name="TextBox 46"/>
          <p:cNvSpPr txBox="1"/>
          <p:nvPr/>
        </p:nvSpPr>
        <p:spPr>
          <a:xfrm>
            <a:off x="6019800" y="4572000"/>
            <a:ext cx="2133600" cy="430887"/>
          </a:xfrm>
          <a:prstGeom prst="rect">
            <a:avLst/>
          </a:prstGeom>
          <a:noFill/>
        </p:spPr>
        <p:txBody>
          <a:bodyPr wrap="square" rtlCol="0">
            <a:spAutoFit/>
          </a:bodyPr>
          <a:lstStyle/>
          <a:p>
            <a:pPr algn="ctr"/>
            <a:r>
              <a:rPr lang="en-GB" sz="1100" dirty="0" smtClean="0">
                <a:solidFill>
                  <a:srgbClr val="FF0000"/>
                </a:solidFill>
                <a:latin typeface="Comic Sans MS" pitchFamily="66" charset="0"/>
              </a:rPr>
              <a:t>Choosing Q as the positive direction, sub in values…</a:t>
            </a:r>
            <a:endParaRPr lang="en-GB" sz="11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48" name="TextBox 47"/>
              <p:cNvSpPr txBox="1"/>
              <p:nvPr/>
            </p:nvSpPr>
            <p:spPr>
              <a:xfrm>
                <a:off x="4010025" y="4876800"/>
                <a:ext cx="1495474"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𝑄𝐶𝑜𝑠</m:t>
                      </m:r>
                      <m:r>
                        <a:rPr lang="en-GB" sz="1400" b="0" i="1" smtClean="0">
                          <a:latin typeface="Cambria Math"/>
                        </a:rPr>
                        <m:t>45−</m:t>
                      </m:r>
                      <m:r>
                        <a:rPr lang="en-GB" sz="1400" b="0" i="1" smtClean="0">
                          <a:latin typeface="Cambria Math"/>
                        </a:rPr>
                        <m:t>𝑃</m:t>
                      </m:r>
                      <m:r>
                        <a:rPr lang="en-GB" sz="1400" b="0" i="1" smtClean="0">
                          <a:latin typeface="Cambria Math"/>
                        </a:rPr>
                        <m:t>=0</m:t>
                      </m:r>
                    </m:oMath>
                  </m:oMathPara>
                </a14:m>
                <a:endParaRPr lang="en-GB" sz="1400" dirty="0"/>
              </a:p>
            </p:txBody>
          </p:sp>
        </mc:Choice>
        <mc:Fallback xmlns="">
          <p:sp>
            <p:nvSpPr>
              <p:cNvPr id="48" name="TextBox 47"/>
              <p:cNvSpPr txBox="1">
                <a:spLocks noRot="1" noChangeAspect="1" noMove="1" noResize="1" noEditPoints="1" noAdjustHandles="1" noChangeArrowheads="1" noChangeShapeType="1" noTextEdit="1"/>
              </p:cNvSpPr>
              <p:nvPr/>
            </p:nvSpPr>
            <p:spPr>
              <a:xfrm>
                <a:off x="4010025" y="4876800"/>
                <a:ext cx="1495474" cy="307777"/>
              </a:xfrm>
              <a:prstGeom prst="rect">
                <a:avLst/>
              </a:prstGeom>
              <a:blipFill rotWithShape="1">
                <a:blip r:embed="rId4"/>
                <a:stretch>
                  <a:fillRect b="-8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9" name="TextBox 48"/>
              <p:cNvSpPr txBox="1"/>
              <p:nvPr/>
            </p:nvSpPr>
            <p:spPr>
              <a:xfrm>
                <a:off x="4343400" y="5257800"/>
                <a:ext cx="1181670"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𝑄𝐶𝑜𝑠</m:t>
                      </m:r>
                      <m:r>
                        <a:rPr lang="en-GB" sz="1400" b="0" i="1" smtClean="0">
                          <a:latin typeface="Cambria Math"/>
                        </a:rPr>
                        <m:t>45=</m:t>
                      </m:r>
                      <m:r>
                        <a:rPr lang="en-GB" sz="1400" b="0" i="1" smtClean="0">
                          <a:latin typeface="Cambria Math"/>
                        </a:rPr>
                        <m:t>𝑃</m:t>
                      </m:r>
                    </m:oMath>
                  </m:oMathPara>
                </a14:m>
                <a:endParaRPr lang="en-GB" sz="1400" dirty="0"/>
              </a:p>
            </p:txBody>
          </p:sp>
        </mc:Choice>
        <mc:Fallback xmlns="">
          <p:sp>
            <p:nvSpPr>
              <p:cNvPr id="49" name="TextBox 48"/>
              <p:cNvSpPr txBox="1">
                <a:spLocks noRot="1" noChangeAspect="1" noMove="1" noResize="1" noEditPoints="1" noAdjustHandles="1" noChangeArrowheads="1" noChangeShapeType="1" noTextEdit="1"/>
              </p:cNvSpPr>
              <p:nvPr/>
            </p:nvSpPr>
            <p:spPr>
              <a:xfrm>
                <a:off x="4343400" y="5257800"/>
                <a:ext cx="1181670" cy="307777"/>
              </a:xfrm>
              <a:prstGeom prst="rect">
                <a:avLst/>
              </a:prstGeom>
              <a:blipFill rotWithShape="1">
                <a:blip r:embed="rId5"/>
                <a:stretch>
                  <a:fillRect b="-6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0" name="TextBox 49"/>
              <p:cNvSpPr txBox="1"/>
              <p:nvPr/>
            </p:nvSpPr>
            <p:spPr>
              <a:xfrm>
                <a:off x="4114800" y="5638800"/>
                <a:ext cx="1394869"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41.6</m:t>
                      </m:r>
                      <m:r>
                        <a:rPr lang="en-GB" sz="1400" b="0" i="1" smtClean="0">
                          <a:latin typeface="Cambria Math"/>
                        </a:rPr>
                        <m:t>𝐶𝑜𝑠</m:t>
                      </m:r>
                      <m:r>
                        <a:rPr lang="en-GB" sz="1400" b="0" i="1" smtClean="0">
                          <a:latin typeface="Cambria Math"/>
                        </a:rPr>
                        <m:t>45=</m:t>
                      </m:r>
                      <m:r>
                        <a:rPr lang="en-GB" sz="1400" b="0" i="1" smtClean="0">
                          <a:latin typeface="Cambria Math"/>
                        </a:rPr>
                        <m:t>𝑃</m:t>
                      </m:r>
                    </m:oMath>
                  </m:oMathPara>
                </a14:m>
                <a:endParaRPr lang="en-GB" sz="1400" dirty="0"/>
              </a:p>
            </p:txBody>
          </p:sp>
        </mc:Choice>
        <mc:Fallback xmlns="">
          <p:sp>
            <p:nvSpPr>
              <p:cNvPr id="50" name="TextBox 49"/>
              <p:cNvSpPr txBox="1">
                <a:spLocks noRot="1" noChangeAspect="1" noMove="1" noResize="1" noEditPoints="1" noAdjustHandles="1" noChangeArrowheads="1" noChangeShapeType="1" noTextEdit="1"/>
              </p:cNvSpPr>
              <p:nvPr/>
            </p:nvSpPr>
            <p:spPr>
              <a:xfrm>
                <a:off x="4114800" y="5638800"/>
                <a:ext cx="1394869" cy="307777"/>
              </a:xfrm>
              <a:prstGeom prst="rect">
                <a:avLst/>
              </a:prstGeom>
              <a:blipFill rotWithShape="1">
                <a:blip r:embed="rId6"/>
                <a:stretch>
                  <a:fillRect/>
                </a:stretch>
              </a:blipFill>
            </p:spPr>
            <p:txBody>
              <a:bodyPr/>
              <a:lstStyle/>
              <a:p>
                <a:r>
                  <a:rPr lang="en-GB">
                    <a:noFill/>
                  </a:rPr>
                  <a:t> </a:t>
                </a:r>
              </a:p>
            </p:txBody>
          </p:sp>
        </mc:Fallback>
      </mc:AlternateContent>
      <p:sp>
        <p:nvSpPr>
          <p:cNvPr id="51" name="Arc 50"/>
          <p:cNvSpPr/>
          <p:nvPr/>
        </p:nvSpPr>
        <p:spPr>
          <a:xfrm>
            <a:off x="5638800" y="5029200"/>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2" name="Arc 51"/>
          <p:cNvSpPr/>
          <p:nvPr/>
        </p:nvSpPr>
        <p:spPr>
          <a:xfrm>
            <a:off x="5638800" y="5410200"/>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53" name="TextBox 52"/>
              <p:cNvSpPr txBox="1"/>
              <p:nvPr/>
            </p:nvSpPr>
            <p:spPr>
              <a:xfrm>
                <a:off x="4581525" y="6019800"/>
                <a:ext cx="909160"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29.4=</m:t>
                      </m:r>
                      <m:r>
                        <a:rPr lang="en-GB" sz="1400" b="0" i="1" smtClean="0">
                          <a:latin typeface="Cambria Math"/>
                        </a:rPr>
                        <m:t>𝑃</m:t>
                      </m:r>
                    </m:oMath>
                  </m:oMathPara>
                </a14:m>
                <a:endParaRPr lang="en-GB" sz="1400" dirty="0"/>
              </a:p>
            </p:txBody>
          </p:sp>
        </mc:Choice>
        <mc:Fallback xmlns="">
          <p:sp>
            <p:nvSpPr>
              <p:cNvPr id="53" name="TextBox 52"/>
              <p:cNvSpPr txBox="1">
                <a:spLocks noRot="1" noChangeAspect="1" noMove="1" noResize="1" noEditPoints="1" noAdjustHandles="1" noChangeArrowheads="1" noChangeShapeType="1" noTextEdit="1"/>
              </p:cNvSpPr>
              <p:nvPr/>
            </p:nvSpPr>
            <p:spPr>
              <a:xfrm>
                <a:off x="4581525" y="6019800"/>
                <a:ext cx="909160" cy="307777"/>
              </a:xfrm>
              <a:prstGeom prst="rect">
                <a:avLst/>
              </a:prstGeom>
              <a:blipFill rotWithShape="1">
                <a:blip r:embed="rId7"/>
                <a:stretch>
                  <a:fillRect/>
                </a:stretch>
              </a:blipFill>
            </p:spPr>
            <p:txBody>
              <a:bodyPr/>
              <a:lstStyle/>
              <a:p>
                <a:r>
                  <a:rPr lang="en-GB">
                    <a:noFill/>
                  </a:rPr>
                  <a:t> </a:t>
                </a:r>
              </a:p>
            </p:txBody>
          </p:sp>
        </mc:Fallback>
      </mc:AlternateContent>
      <p:sp>
        <p:nvSpPr>
          <p:cNvPr id="54" name="Arc 53"/>
          <p:cNvSpPr/>
          <p:nvPr/>
        </p:nvSpPr>
        <p:spPr>
          <a:xfrm>
            <a:off x="5638800" y="5791200"/>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5" name="TextBox 54"/>
          <p:cNvSpPr txBox="1"/>
          <p:nvPr/>
        </p:nvSpPr>
        <p:spPr>
          <a:xfrm>
            <a:off x="6096000" y="5105400"/>
            <a:ext cx="609600" cy="261610"/>
          </a:xfrm>
          <a:prstGeom prst="rect">
            <a:avLst/>
          </a:prstGeom>
          <a:noFill/>
        </p:spPr>
        <p:txBody>
          <a:bodyPr wrap="square" rtlCol="0">
            <a:spAutoFit/>
          </a:bodyPr>
          <a:lstStyle/>
          <a:p>
            <a:pPr algn="ctr"/>
            <a:r>
              <a:rPr lang="en-GB" sz="1100" dirty="0" smtClean="0">
                <a:solidFill>
                  <a:srgbClr val="FF0000"/>
                </a:solidFill>
                <a:latin typeface="Comic Sans MS" pitchFamily="66" charset="0"/>
              </a:rPr>
              <a:t>Add P</a:t>
            </a:r>
            <a:endParaRPr lang="en-GB" sz="1100" dirty="0">
              <a:solidFill>
                <a:srgbClr val="FF0000"/>
              </a:solidFill>
              <a:latin typeface="Comic Sans MS" pitchFamily="66" charset="0"/>
            </a:endParaRPr>
          </a:p>
        </p:txBody>
      </p:sp>
      <p:sp>
        <p:nvSpPr>
          <p:cNvPr id="56" name="TextBox 55"/>
          <p:cNvSpPr txBox="1"/>
          <p:nvPr/>
        </p:nvSpPr>
        <p:spPr>
          <a:xfrm>
            <a:off x="6019800" y="5410200"/>
            <a:ext cx="1676400" cy="430887"/>
          </a:xfrm>
          <a:prstGeom prst="rect">
            <a:avLst/>
          </a:prstGeom>
          <a:noFill/>
        </p:spPr>
        <p:txBody>
          <a:bodyPr wrap="square" rtlCol="0">
            <a:spAutoFit/>
          </a:bodyPr>
          <a:lstStyle/>
          <a:p>
            <a:pPr algn="ctr"/>
            <a:r>
              <a:rPr lang="en-GB" sz="1100" dirty="0" smtClean="0">
                <a:solidFill>
                  <a:srgbClr val="FF0000"/>
                </a:solidFill>
                <a:latin typeface="Comic Sans MS" pitchFamily="66" charset="0"/>
              </a:rPr>
              <a:t>Sub in the value of Q from before</a:t>
            </a:r>
            <a:endParaRPr lang="en-GB" sz="1100" dirty="0">
              <a:solidFill>
                <a:srgbClr val="FF0000"/>
              </a:solidFill>
              <a:latin typeface="Comic Sans MS" pitchFamily="66" charset="0"/>
            </a:endParaRPr>
          </a:p>
        </p:txBody>
      </p:sp>
      <p:sp>
        <p:nvSpPr>
          <p:cNvPr id="57" name="TextBox 56"/>
          <p:cNvSpPr txBox="1"/>
          <p:nvPr/>
        </p:nvSpPr>
        <p:spPr>
          <a:xfrm>
            <a:off x="6096000" y="5867400"/>
            <a:ext cx="990600" cy="261610"/>
          </a:xfrm>
          <a:prstGeom prst="rect">
            <a:avLst/>
          </a:prstGeom>
          <a:noFill/>
        </p:spPr>
        <p:txBody>
          <a:bodyPr wrap="square" rtlCol="0">
            <a:spAutoFit/>
          </a:bodyPr>
          <a:lstStyle/>
          <a:p>
            <a:pPr algn="ctr"/>
            <a:r>
              <a:rPr lang="en-GB" sz="1100" dirty="0" smtClean="0">
                <a:solidFill>
                  <a:srgbClr val="FF0000"/>
                </a:solidFill>
                <a:latin typeface="Comic Sans MS" pitchFamily="66" charset="0"/>
              </a:rPr>
              <a:t>Calculate P</a:t>
            </a:r>
            <a:endParaRPr lang="en-GB" sz="11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58" name="TextBox 57"/>
              <p:cNvSpPr txBox="1"/>
              <p:nvPr/>
            </p:nvSpPr>
            <p:spPr>
              <a:xfrm>
                <a:off x="1304925" y="5324475"/>
                <a:ext cx="1044966"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rgbClr val="FF0000"/>
                          </a:solidFill>
                          <a:latin typeface="Cambria Math"/>
                        </a:rPr>
                        <m:t>𝑃</m:t>
                      </m:r>
                      <m:r>
                        <a:rPr lang="en-GB" sz="1400" b="0" i="1" smtClean="0">
                          <a:solidFill>
                            <a:srgbClr val="FF0000"/>
                          </a:solidFill>
                          <a:latin typeface="Cambria Math"/>
                        </a:rPr>
                        <m:t>=29.4</m:t>
                      </m:r>
                      <m:r>
                        <a:rPr lang="en-GB" sz="1400" b="0" i="1" smtClean="0">
                          <a:solidFill>
                            <a:srgbClr val="FF0000"/>
                          </a:solidFill>
                          <a:latin typeface="Cambria Math"/>
                        </a:rPr>
                        <m:t>𝑁</m:t>
                      </m:r>
                    </m:oMath>
                  </m:oMathPara>
                </a14:m>
                <a:endParaRPr lang="en-GB" sz="1400" dirty="0">
                  <a:solidFill>
                    <a:srgbClr val="FF0000"/>
                  </a:solidFill>
                </a:endParaRPr>
              </a:p>
            </p:txBody>
          </p:sp>
        </mc:Choice>
        <mc:Fallback xmlns="">
          <p:sp>
            <p:nvSpPr>
              <p:cNvPr id="58" name="TextBox 57"/>
              <p:cNvSpPr txBox="1">
                <a:spLocks noRot="1" noChangeAspect="1" noMove="1" noResize="1" noEditPoints="1" noAdjustHandles="1" noChangeArrowheads="1" noChangeShapeType="1" noTextEdit="1"/>
              </p:cNvSpPr>
              <p:nvPr/>
            </p:nvSpPr>
            <p:spPr>
              <a:xfrm>
                <a:off x="1304925" y="5324475"/>
                <a:ext cx="1044966" cy="307777"/>
              </a:xfrm>
              <a:prstGeom prst="rect">
                <a:avLst/>
              </a:prstGeom>
              <a:blipFill rotWithShape="1">
                <a:blip r:embed="rId8"/>
                <a:stretch>
                  <a:fillRect/>
                </a:stretch>
              </a:blipFill>
            </p:spPr>
            <p:txBody>
              <a:bodyPr/>
              <a:lstStyle/>
              <a:p>
                <a:r>
                  <a:rPr lang="en-GB">
                    <a:noFill/>
                  </a:rPr>
                  <a:t> </a:t>
                </a:r>
              </a:p>
            </p:txBody>
          </p:sp>
        </mc:Fallback>
      </mc:AlternateContent>
      <p:pic>
        <p:nvPicPr>
          <p:cNvPr id="35" name="Picture 4" descr="http://www.nenastran.com/newnoran/images/linear-statics-excavator.jp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467600" y="152400"/>
            <a:ext cx="1537195" cy="9654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1755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blinds(horizontal)">
                                      <p:cBhvr>
                                        <p:cTn id="7" dur="500"/>
                                        <p:tgtEl>
                                          <p:spTgt spid="4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5"/>
                                        </p:tgtEl>
                                        <p:attrNameLst>
                                          <p:attrName>style.visibility</p:attrName>
                                        </p:attrNameLst>
                                      </p:cBhvr>
                                      <p:to>
                                        <p:strVal val="visible"/>
                                      </p:to>
                                    </p:set>
                                    <p:animEffect transition="in" filter="blinds(horizontal)">
                                      <p:cBhvr>
                                        <p:cTn id="12" dur="500"/>
                                        <p:tgtEl>
                                          <p:spTgt spid="4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6"/>
                                        </p:tgtEl>
                                        <p:attrNameLst>
                                          <p:attrName>style.visibility</p:attrName>
                                        </p:attrNameLst>
                                      </p:cBhvr>
                                      <p:to>
                                        <p:strVal val="visible"/>
                                      </p:to>
                                    </p:set>
                                    <p:animEffect transition="in" filter="blinds(horizontal)">
                                      <p:cBhvr>
                                        <p:cTn id="17" dur="500"/>
                                        <p:tgtEl>
                                          <p:spTgt spid="4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7"/>
                                        </p:tgtEl>
                                        <p:attrNameLst>
                                          <p:attrName>style.visibility</p:attrName>
                                        </p:attrNameLst>
                                      </p:cBhvr>
                                      <p:to>
                                        <p:strVal val="visible"/>
                                      </p:to>
                                    </p:set>
                                    <p:animEffect transition="in" filter="blinds(horizontal)">
                                      <p:cBhvr>
                                        <p:cTn id="22" dur="500"/>
                                        <p:tgtEl>
                                          <p:spTgt spid="47"/>
                                        </p:tgtEl>
                                      </p:cBhvr>
                                    </p:animEffect>
                                  </p:childTnLst>
                                </p:cTn>
                              </p:par>
                            </p:childTnLst>
                          </p:cTn>
                        </p:par>
                      </p:childTnLst>
                    </p:cTn>
                  </p:par>
                  <p:par>
                    <p:cTn id="23" fill="hold">
                      <p:stCondLst>
                        <p:cond delay="indefinite"/>
                      </p:stCondLst>
                      <p:childTnLst>
                        <p:par>
                          <p:cTn id="24" fill="hold">
                            <p:stCondLst>
                              <p:cond delay="0"/>
                            </p:stCondLst>
                            <p:childTnLst>
                              <p:par>
                                <p:cTn id="25" presetID="7" presetClass="emph" presetSubtype="2" fill="hold" nodeType="clickEffect">
                                  <p:stCondLst>
                                    <p:cond delay="0"/>
                                  </p:stCondLst>
                                  <p:childTnLst>
                                    <p:animClr clrSpc="rgb" dir="cw">
                                      <p:cBhvr>
                                        <p:cTn id="26" dur="500" fill="hold"/>
                                        <p:tgtEl>
                                          <p:spTgt spid="7"/>
                                        </p:tgtEl>
                                        <p:attrNameLst>
                                          <p:attrName>stroke.color</p:attrName>
                                        </p:attrNameLst>
                                      </p:cBhvr>
                                      <p:to>
                                        <a:srgbClr val="FF0000"/>
                                      </p:to>
                                    </p:animClr>
                                    <p:set>
                                      <p:cBhvr>
                                        <p:cTn id="27" dur="500" fill="hold"/>
                                        <p:tgtEl>
                                          <p:spTgt spid="7"/>
                                        </p:tgtEl>
                                        <p:attrNameLst>
                                          <p:attrName>stroke.on</p:attrName>
                                        </p:attrNameLst>
                                      </p:cBhvr>
                                      <p:to>
                                        <p:strVal val="true"/>
                                      </p:to>
                                    </p:set>
                                  </p:childTnLst>
                                </p:cTn>
                              </p:par>
                              <p:par>
                                <p:cTn id="28" presetID="3" presetClass="emph" presetSubtype="2" fill="hold" grpId="0" nodeType="withEffect">
                                  <p:stCondLst>
                                    <p:cond delay="0"/>
                                  </p:stCondLst>
                                  <p:childTnLst>
                                    <p:animClr clrSpc="rgb" dir="cw">
                                      <p:cBhvr override="childStyle">
                                        <p:cTn id="29" dur="500" fill="hold"/>
                                        <p:tgtEl>
                                          <p:spTgt spid="17"/>
                                        </p:tgtEl>
                                        <p:attrNameLst>
                                          <p:attrName>style.color</p:attrName>
                                        </p:attrNameLst>
                                      </p:cBhvr>
                                      <p:to>
                                        <a:srgbClr val="FF0000"/>
                                      </p:to>
                                    </p:animClr>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48"/>
                                        </p:tgtEl>
                                        <p:attrNameLst>
                                          <p:attrName>style.visibility</p:attrName>
                                        </p:attrNameLst>
                                      </p:cBhvr>
                                      <p:to>
                                        <p:strVal val="visible"/>
                                      </p:to>
                                    </p:set>
                                    <p:animEffect transition="in" filter="blinds(horizontal)">
                                      <p:cBhvr>
                                        <p:cTn id="34" dur="500"/>
                                        <p:tgtEl>
                                          <p:spTgt spid="48"/>
                                        </p:tgtEl>
                                      </p:cBhvr>
                                    </p:animEffec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51"/>
                                        </p:tgtEl>
                                        <p:attrNameLst>
                                          <p:attrName>style.visibility</p:attrName>
                                        </p:attrNameLst>
                                      </p:cBhvr>
                                      <p:to>
                                        <p:strVal val="visible"/>
                                      </p:to>
                                    </p:set>
                                    <p:animEffect transition="in" filter="blinds(horizontal)">
                                      <p:cBhvr>
                                        <p:cTn id="39" dur="500"/>
                                        <p:tgtEl>
                                          <p:spTgt spid="51"/>
                                        </p:tgtEl>
                                      </p:cBhvr>
                                    </p:animEffect>
                                  </p:childTnLst>
                                </p:cTn>
                              </p:par>
                            </p:childTnLst>
                          </p:cTn>
                        </p:par>
                      </p:childTnLst>
                    </p:cTn>
                  </p:par>
                  <p:par>
                    <p:cTn id="40" fill="hold">
                      <p:stCondLst>
                        <p:cond delay="indefinite"/>
                      </p:stCondLst>
                      <p:childTnLst>
                        <p:par>
                          <p:cTn id="41" fill="hold">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55"/>
                                        </p:tgtEl>
                                        <p:attrNameLst>
                                          <p:attrName>style.visibility</p:attrName>
                                        </p:attrNameLst>
                                      </p:cBhvr>
                                      <p:to>
                                        <p:strVal val="visible"/>
                                      </p:to>
                                    </p:set>
                                    <p:animEffect transition="in" filter="blinds(horizontal)">
                                      <p:cBhvr>
                                        <p:cTn id="44" dur="500"/>
                                        <p:tgtEl>
                                          <p:spTgt spid="55"/>
                                        </p:tgtEl>
                                      </p:cBhvr>
                                    </p:animEffec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49"/>
                                        </p:tgtEl>
                                        <p:attrNameLst>
                                          <p:attrName>style.visibility</p:attrName>
                                        </p:attrNameLst>
                                      </p:cBhvr>
                                      <p:to>
                                        <p:strVal val="visible"/>
                                      </p:to>
                                    </p:set>
                                    <p:animEffect transition="in" filter="blinds(horizontal)">
                                      <p:cBhvr>
                                        <p:cTn id="49" dur="500"/>
                                        <p:tgtEl>
                                          <p:spTgt spid="49"/>
                                        </p:tgtEl>
                                      </p:cBhvr>
                                    </p:animEffect>
                                  </p:childTnLst>
                                </p:cTn>
                              </p:par>
                            </p:childTnLst>
                          </p:cTn>
                        </p:par>
                      </p:childTnLst>
                    </p:cTn>
                  </p:par>
                  <p:par>
                    <p:cTn id="50" fill="hold">
                      <p:stCondLst>
                        <p:cond delay="indefinite"/>
                      </p:stCondLst>
                      <p:childTnLst>
                        <p:par>
                          <p:cTn id="51" fill="hold">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52"/>
                                        </p:tgtEl>
                                        <p:attrNameLst>
                                          <p:attrName>style.visibility</p:attrName>
                                        </p:attrNameLst>
                                      </p:cBhvr>
                                      <p:to>
                                        <p:strVal val="visible"/>
                                      </p:to>
                                    </p:set>
                                    <p:animEffect transition="in" filter="blinds(horizontal)">
                                      <p:cBhvr>
                                        <p:cTn id="54" dur="500"/>
                                        <p:tgtEl>
                                          <p:spTgt spid="52"/>
                                        </p:tgtEl>
                                      </p:cBhvr>
                                    </p:animEffect>
                                  </p:childTnLst>
                                </p:cTn>
                              </p:par>
                            </p:childTnLst>
                          </p:cTn>
                        </p:par>
                      </p:childTnLst>
                    </p:cTn>
                  </p:par>
                  <p:par>
                    <p:cTn id="55" fill="hold">
                      <p:stCondLst>
                        <p:cond delay="indefinite"/>
                      </p:stCondLst>
                      <p:childTnLst>
                        <p:par>
                          <p:cTn id="56" fill="hold">
                            <p:stCondLst>
                              <p:cond delay="0"/>
                            </p:stCondLst>
                            <p:childTnLst>
                              <p:par>
                                <p:cTn id="57" presetID="3" presetClass="entr" presetSubtype="10" fill="hold" grpId="0" nodeType="clickEffect">
                                  <p:stCondLst>
                                    <p:cond delay="0"/>
                                  </p:stCondLst>
                                  <p:childTnLst>
                                    <p:set>
                                      <p:cBhvr>
                                        <p:cTn id="58" dur="1" fill="hold">
                                          <p:stCondLst>
                                            <p:cond delay="0"/>
                                          </p:stCondLst>
                                        </p:cTn>
                                        <p:tgtEl>
                                          <p:spTgt spid="56"/>
                                        </p:tgtEl>
                                        <p:attrNameLst>
                                          <p:attrName>style.visibility</p:attrName>
                                        </p:attrNameLst>
                                      </p:cBhvr>
                                      <p:to>
                                        <p:strVal val="visible"/>
                                      </p:to>
                                    </p:set>
                                    <p:animEffect transition="in" filter="blinds(horizontal)">
                                      <p:cBhvr>
                                        <p:cTn id="59" dur="500"/>
                                        <p:tgtEl>
                                          <p:spTgt spid="56"/>
                                        </p:tgtEl>
                                      </p:cBhvr>
                                    </p:animEffect>
                                  </p:childTnLst>
                                </p:cTn>
                              </p:par>
                            </p:childTnLst>
                          </p:cTn>
                        </p:par>
                      </p:childTnLst>
                    </p:cTn>
                  </p:par>
                  <p:par>
                    <p:cTn id="60" fill="hold">
                      <p:stCondLst>
                        <p:cond delay="indefinite"/>
                      </p:stCondLst>
                      <p:childTnLst>
                        <p:par>
                          <p:cTn id="61" fill="hold">
                            <p:stCondLst>
                              <p:cond delay="0"/>
                            </p:stCondLst>
                            <p:childTnLst>
                              <p:par>
                                <p:cTn id="62" presetID="3" presetClass="entr" presetSubtype="10" fill="hold" grpId="0" nodeType="clickEffect">
                                  <p:stCondLst>
                                    <p:cond delay="0"/>
                                  </p:stCondLst>
                                  <p:childTnLst>
                                    <p:set>
                                      <p:cBhvr>
                                        <p:cTn id="63" dur="1" fill="hold">
                                          <p:stCondLst>
                                            <p:cond delay="0"/>
                                          </p:stCondLst>
                                        </p:cTn>
                                        <p:tgtEl>
                                          <p:spTgt spid="50"/>
                                        </p:tgtEl>
                                        <p:attrNameLst>
                                          <p:attrName>style.visibility</p:attrName>
                                        </p:attrNameLst>
                                      </p:cBhvr>
                                      <p:to>
                                        <p:strVal val="visible"/>
                                      </p:to>
                                    </p:set>
                                    <p:animEffect transition="in" filter="blinds(horizontal)">
                                      <p:cBhvr>
                                        <p:cTn id="64" dur="500"/>
                                        <p:tgtEl>
                                          <p:spTgt spid="50"/>
                                        </p:tgtEl>
                                      </p:cBhvr>
                                    </p:animEffect>
                                  </p:childTnLst>
                                </p:cTn>
                              </p:par>
                            </p:childTnLst>
                          </p:cTn>
                        </p:par>
                      </p:childTnLst>
                    </p:cTn>
                  </p:par>
                  <p:par>
                    <p:cTn id="65" fill="hold">
                      <p:stCondLst>
                        <p:cond delay="indefinite"/>
                      </p:stCondLst>
                      <p:childTnLst>
                        <p:par>
                          <p:cTn id="66" fill="hold">
                            <p:stCondLst>
                              <p:cond delay="0"/>
                            </p:stCondLst>
                            <p:childTnLst>
                              <p:par>
                                <p:cTn id="67" presetID="3" presetClass="entr" presetSubtype="10" fill="hold" grpId="0" nodeType="clickEffect">
                                  <p:stCondLst>
                                    <p:cond delay="0"/>
                                  </p:stCondLst>
                                  <p:childTnLst>
                                    <p:set>
                                      <p:cBhvr>
                                        <p:cTn id="68" dur="1" fill="hold">
                                          <p:stCondLst>
                                            <p:cond delay="0"/>
                                          </p:stCondLst>
                                        </p:cTn>
                                        <p:tgtEl>
                                          <p:spTgt spid="54"/>
                                        </p:tgtEl>
                                        <p:attrNameLst>
                                          <p:attrName>style.visibility</p:attrName>
                                        </p:attrNameLst>
                                      </p:cBhvr>
                                      <p:to>
                                        <p:strVal val="visible"/>
                                      </p:to>
                                    </p:set>
                                    <p:animEffect transition="in" filter="blinds(horizontal)">
                                      <p:cBhvr>
                                        <p:cTn id="69" dur="500"/>
                                        <p:tgtEl>
                                          <p:spTgt spid="54"/>
                                        </p:tgtEl>
                                      </p:cBhvr>
                                    </p:animEffect>
                                  </p:childTnLst>
                                </p:cTn>
                              </p:par>
                            </p:childTnLst>
                          </p:cTn>
                        </p:par>
                      </p:childTnLst>
                    </p:cTn>
                  </p:par>
                  <p:par>
                    <p:cTn id="70" fill="hold">
                      <p:stCondLst>
                        <p:cond delay="indefinite"/>
                      </p:stCondLst>
                      <p:childTnLst>
                        <p:par>
                          <p:cTn id="71" fill="hold">
                            <p:stCondLst>
                              <p:cond delay="0"/>
                            </p:stCondLst>
                            <p:childTnLst>
                              <p:par>
                                <p:cTn id="72" presetID="3" presetClass="entr" presetSubtype="10" fill="hold" grpId="0" nodeType="clickEffect">
                                  <p:stCondLst>
                                    <p:cond delay="0"/>
                                  </p:stCondLst>
                                  <p:childTnLst>
                                    <p:set>
                                      <p:cBhvr>
                                        <p:cTn id="73" dur="1" fill="hold">
                                          <p:stCondLst>
                                            <p:cond delay="0"/>
                                          </p:stCondLst>
                                        </p:cTn>
                                        <p:tgtEl>
                                          <p:spTgt spid="57"/>
                                        </p:tgtEl>
                                        <p:attrNameLst>
                                          <p:attrName>style.visibility</p:attrName>
                                        </p:attrNameLst>
                                      </p:cBhvr>
                                      <p:to>
                                        <p:strVal val="visible"/>
                                      </p:to>
                                    </p:set>
                                    <p:animEffect transition="in" filter="blinds(horizontal)">
                                      <p:cBhvr>
                                        <p:cTn id="74" dur="500"/>
                                        <p:tgtEl>
                                          <p:spTgt spid="57"/>
                                        </p:tgtEl>
                                      </p:cBhvr>
                                    </p:animEffect>
                                  </p:childTnLst>
                                </p:cTn>
                              </p:par>
                            </p:childTnLst>
                          </p:cTn>
                        </p:par>
                      </p:childTnLst>
                    </p:cTn>
                  </p:par>
                  <p:par>
                    <p:cTn id="75" fill="hold">
                      <p:stCondLst>
                        <p:cond delay="indefinite"/>
                      </p:stCondLst>
                      <p:childTnLst>
                        <p:par>
                          <p:cTn id="76" fill="hold">
                            <p:stCondLst>
                              <p:cond delay="0"/>
                            </p:stCondLst>
                            <p:childTnLst>
                              <p:par>
                                <p:cTn id="77" presetID="3" presetClass="entr" presetSubtype="10" fill="hold" grpId="0" nodeType="clickEffect">
                                  <p:stCondLst>
                                    <p:cond delay="0"/>
                                  </p:stCondLst>
                                  <p:childTnLst>
                                    <p:set>
                                      <p:cBhvr>
                                        <p:cTn id="78" dur="1" fill="hold">
                                          <p:stCondLst>
                                            <p:cond delay="0"/>
                                          </p:stCondLst>
                                        </p:cTn>
                                        <p:tgtEl>
                                          <p:spTgt spid="53"/>
                                        </p:tgtEl>
                                        <p:attrNameLst>
                                          <p:attrName>style.visibility</p:attrName>
                                        </p:attrNameLst>
                                      </p:cBhvr>
                                      <p:to>
                                        <p:strVal val="visible"/>
                                      </p:to>
                                    </p:set>
                                    <p:animEffect transition="in" filter="blinds(horizontal)">
                                      <p:cBhvr>
                                        <p:cTn id="79" dur="500"/>
                                        <p:tgtEl>
                                          <p:spTgt spid="53"/>
                                        </p:tgtEl>
                                      </p:cBhvr>
                                    </p:animEffect>
                                  </p:childTnLst>
                                </p:cTn>
                              </p:par>
                            </p:childTnLst>
                          </p:cTn>
                        </p:par>
                      </p:childTnLst>
                    </p:cTn>
                  </p:par>
                  <p:par>
                    <p:cTn id="80" fill="hold">
                      <p:stCondLst>
                        <p:cond delay="indefinite"/>
                      </p:stCondLst>
                      <p:childTnLst>
                        <p:par>
                          <p:cTn id="81" fill="hold">
                            <p:stCondLst>
                              <p:cond delay="0"/>
                            </p:stCondLst>
                            <p:childTnLst>
                              <p:par>
                                <p:cTn id="82" presetID="3" presetClass="entr" presetSubtype="10" fill="hold" grpId="0" nodeType="clickEffect">
                                  <p:stCondLst>
                                    <p:cond delay="0"/>
                                  </p:stCondLst>
                                  <p:childTnLst>
                                    <p:set>
                                      <p:cBhvr>
                                        <p:cTn id="83" dur="1" fill="hold">
                                          <p:stCondLst>
                                            <p:cond delay="0"/>
                                          </p:stCondLst>
                                        </p:cTn>
                                        <p:tgtEl>
                                          <p:spTgt spid="58"/>
                                        </p:tgtEl>
                                        <p:attrNameLst>
                                          <p:attrName>style.visibility</p:attrName>
                                        </p:attrNameLst>
                                      </p:cBhvr>
                                      <p:to>
                                        <p:strVal val="visible"/>
                                      </p:to>
                                    </p:set>
                                    <p:animEffect transition="in" filter="blinds(horizontal)">
                                      <p:cBhvr>
                                        <p:cTn id="84" dur="500"/>
                                        <p:tgtEl>
                                          <p:spTgt spid="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44" grpId="0"/>
      <p:bldP spid="45" grpId="0"/>
      <p:bldP spid="46" grpId="0" animBg="1"/>
      <p:bldP spid="47" grpId="0"/>
      <p:bldP spid="48" grpId="0"/>
      <p:bldP spid="49" grpId="0"/>
      <p:bldP spid="50" grpId="0"/>
      <p:bldP spid="51" grpId="0" animBg="1"/>
      <p:bldP spid="52" grpId="0" animBg="1"/>
      <p:bldP spid="53" grpId="0"/>
      <p:bldP spid="54" grpId="0" animBg="1"/>
      <p:bldP spid="55" grpId="0"/>
      <p:bldP spid="56" grpId="0"/>
      <p:bldP spid="57" grpId="0"/>
      <p:bldP spid="5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omic Sans MS" pitchFamily="66" charset="0"/>
              </a:rPr>
              <a:t>Statics of a Particle</a:t>
            </a:r>
            <a:endParaRPr lang="en-GB" dirty="0">
              <a:latin typeface="Comic Sans MS" pitchFamily="66" charset="0"/>
            </a:endParaRPr>
          </a:p>
        </p:txBody>
      </p:sp>
      <p:sp>
        <p:nvSpPr>
          <p:cNvPr id="3" name="Content Placeholder 2"/>
          <p:cNvSpPr>
            <a:spLocks noGrp="1"/>
          </p:cNvSpPr>
          <p:nvPr>
            <p:ph idx="1"/>
          </p:nvPr>
        </p:nvSpPr>
        <p:spPr>
          <a:xfrm>
            <a:off x="152400" y="1600200"/>
            <a:ext cx="3505200" cy="4525963"/>
          </a:xfrm>
        </p:spPr>
        <p:txBody>
          <a:bodyPr>
            <a:normAutofit/>
          </a:bodyPr>
          <a:lstStyle/>
          <a:p>
            <a:pPr marL="0" indent="0" algn="ctr">
              <a:buNone/>
            </a:pPr>
            <a:r>
              <a:rPr lang="en-GB" sz="1400" b="1" dirty="0" smtClean="0">
                <a:latin typeface="Comic Sans MS" pitchFamily="66" charset="0"/>
              </a:rPr>
              <a:t>You need to know when to include additional forces on your diagrams, such as weight, tension, thrust, the normal reaction and friction</a:t>
            </a:r>
          </a:p>
          <a:p>
            <a:pPr marL="0" indent="0" algn="ctr">
              <a:buNone/>
            </a:pPr>
            <a:endParaRPr lang="en-GB" sz="1400" b="1" dirty="0">
              <a:latin typeface="Comic Sans MS" pitchFamily="66" charset="0"/>
            </a:endParaRPr>
          </a:p>
          <a:p>
            <a:pPr marL="0" indent="0" algn="ctr">
              <a:buNone/>
            </a:pPr>
            <a:r>
              <a:rPr lang="en-GB" sz="1400" dirty="0" smtClean="0">
                <a:latin typeface="Comic Sans MS" pitchFamily="66" charset="0"/>
              </a:rPr>
              <a:t>A smooth bead, Y, is threaded on a light inextensible string. The ends of the string are attached to two fixed points X and Z on the same horizontal level. The bead is held in equilibrium by a horizontal force of 8N acting in the direction ZX. Bead Y hangs vertically below X and angle XZY = 30°.</a:t>
            </a:r>
          </a:p>
          <a:p>
            <a:pPr marL="0" indent="0" algn="ctr">
              <a:buNone/>
            </a:pPr>
            <a:endParaRPr lang="en-GB" sz="1400" dirty="0">
              <a:latin typeface="Comic Sans MS" pitchFamily="66" charset="0"/>
            </a:endParaRPr>
          </a:p>
          <a:p>
            <a:pPr marL="0" indent="0" algn="ctr">
              <a:buNone/>
            </a:pPr>
            <a:r>
              <a:rPr lang="en-GB" sz="1400" dirty="0" smtClean="0">
                <a:latin typeface="Comic Sans MS" pitchFamily="66" charset="0"/>
              </a:rPr>
              <a:t>Find:</a:t>
            </a:r>
          </a:p>
          <a:p>
            <a:pPr algn="ctr">
              <a:buAutoNum type="alphaLcParenR"/>
            </a:pPr>
            <a:r>
              <a:rPr lang="en-GB" sz="1400" dirty="0" smtClean="0">
                <a:latin typeface="Comic Sans MS" pitchFamily="66" charset="0"/>
              </a:rPr>
              <a:t>The tension in the string</a:t>
            </a:r>
          </a:p>
          <a:p>
            <a:pPr algn="ctr">
              <a:buAutoNum type="alphaLcParenR"/>
            </a:pPr>
            <a:r>
              <a:rPr lang="en-GB" sz="1400" dirty="0" smtClean="0">
                <a:latin typeface="Comic Sans MS" pitchFamily="66" charset="0"/>
              </a:rPr>
              <a:t>The weight of the bead</a:t>
            </a:r>
            <a:endParaRPr lang="en-GB" sz="1400" dirty="0">
              <a:latin typeface="Comic Sans MS" pitchFamily="66" charset="0"/>
            </a:endParaRPr>
          </a:p>
        </p:txBody>
      </p:sp>
      <p:sp>
        <p:nvSpPr>
          <p:cNvPr id="4" name="TextBox 3"/>
          <p:cNvSpPr txBox="1"/>
          <p:nvPr/>
        </p:nvSpPr>
        <p:spPr>
          <a:xfrm>
            <a:off x="8742557" y="6531169"/>
            <a:ext cx="439543" cy="338554"/>
          </a:xfrm>
          <a:prstGeom prst="rect">
            <a:avLst/>
          </a:prstGeom>
          <a:noFill/>
        </p:spPr>
        <p:txBody>
          <a:bodyPr wrap="none" rtlCol="0">
            <a:spAutoFit/>
          </a:bodyPr>
          <a:lstStyle/>
          <a:p>
            <a:pPr algn="r"/>
            <a:r>
              <a:rPr lang="en-GB" sz="1600" dirty="0" smtClean="0">
                <a:latin typeface="Comic Sans MS" pitchFamily="66" charset="0"/>
              </a:rPr>
              <a:t>4B</a:t>
            </a:r>
            <a:endParaRPr lang="en-GB" sz="1600" dirty="0">
              <a:latin typeface="Comic Sans MS" pitchFamily="66" charset="0"/>
            </a:endParaRPr>
          </a:p>
        </p:txBody>
      </p:sp>
      <p:cxnSp>
        <p:nvCxnSpPr>
          <p:cNvPr id="11" name="Straight Connector 10"/>
          <p:cNvCxnSpPr/>
          <p:nvPr/>
        </p:nvCxnSpPr>
        <p:spPr>
          <a:xfrm>
            <a:off x="4419600" y="1600200"/>
            <a:ext cx="27432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4724400" y="1600200"/>
            <a:ext cx="0" cy="11430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flipH="1">
            <a:off x="4724400" y="1600200"/>
            <a:ext cx="2133600" cy="11430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4572000" y="1295400"/>
            <a:ext cx="295274" cy="276999"/>
          </a:xfrm>
          <a:prstGeom prst="rect">
            <a:avLst/>
          </a:prstGeom>
          <a:noFill/>
        </p:spPr>
        <p:txBody>
          <a:bodyPr wrap="none" rtlCol="0">
            <a:spAutoFit/>
          </a:bodyPr>
          <a:lstStyle/>
          <a:p>
            <a:r>
              <a:rPr lang="en-GB" sz="1200" dirty="0" smtClean="0">
                <a:latin typeface="Comic Sans MS" pitchFamily="66" charset="0"/>
              </a:rPr>
              <a:t>X</a:t>
            </a:r>
            <a:endParaRPr lang="en-GB" sz="1200" dirty="0">
              <a:latin typeface="Comic Sans MS" pitchFamily="66" charset="0"/>
            </a:endParaRPr>
          </a:p>
        </p:txBody>
      </p:sp>
      <p:sp>
        <p:nvSpPr>
          <p:cNvPr id="60" name="TextBox 59"/>
          <p:cNvSpPr txBox="1"/>
          <p:nvPr/>
        </p:nvSpPr>
        <p:spPr>
          <a:xfrm>
            <a:off x="6705600" y="1295400"/>
            <a:ext cx="295274" cy="276999"/>
          </a:xfrm>
          <a:prstGeom prst="rect">
            <a:avLst/>
          </a:prstGeom>
          <a:noFill/>
        </p:spPr>
        <p:txBody>
          <a:bodyPr wrap="none" rtlCol="0">
            <a:spAutoFit/>
          </a:bodyPr>
          <a:lstStyle/>
          <a:p>
            <a:r>
              <a:rPr lang="en-GB" sz="1200" dirty="0" smtClean="0">
                <a:latin typeface="Comic Sans MS" pitchFamily="66" charset="0"/>
              </a:rPr>
              <a:t>Z</a:t>
            </a:r>
            <a:endParaRPr lang="en-GB" sz="1200" dirty="0">
              <a:latin typeface="Comic Sans MS" pitchFamily="66" charset="0"/>
            </a:endParaRPr>
          </a:p>
        </p:txBody>
      </p:sp>
      <p:sp>
        <p:nvSpPr>
          <p:cNvPr id="61" name="TextBox 60"/>
          <p:cNvSpPr txBox="1"/>
          <p:nvPr/>
        </p:nvSpPr>
        <p:spPr>
          <a:xfrm>
            <a:off x="4724400" y="2438400"/>
            <a:ext cx="282450" cy="276999"/>
          </a:xfrm>
          <a:prstGeom prst="rect">
            <a:avLst/>
          </a:prstGeom>
          <a:noFill/>
        </p:spPr>
        <p:txBody>
          <a:bodyPr wrap="none" rtlCol="0">
            <a:spAutoFit/>
          </a:bodyPr>
          <a:lstStyle/>
          <a:p>
            <a:r>
              <a:rPr lang="en-GB" sz="1200" dirty="0" smtClean="0">
                <a:latin typeface="Comic Sans MS" pitchFamily="66" charset="0"/>
              </a:rPr>
              <a:t>Y</a:t>
            </a:r>
            <a:endParaRPr lang="en-GB" sz="1200" dirty="0">
              <a:latin typeface="Comic Sans MS" pitchFamily="66" charset="0"/>
            </a:endParaRPr>
          </a:p>
        </p:txBody>
      </p:sp>
      <p:sp>
        <p:nvSpPr>
          <p:cNvPr id="32" name="Arc 31"/>
          <p:cNvSpPr/>
          <p:nvPr/>
        </p:nvSpPr>
        <p:spPr>
          <a:xfrm>
            <a:off x="6400800" y="1143000"/>
            <a:ext cx="914400" cy="914400"/>
          </a:xfrm>
          <a:prstGeom prst="arc">
            <a:avLst>
              <a:gd name="adj1" fmla="val 9138032"/>
              <a:gd name="adj2" fmla="val 10851676"/>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3" name="TextBox 32"/>
          <p:cNvSpPr txBox="1"/>
          <p:nvPr/>
        </p:nvSpPr>
        <p:spPr>
          <a:xfrm>
            <a:off x="6019800" y="1600200"/>
            <a:ext cx="436338" cy="276999"/>
          </a:xfrm>
          <a:prstGeom prst="rect">
            <a:avLst/>
          </a:prstGeom>
          <a:noFill/>
        </p:spPr>
        <p:txBody>
          <a:bodyPr wrap="none" rtlCol="0">
            <a:spAutoFit/>
          </a:bodyPr>
          <a:lstStyle/>
          <a:p>
            <a:r>
              <a:rPr lang="en-GB" sz="1200" dirty="0" smtClean="0">
                <a:latin typeface="Comic Sans MS" pitchFamily="66" charset="0"/>
              </a:rPr>
              <a:t>30°</a:t>
            </a:r>
            <a:endParaRPr lang="en-GB" sz="1200" dirty="0">
              <a:latin typeface="Comic Sans MS" pitchFamily="66" charset="0"/>
            </a:endParaRPr>
          </a:p>
        </p:txBody>
      </p:sp>
      <p:cxnSp>
        <p:nvCxnSpPr>
          <p:cNvPr id="62" name="Straight Connector 61"/>
          <p:cNvCxnSpPr/>
          <p:nvPr/>
        </p:nvCxnSpPr>
        <p:spPr>
          <a:xfrm>
            <a:off x="4724400" y="2743200"/>
            <a:ext cx="0" cy="457200"/>
          </a:xfrm>
          <a:prstGeom prst="line">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3" name="TextBox 62"/>
          <p:cNvSpPr txBox="1"/>
          <p:nvPr/>
        </p:nvSpPr>
        <p:spPr>
          <a:xfrm>
            <a:off x="4495800" y="3200400"/>
            <a:ext cx="457200" cy="276999"/>
          </a:xfrm>
          <a:prstGeom prst="rect">
            <a:avLst/>
          </a:prstGeom>
          <a:noFill/>
        </p:spPr>
        <p:txBody>
          <a:bodyPr wrap="square" rtlCol="0">
            <a:spAutoFit/>
          </a:bodyPr>
          <a:lstStyle/>
          <a:p>
            <a:pPr algn="ctr"/>
            <a:r>
              <a:rPr lang="en-GB" sz="1200" dirty="0" smtClean="0">
                <a:latin typeface="Comic Sans MS" pitchFamily="66" charset="0"/>
              </a:rPr>
              <a:t>mg</a:t>
            </a:r>
            <a:endParaRPr lang="en-GB" sz="1200" dirty="0">
              <a:latin typeface="Comic Sans MS" pitchFamily="66" charset="0"/>
            </a:endParaRPr>
          </a:p>
        </p:txBody>
      </p:sp>
      <p:cxnSp>
        <p:nvCxnSpPr>
          <p:cNvPr id="64" name="Straight Connector 63"/>
          <p:cNvCxnSpPr/>
          <p:nvPr/>
        </p:nvCxnSpPr>
        <p:spPr>
          <a:xfrm flipV="1">
            <a:off x="4724400" y="1953158"/>
            <a:ext cx="1489862" cy="790043"/>
          </a:xfrm>
          <a:prstGeom prst="line">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flipV="1">
            <a:off x="4724400" y="1905000"/>
            <a:ext cx="0" cy="838200"/>
          </a:xfrm>
          <a:prstGeom prst="line">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flipH="1">
            <a:off x="4114800" y="2743200"/>
            <a:ext cx="609600" cy="0"/>
          </a:xfrm>
          <a:prstGeom prst="line">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7" name="TextBox 66"/>
          <p:cNvSpPr txBox="1"/>
          <p:nvPr/>
        </p:nvSpPr>
        <p:spPr>
          <a:xfrm>
            <a:off x="3886200" y="2590800"/>
            <a:ext cx="304800" cy="276999"/>
          </a:xfrm>
          <a:prstGeom prst="rect">
            <a:avLst/>
          </a:prstGeom>
          <a:noFill/>
        </p:spPr>
        <p:txBody>
          <a:bodyPr wrap="square" rtlCol="0">
            <a:spAutoFit/>
          </a:bodyPr>
          <a:lstStyle/>
          <a:p>
            <a:r>
              <a:rPr lang="en-GB" sz="1200" dirty="0" smtClean="0">
                <a:latin typeface="Comic Sans MS" pitchFamily="66" charset="0"/>
              </a:rPr>
              <a:t>8</a:t>
            </a:r>
            <a:endParaRPr lang="en-GB" sz="1200" dirty="0">
              <a:latin typeface="Comic Sans MS" pitchFamily="66" charset="0"/>
            </a:endParaRPr>
          </a:p>
        </p:txBody>
      </p:sp>
      <p:cxnSp>
        <p:nvCxnSpPr>
          <p:cNvPr id="68" name="Straight Connector 67"/>
          <p:cNvCxnSpPr/>
          <p:nvPr/>
        </p:nvCxnSpPr>
        <p:spPr>
          <a:xfrm flipH="1">
            <a:off x="4724400" y="2743200"/>
            <a:ext cx="2362200" cy="0"/>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69" name="TextBox 68"/>
          <p:cNvSpPr txBox="1"/>
          <p:nvPr/>
        </p:nvSpPr>
        <p:spPr>
          <a:xfrm>
            <a:off x="5181600" y="2438400"/>
            <a:ext cx="436338" cy="276999"/>
          </a:xfrm>
          <a:prstGeom prst="rect">
            <a:avLst/>
          </a:prstGeom>
          <a:noFill/>
        </p:spPr>
        <p:txBody>
          <a:bodyPr wrap="none" rtlCol="0">
            <a:spAutoFit/>
          </a:bodyPr>
          <a:lstStyle/>
          <a:p>
            <a:r>
              <a:rPr lang="en-GB" sz="1200" dirty="0" smtClean="0">
                <a:latin typeface="Comic Sans MS" pitchFamily="66" charset="0"/>
              </a:rPr>
              <a:t>30°</a:t>
            </a:r>
            <a:endParaRPr lang="en-GB" sz="1200" dirty="0">
              <a:latin typeface="Comic Sans MS" pitchFamily="66" charset="0"/>
            </a:endParaRPr>
          </a:p>
        </p:txBody>
      </p:sp>
      <p:sp>
        <p:nvSpPr>
          <p:cNvPr id="70" name="Arc 69"/>
          <p:cNvSpPr/>
          <p:nvPr/>
        </p:nvSpPr>
        <p:spPr>
          <a:xfrm>
            <a:off x="4343400" y="2209800"/>
            <a:ext cx="914400" cy="914400"/>
          </a:xfrm>
          <a:prstGeom prst="arc">
            <a:avLst>
              <a:gd name="adj1" fmla="val 20108681"/>
              <a:gd name="adj2" fmla="val 470586"/>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5" name="TextBox 74"/>
          <p:cNvSpPr txBox="1"/>
          <p:nvPr/>
        </p:nvSpPr>
        <p:spPr>
          <a:xfrm>
            <a:off x="4391025" y="1847850"/>
            <a:ext cx="304800" cy="276999"/>
          </a:xfrm>
          <a:prstGeom prst="rect">
            <a:avLst/>
          </a:prstGeom>
          <a:noFill/>
        </p:spPr>
        <p:txBody>
          <a:bodyPr wrap="square" rtlCol="0">
            <a:spAutoFit/>
          </a:bodyPr>
          <a:lstStyle/>
          <a:p>
            <a:r>
              <a:rPr lang="en-GB" sz="1200" dirty="0" smtClean="0">
                <a:latin typeface="Comic Sans MS" pitchFamily="66" charset="0"/>
              </a:rPr>
              <a:t>T</a:t>
            </a:r>
            <a:endParaRPr lang="en-GB" sz="1200" dirty="0">
              <a:latin typeface="Comic Sans MS" pitchFamily="66" charset="0"/>
            </a:endParaRPr>
          </a:p>
        </p:txBody>
      </p:sp>
      <p:sp>
        <p:nvSpPr>
          <p:cNvPr id="76" name="TextBox 75"/>
          <p:cNvSpPr txBox="1"/>
          <p:nvPr/>
        </p:nvSpPr>
        <p:spPr>
          <a:xfrm>
            <a:off x="5715000" y="1828800"/>
            <a:ext cx="304800" cy="276999"/>
          </a:xfrm>
          <a:prstGeom prst="rect">
            <a:avLst/>
          </a:prstGeom>
          <a:noFill/>
        </p:spPr>
        <p:txBody>
          <a:bodyPr wrap="square" rtlCol="0">
            <a:spAutoFit/>
          </a:bodyPr>
          <a:lstStyle/>
          <a:p>
            <a:r>
              <a:rPr lang="en-GB" sz="1200" dirty="0" smtClean="0">
                <a:latin typeface="Comic Sans MS" pitchFamily="66" charset="0"/>
              </a:rPr>
              <a:t>T</a:t>
            </a:r>
            <a:endParaRPr lang="en-GB" sz="1200" dirty="0">
              <a:latin typeface="Comic Sans MS" pitchFamily="66" charset="0"/>
            </a:endParaRPr>
          </a:p>
        </p:txBody>
      </p:sp>
      <p:sp>
        <p:nvSpPr>
          <p:cNvPr id="77" name="TextBox 76"/>
          <p:cNvSpPr txBox="1"/>
          <p:nvPr/>
        </p:nvSpPr>
        <p:spPr>
          <a:xfrm>
            <a:off x="7467600" y="1447800"/>
            <a:ext cx="1290738" cy="276999"/>
          </a:xfrm>
          <a:prstGeom prst="rect">
            <a:avLst/>
          </a:prstGeom>
          <a:noFill/>
        </p:spPr>
        <p:txBody>
          <a:bodyPr wrap="none" rtlCol="0">
            <a:spAutoFit/>
          </a:bodyPr>
          <a:lstStyle/>
          <a:p>
            <a:pPr algn="ctr"/>
            <a:r>
              <a:rPr lang="en-GB" sz="1200" u="sng" dirty="0" smtClean="0">
                <a:solidFill>
                  <a:srgbClr val="FF0000"/>
                </a:solidFill>
                <a:latin typeface="Comic Sans MS" pitchFamily="66" charset="0"/>
              </a:rPr>
              <a:t>Draw a diagram</a:t>
            </a:r>
            <a:endParaRPr lang="en-GB" sz="1200" u="sng" dirty="0">
              <a:solidFill>
                <a:srgbClr val="FF0000"/>
              </a:solidFill>
              <a:latin typeface="Comic Sans MS" pitchFamily="66" charset="0"/>
            </a:endParaRPr>
          </a:p>
        </p:txBody>
      </p:sp>
      <p:sp>
        <p:nvSpPr>
          <p:cNvPr id="78" name="TextBox 77"/>
          <p:cNvSpPr txBox="1"/>
          <p:nvPr/>
        </p:nvSpPr>
        <p:spPr>
          <a:xfrm>
            <a:off x="7162800" y="1828800"/>
            <a:ext cx="1904999" cy="1384995"/>
          </a:xfrm>
          <a:prstGeom prst="rect">
            <a:avLst/>
          </a:prstGeom>
          <a:noFill/>
        </p:spPr>
        <p:txBody>
          <a:bodyPr wrap="square" rtlCol="0">
            <a:spAutoFit/>
          </a:bodyPr>
          <a:lstStyle/>
          <a:p>
            <a:pPr marL="171450" indent="-171450" algn="ctr">
              <a:buFont typeface="Wingdings"/>
              <a:buChar char="à"/>
            </a:pPr>
            <a:r>
              <a:rPr lang="en-GB" sz="1200" dirty="0" smtClean="0">
                <a:solidFill>
                  <a:srgbClr val="FF0000"/>
                </a:solidFill>
                <a:latin typeface="Comic Sans MS" pitchFamily="66" charset="0"/>
                <a:sym typeface="Wingdings" pitchFamily="2" charset="2"/>
              </a:rPr>
              <a:t>Since this is only one string and it is inextensible, the tension in it will be the same</a:t>
            </a:r>
          </a:p>
          <a:p>
            <a:pPr marL="171450" indent="-171450" algn="ctr">
              <a:buFont typeface="Wingdings"/>
              <a:buChar char="à"/>
            </a:pPr>
            <a:r>
              <a:rPr lang="en-GB" sz="1200" dirty="0" smtClean="0">
                <a:solidFill>
                  <a:srgbClr val="FF0000"/>
                </a:solidFill>
                <a:latin typeface="Comic Sans MS" pitchFamily="66" charset="0"/>
                <a:sym typeface="Wingdings" pitchFamily="2" charset="2"/>
              </a:rPr>
              <a:t>Call the mass m, since we do not know it…</a:t>
            </a:r>
            <a:endParaRPr lang="en-GB" sz="1200" dirty="0">
              <a:solidFill>
                <a:srgbClr val="FF0000"/>
              </a:solidFill>
              <a:latin typeface="Comic Sans MS" pitchFamily="66" charset="0"/>
            </a:endParaRPr>
          </a:p>
        </p:txBody>
      </p:sp>
      <p:cxnSp>
        <p:nvCxnSpPr>
          <p:cNvPr id="79" name="Straight Connector 78"/>
          <p:cNvCxnSpPr/>
          <p:nvPr/>
        </p:nvCxnSpPr>
        <p:spPr>
          <a:xfrm>
            <a:off x="4724400" y="2743200"/>
            <a:ext cx="1447800" cy="0"/>
          </a:xfrm>
          <a:prstGeom prst="line">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flipV="1">
            <a:off x="6172200" y="1981200"/>
            <a:ext cx="0" cy="762000"/>
          </a:xfrm>
          <a:prstGeom prst="line">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86" name="TextBox 85"/>
          <p:cNvSpPr txBox="1"/>
          <p:nvPr/>
        </p:nvSpPr>
        <p:spPr>
          <a:xfrm>
            <a:off x="5181600" y="2743200"/>
            <a:ext cx="762000" cy="276999"/>
          </a:xfrm>
          <a:prstGeom prst="rect">
            <a:avLst/>
          </a:prstGeom>
          <a:noFill/>
        </p:spPr>
        <p:txBody>
          <a:bodyPr wrap="square" rtlCol="0">
            <a:spAutoFit/>
          </a:bodyPr>
          <a:lstStyle/>
          <a:p>
            <a:r>
              <a:rPr lang="en-GB" sz="1200" dirty="0" smtClean="0">
                <a:solidFill>
                  <a:srgbClr val="FF0000"/>
                </a:solidFill>
                <a:latin typeface="Comic Sans MS" pitchFamily="66" charset="0"/>
              </a:rPr>
              <a:t>TCos30</a:t>
            </a:r>
            <a:endParaRPr lang="en-GB" sz="1200" dirty="0">
              <a:solidFill>
                <a:srgbClr val="FF0000"/>
              </a:solidFill>
              <a:latin typeface="Comic Sans MS" pitchFamily="66" charset="0"/>
            </a:endParaRPr>
          </a:p>
        </p:txBody>
      </p:sp>
      <p:sp>
        <p:nvSpPr>
          <p:cNvPr id="87" name="TextBox 86"/>
          <p:cNvSpPr txBox="1"/>
          <p:nvPr/>
        </p:nvSpPr>
        <p:spPr>
          <a:xfrm>
            <a:off x="6172200" y="2286000"/>
            <a:ext cx="762000" cy="276999"/>
          </a:xfrm>
          <a:prstGeom prst="rect">
            <a:avLst/>
          </a:prstGeom>
          <a:noFill/>
        </p:spPr>
        <p:txBody>
          <a:bodyPr wrap="square" rtlCol="0">
            <a:spAutoFit/>
          </a:bodyPr>
          <a:lstStyle/>
          <a:p>
            <a:r>
              <a:rPr lang="en-GB" sz="1200" dirty="0" smtClean="0">
                <a:solidFill>
                  <a:srgbClr val="0000FF"/>
                </a:solidFill>
                <a:latin typeface="Comic Sans MS" pitchFamily="66" charset="0"/>
              </a:rPr>
              <a:t>TSin30</a:t>
            </a:r>
            <a:endParaRPr lang="en-GB" sz="1200" dirty="0">
              <a:solidFill>
                <a:srgbClr val="0000FF"/>
              </a:solidFill>
              <a:latin typeface="Comic Sans MS" pitchFamily="66" charset="0"/>
            </a:endParaRPr>
          </a:p>
        </p:txBody>
      </p:sp>
      <p:sp>
        <p:nvSpPr>
          <p:cNvPr id="24" name="Oval 23"/>
          <p:cNvSpPr/>
          <p:nvPr/>
        </p:nvSpPr>
        <p:spPr>
          <a:xfrm>
            <a:off x="4648200" y="2667000"/>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9" name="TextBox 88"/>
          <p:cNvSpPr txBox="1"/>
          <p:nvPr/>
        </p:nvSpPr>
        <p:spPr>
          <a:xfrm>
            <a:off x="3886200" y="3657600"/>
            <a:ext cx="1887055" cy="307777"/>
          </a:xfrm>
          <a:prstGeom prst="rect">
            <a:avLst/>
          </a:prstGeom>
          <a:noFill/>
        </p:spPr>
        <p:txBody>
          <a:bodyPr wrap="none" rtlCol="0">
            <a:spAutoFit/>
          </a:bodyPr>
          <a:lstStyle/>
          <a:p>
            <a:r>
              <a:rPr lang="en-GB" sz="1400" u="sng" dirty="0" smtClean="0">
                <a:latin typeface="Comic Sans MS" pitchFamily="66" charset="0"/>
              </a:rPr>
              <a:t>Resolve Horizontally</a:t>
            </a:r>
            <a:endParaRPr lang="en-GB" sz="1400" u="sng" dirty="0">
              <a:latin typeface="Comic Sans MS" pitchFamily="66" charset="0"/>
            </a:endParaRPr>
          </a:p>
        </p:txBody>
      </p:sp>
      <mc:AlternateContent xmlns:mc="http://schemas.openxmlformats.org/markup-compatibility/2006" xmlns:a14="http://schemas.microsoft.com/office/drawing/2010/main">
        <mc:Choice Requires="a14">
          <p:sp>
            <p:nvSpPr>
              <p:cNvPr id="90" name="TextBox 89"/>
              <p:cNvSpPr txBox="1"/>
              <p:nvPr/>
            </p:nvSpPr>
            <p:spPr>
              <a:xfrm>
                <a:off x="4648200" y="4114800"/>
                <a:ext cx="829586"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𝐹</m:t>
                      </m:r>
                      <m:r>
                        <a:rPr lang="en-GB" sz="1400" b="0" i="1" smtClean="0">
                          <a:latin typeface="Cambria Math"/>
                        </a:rPr>
                        <m:t>=</m:t>
                      </m:r>
                      <m:r>
                        <a:rPr lang="en-GB" sz="1400" b="0" i="1" smtClean="0">
                          <a:latin typeface="Cambria Math"/>
                        </a:rPr>
                        <m:t>𝑚𝑎</m:t>
                      </m:r>
                    </m:oMath>
                  </m:oMathPara>
                </a14:m>
                <a:endParaRPr lang="en-GB" sz="1400" dirty="0"/>
              </a:p>
            </p:txBody>
          </p:sp>
        </mc:Choice>
        <mc:Fallback xmlns="">
          <p:sp>
            <p:nvSpPr>
              <p:cNvPr id="90" name="TextBox 89"/>
              <p:cNvSpPr txBox="1">
                <a:spLocks noRot="1" noChangeAspect="1" noMove="1" noResize="1" noEditPoints="1" noAdjustHandles="1" noChangeArrowheads="1" noChangeShapeType="1" noTextEdit="1"/>
              </p:cNvSpPr>
              <p:nvPr/>
            </p:nvSpPr>
            <p:spPr>
              <a:xfrm>
                <a:off x="4648200" y="4114800"/>
                <a:ext cx="829586" cy="307777"/>
              </a:xfrm>
              <a:prstGeom prst="rect">
                <a:avLst/>
              </a:prstGeom>
              <a:blipFill rotWithShape="1">
                <a:blip r:embed="rId2"/>
                <a:stretch>
                  <a:fillRect/>
                </a:stretch>
              </a:blipFill>
            </p:spPr>
            <p:txBody>
              <a:bodyPr/>
              <a:lstStyle/>
              <a:p>
                <a:r>
                  <a:rPr lang="en-GB">
                    <a:noFill/>
                  </a:rPr>
                  <a:t> </a:t>
                </a:r>
              </a:p>
            </p:txBody>
          </p:sp>
        </mc:Fallback>
      </mc:AlternateContent>
      <p:sp>
        <p:nvSpPr>
          <p:cNvPr id="91" name="Arc 90"/>
          <p:cNvSpPr/>
          <p:nvPr/>
        </p:nvSpPr>
        <p:spPr>
          <a:xfrm>
            <a:off x="5257800" y="4267200"/>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92" name="TextBox 91"/>
          <p:cNvSpPr txBox="1"/>
          <p:nvPr/>
        </p:nvSpPr>
        <p:spPr>
          <a:xfrm>
            <a:off x="5638800" y="4191000"/>
            <a:ext cx="2133600" cy="430887"/>
          </a:xfrm>
          <a:prstGeom prst="rect">
            <a:avLst/>
          </a:prstGeom>
          <a:noFill/>
        </p:spPr>
        <p:txBody>
          <a:bodyPr wrap="square" rtlCol="0">
            <a:spAutoFit/>
          </a:bodyPr>
          <a:lstStyle/>
          <a:p>
            <a:pPr algn="ctr"/>
            <a:r>
              <a:rPr lang="en-GB" sz="1100" dirty="0" smtClean="0">
                <a:solidFill>
                  <a:srgbClr val="FF0000"/>
                </a:solidFill>
                <a:latin typeface="Comic Sans MS" pitchFamily="66" charset="0"/>
              </a:rPr>
              <a:t>Sub in values, choosing T as the positive direction</a:t>
            </a:r>
            <a:endParaRPr lang="en-GB" sz="11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93" name="TextBox 92"/>
              <p:cNvSpPr txBox="1"/>
              <p:nvPr/>
            </p:nvSpPr>
            <p:spPr>
              <a:xfrm>
                <a:off x="3886200" y="4495800"/>
                <a:ext cx="1465466"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𝑇𝐶𝑜𝑠</m:t>
                      </m:r>
                      <m:r>
                        <a:rPr lang="en-GB" sz="1400" b="0" i="1" smtClean="0">
                          <a:latin typeface="Cambria Math"/>
                        </a:rPr>
                        <m:t>30−8=0</m:t>
                      </m:r>
                    </m:oMath>
                  </m:oMathPara>
                </a14:m>
                <a:endParaRPr lang="en-GB" sz="1400" dirty="0"/>
              </a:p>
            </p:txBody>
          </p:sp>
        </mc:Choice>
        <mc:Fallback xmlns="">
          <p:sp>
            <p:nvSpPr>
              <p:cNvPr id="93" name="TextBox 92"/>
              <p:cNvSpPr txBox="1">
                <a:spLocks noRot="1" noChangeAspect="1" noMove="1" noResize="1" noEditPoints="1" noAdjustHandles="1" noChangeArrowheads="1" noChangeShapeType="1" noTextEdit="1"/>
              </p:cNvSpPr>
              <p:nvPr/>
            </p:nvSpPr>
            <p:spPr>
              <a:xfrm>
                <a:off x="3886200" y="4495800"/>
                <a:ext cx="1465466" cy="307777"/>
              </a:xfrm>
              <a:prstGeom prst="rect">
                <a:avLst/>
              </a:prstGeom>
              <a:blipFill rotWithShape="1">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4" name="TextBox 93"/>
              <p:cNvSpPr txBox="1"/>
              <p:nvPr/>
            </p:nvSpPr>
            <p:spPr>
              <a:xfrm>
                <a:off x="4191000" y="4876800"/>
                <a:ext cx="1151662"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𝑇𝐶𝑜𝑠</m:t>
                      </m:r>
                      <m:r>
                        <a:rPr lang="en-GB" sz="1400" b="0" i="1" smtClean="0">
                          <a:latin typeface="Cambria Math"/>
                        </a:rPr>
                        <m:t>30=8</m:t>
                      </m:r>
                    </m:oMath>
                  </m:oMathPara>
                </a14:m>
                <a:endParaRPr lang="en-GB" sz="1400" dirty="0"/>
              </a:p>
            </p:txBody>
          </p:sp>
        </mc:Choice>
        <mc:Fallback xmlns="">
          <p:sp>
            <p:nvSpPr>
              <p:cNvPr id="94" name="TextBox 93"/>
              <p:cNvSpPr txBox="1">
                <a:spLocks noRot="1" noChangeAspect="1" noMove="1" noResize="1" noEditPoints="1" noAdjustHandles="1" noChangeArrowheads="1" noChangeShapeType="1" noTextEdit="1"/>
              </p:cNvSpPr>
              <p:nvPr/>
            </p:nvSpPr>
            <p:spPr>
              <a:xfrm>
                <a:off x="4191000" y="4876800"/>
                <a:ext cx="1151662" cy="307777"/>
              </a:xfrm>
              <a:prstGeom prst="rect">
                <a:avLst/>
              </a:prstGeom>
              <a:blipFill rotWithShape="1">
                <a:blip r:embed="rId4"/>
                <a:stretch>
                  <a:fillRect/>
                </a:stretch>
              </a:blipFill>
            </p:spPr>
            <p:txBody>
              <a:bodyPr/>
              <a:lstStyle/>
              <a:p>
                <a:r>
                  <a:rPr lang="en-GB">
                    <a:noFill/>
                  </a:rPr>
                  <a:t> </a:t>
                </a:r>
              </a:p>
            </p:txBody>
          </p:sp>
        </mc:Fallback>
      </mc:AlternateContent>
      <p:sp>
        <p:nvSpPr>
          <p:cNvPr id="95" name="Arc 94"/>
          <p:cNvSpPr/>
          <p:nvPr/>
        </p:nvSpPr>
        <p:spPr>
          <a:xfrm>
            <a:off x="5257800" y="4648200"/>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96" name="TextBox 95"/>
              <p:cNvSpPr txBox="1"/>
              <p:nvPr/>
            </p:nvSpPr>
            <p:spPr>
              <a:xfrm>
                <a:off x="4648200" y="5181600"/>
                <a:ext cx="1056250" cy="49712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𝑇</m:t>
                      </m:r>
                      <m:r>
                        <a:rPr lang="en-GB" sz="1400" b="0" i="1" smtClean="0">
                          <a:latin typeface="Cambria Math"/>
                        </a:rPr>
                        <m:t>=</m:t>
                      </m:r>
                      <m:f>
                        <m:fPr>
                          <m:ctrlPr>
                            <a:rPr lang="en-GB" sz="1400" b="0" i="1" smtClean="0">
                              <a:latin typeface="Cambria Math"/>
                            </a:rPr>
                          </m:ctrlPr>
                        </m:fPr>
                        <m:num>
                          <m:r>
                            <a:rPr lang="en-GB" sz="1400" b="0" i="1" smtClean="0">
                              <a:latin typeface="Cambria Math"/>
                            </a:rPr>
                            <m:t>8</m:t>
                          </m:r>
                        </m:num>
                        <m:den>
                          <m:r>
                            <a:rPr lang="en-GB" sz="1400" b="0" i="1" smtClean="0">
                              <a:latin typeface="Cambria Math"/>
                            </a:rPr>
                            <m:t>𝐶𝑜𝑠</m:t>
                          </m:r>
                          <m:r>
                            <a:rPr lang="en-GB" sz="1400" b="0" i="1" smtClean="0">
                              <a:latin typeface="Cambria Math"/>
                            </a:rPr>
                            <m:t>30</m:t>
                          </m:r>
                        </m:den>
                      </m:f>
                    </m:oMath>
                  </m:oMathPara>
                </a14:m>
                <a:endParaRPr lang="en-GB" sz="1400" dirty="0"/>
              </a:p>
            </p:txBody>
          </p:sp>
        </mc:Choice>
        <mc:Fallback xmlns="">
          <p:sp>
            <p:nvSpPr>
              <p:cNvPr id="96" name="TextBox 95"/>
              <p:cNvSpPr txBox="1">
                <a:spLocks noRot="1" noChangeAspect="1" noMove="1" noResize="1" noEditPoints="1" noAdjustHandles="1" noChangeArrowheads="1" noChangeShapeType="1" noTextEdit="1"/>
              </p:cNvSpPr>
              <p:nvPr/>
            </p:nvSpPr>
            <p:spPr>
              <a:xfrm>
                <a:off x="4648200" y="5181600"/>
                <a:ext cx="1056250" cy="497124"/>
              </a:xfrm>
              <a:prstGeom prst="rect">
                <a:avLst/>
              </a:prstGeom>
              <a:blipFill rotWithShape="1">
                <a:blip r:embed="rId5"/>
                <a:stretch>
                  <a:fillRect/>
                </a:stretch>
              </a:blipFill>
            </p:spPr>
            <p:txBody>
              <a:bodyPr/>
              <a:lstStyle/>
              <a:p>
                <a:r>
                  <a:rPr lang="en-GB">
                    <a:noFill/>
                  </a:rPr>
                  <a:t> </a:t>
                </a:r>
              </a:p>
            </p:txBody>
          </p:sp>
        </mc:Fallback>
      </mc:AlternateContent>
      <p:sp>
        <p:nvSpPr>
          <p:cNvPr id="97" name="Arc 96"/>
          <p:cNvSpPr/>
          <p:nvPr/>
        </p:nvSpPr>
        <p:spPr>
          <a:xfrm>
            <a:off x="5562600" y="5029200"/>
            <a:ext cx="5334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98" name="TextBox 97"/>
          <p:cNvSpPr txBox="1"/>
          <p:nvPr/>
        </p:nvSpPr>
        <p:spPr>
          <a:xfrm>
            <a:off x="5638800" y="4724400"/>
            <a:ext cx="685800" cy="261610"/>
          </a:xfrm>
          <a:prstGeom prst="rect">
            <a:avLst/>
          </a:prstGeom>
          <a:noFill/>
        </p:spPr>
        <p:txBody>
          <a:bodyPr wrap="square" rtlCol="0">
            <a:spAutoFit/>
          </a:bodyPr>
          <a:lstStyle/>
          <a:p>
            <a:pPr algn="ctr"/>
            <a:r>
              <a:rPr lang="en-GB" sz="1100" dirty="0" smtClean="0">
                <a:solidFill>
                  <a:srgbClr val="FF0000"/>
                </a:solidFill>
                <a:latin typeface="Comic Sans MS" pitchFamily="66" charset="0"/>
              </a:rPr>
              <a:t>Add 8</a:t>
            </a:r>
            <a:endParaRPr lang="en-GB" sz="1100" dirty="0">
              <a:solidFill>
                <a:srgbClr val="FF0000"/>
              </a:solidFill>
              <a:latin typeface="Comic Sans MS" pitchFamily="66" charset="0"/>
            </a:endParaRPr>
          </a:p>
        </p:txBody>
      </p:sp>
      <p:sp>
        <p:nvSpPr>
          <p:cNvPr id="99" name="TextBox 98"/>
          <p:cNvSpPr txBox="1"/>
          <p:nvPr/>
        </p:nvSpPr>
        <p:spPr>
          <a:xfrm>
            <a:off x="6019800" y="5105400"/>
            <a:ext cx="1295400" cy="261610"/>
          </a:xfrm>
          <a:prstGeom prst="rect">
            <a:avLst/>
          </a:prstGeom>
          <a:noFill/>
        </p:spPr>
        <p:txBody>
          <a:bodyPr wrap="square" rtlCol="0">
            <a:spAutoFit/>
          </a:bodyPr>
          <a:lstStyle/>
          <a:p>
            <a:pPr algn="ctr"/>
            <a:r>
              <a:rPr lang="en-GB" sz="1100" dirty="0" smtClean="0">
                <a:solidFill>
                  <a:srgbClr val="FF0000"/>
                </a:solidFill>
                <a:latin typeface="Comic Sans MS" pitchFamily="66" charset="0"/>
              </a:rPr>
              <a:t>Divide by Cos30</a:t>
            </a:r>
            <a:endParaRPr lang="en-GB" sz="11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100" name="TextBox 99"/>
              <p:cNvSpPr txBox="1"/>
              <p:nvPr/>
            </p:nvSpPr>
            <p:spPr>
              <a:xfrm>
                <a:off x="4648200" y="5791200"/>
                <a:ext cx="1041375"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𝑇</m:t>
                      </m:r>
                      <m:r>
                        <a:rPr lang="en-GB" sz="1400" b="0" i="1" smtClean="0">
                          <a:latin typeface="Cambria Math"/>
                        </a:rPr>
                        <m:t>=9.24</m:t>
                      </m:r>
                      <m:r>
                        <a:rPr lang="en-GB" sz="1400" b="0" i="1" smtClean="0">
                          <a:latin typeface="Cambria Math"/>
                        </a:rPr>
                        <m:t>𝑁</m:t>
                      </m:r>
                    </m:oMath>
                  </m:oMathPara>
                </a14:m>
                <a:endParaRPr lang="en-GB" sz="1400" dirty="0"/>
              </a:p>
            </p:txBody>
          </p:sp>
        </mc:Choice>
        <mc:Fallback xmlns="">
          <p:sp>
            <p:nvSpPr>
              <p:cNvPr id="100" name="TextBox 99"/>
              <p:cNvSpPr txBox="1">
                <a:spLocks noRot="1" noChangeAspect="1" noMove="1" noResize="1" noEditPoints="1" noAdjustHandles="1" noChangeArrowheads="1" noChangeShapeType="1" noTextEdit="1"/>
              </p:cNvSpPr>
              <p:nvPr/>
            </p:nvSpPr>
            <p:spPr>
              <a:xfrm>
                <a:off x="4648200" y="5791200"/>
                <a:ext cx="1041375" cy="307777"/>
              </a:xfrm>
              <a:prstGeom prst="rect">
                <a:avLst/>
              </a:prstGeom>
              <a:blipFill rotWithShape="1">
                <a:blip r:embed="rId6"/>
                <a:stretch>
                  <a:fillRect/>
                </a:stretch>
              </a:blipFill>
            </p:spPr>
            <p:txBody>
              <a:bodyPr/>
              <a:lstStyle/>
              <a:p>
                <a:r>
                  <a:rPr lang="en-GB">
                    <a:noFill/>
                  </a:rPr>
                  <a:t> </a:t>
                </a:r>
              </a:p>
            </p:txBody>
          </p:sp>
        </mc:Fallback>
      </mc:AlternateContent>
      <p:sp>
        <p:nvSpPr>
          <p:cNvPr id="101" name="Arc 100"/>
          <p:cNvSpPr/>
          <p:nvPr/>
        </p:nvSpPr>
        <p:spPr>
          <a:xfrm>
            <a:off x="5562600" y="5486400"/>
            <a:ext cx="5334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02" name="TextBox 101"/>
          <p:cNvSpPr txBox="1"/>
          <p:nvPr/>
        </p:nvSpPr>
        <p:spPr>
          <a:xfrm>
            <a:off x="5943600" y="5562600"/>
            <a:ext cx="1066800" cy="261610"/>
          </a:xfrm>
          <a:prstGeom prst="rect">
            <a:avLst/>
          </a:prstGeom>
          <a:noFill/>
        </p:spPr>
        <p:txBody>
          <a:bodyPr wrap="square" rtlCol="0">
            <a:spAutoFit/>
          </a:bodyPr>
          <a:lstStyle/>
          <a:p>
            <a:pPr algn="ctr"/>
            <a:r>
              <a:rPr lang="en-GB" sz="1100" dirty="0" smtClean="0">
                <a:solidFill>
                  <a:srgbClr val="FF0000"/>
                </a:solidFill>
                <a:latin typeface="Comic Sans MS" pitchFamily="66" charset="0"/>
              </a:rPr>
              <a:t>Calculate</a:t>
            </a:r>
            <a:endParaRPr lang="en-GB" sz="11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103" name="TextBox 102"/>
              <p:cNvSpPr txBox="1"/>
              <p:nvPr/>
            </p:nvSpPr>
            <p:spPr>
              <a:xfrm>
                <a:off x="1447800" y="5562600"/>
                <a:ext cx="1041375"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rgbClr val="FF0000"/>
                          </a:solidFill>
                          <a:latin typeface="Cambria Math"/>
                        </a:rPr>
                        <m:t>𝑇</m:t>
                      </m:r>
                      <m:r>
                        <a:rPr lang="en-GB" sz="1400" b="0" i="1" smtClean="0">
                          <a:solidFill>
                            <a:srgbClr val="FF0000"/>
                          </a:solidFill>
                          <a:latin typeface="Cambria Math"/>
                        </a:rPr>
                        <m:t>=9.24</m:t>
                      </m:r>
                      <m:r>
                        <a:rPr lang="en-GB" sz="1400" b="0" i="1" smtClean="0">
                          <a:solidFill>
                            <a:srgbClr val="FF0000"/>
                          </a:solidFill>
                          <a:latin typeface="Cambria Math"/>
                        </a:rPr>
                        <m:t>𝑁</m:t>
                      </m:r>
                    </m:oMath>
                  </m:oMathPara>
                </a14:m>
                <a:endParaRPr lang="en-GB" sz="1400" dirty="0">
                  <a:solidFill>
                    <a:srgbClr val="FF0000"/>
                  </a:solidFill>
                </a:endParaRPr>
              </a:p>
            </p:txBody>
          </p:sp>
        </mc:Choice>
        <mc:Fallback xmlns="">
          <p:sp>
            <p:nvSpPr>
              <p:cNvPr id="103" name="TextBox 102"/>
              <p:cNvSpPr txBox="1">
                <a:spLocks noRot="1" noChangeAspect="1" noMove="1" noResize="1" noEditPoints="1" noAdjustHandles="1" noChangeArrowheads="1" noChangeShapeType="1" noTextEdit="1"/>
              </p:cNvSpPr>
              <p:nvPr/>
            </p:nvSpPr>
            <p:spPr>
              <a:xfrm>
                <a:off x="1447800" y="5562600"/>
                <a:ext cx="1041375" cy="307777"/>
              </a:xfrm>
              <a:prstGeom prst="rect">
                <a:avLst/>
              </a:prstGeom>
              <a:blipFill rotWithShape="1">
                <a:blip r:embed="rId7"/>
                <a:stretch>
                  <a:fillRect/>
                </a:stretch>
              </a:blipFill>
            </p:spPr>
            <p:txBody>
              <a:bodyPr/>
              <a:lstStyle/>
              <a:p>
                <a:r>
                  <a:rPr lang="en-GB">
                    <a:noFill/>
                  </a:rPr>
                  <a:t> </a:t>
                </a:r>
              </a:p>
            </p:txBody>
          </p:sp>
        </mc:Fallback>
      </mc:AlternateContent>
      <p:pic>
        <p:nvPicPr>
          <p:cNvPr id="46" name="Picture 4" descr="http://www.nenastran.com/newnoran/images/linear-statics-excavator.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467600" y="152400"/>
            <a:ext cx="1537195" cy="9654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79244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7">
                                            <p:txEl>
                                              <p:pRg st="0" end="0"/>
                                            </p:txEl>
                                          </p:spTgt>
                                        </p:tgtEl>
                                        <p:attrNameLst>
                                          <p:attrName>style.visibility</p:attrName>
                                        </p:attrNameLst>
                                      </p:cBhvr>
                                      <p:to>
                                        <p:strVal val="visible"/>
                                      </p:to>
                                    </p:set>
                                    <p:animEffect transition="in" filter="blinds(horizontal)">
                                      <p:cBhvr>
                                        <p:cTn id="7" dur="500"/>
                                        <p:tgtEl>
                                          <p:spTgt spid="7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5"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linds(vertical)">
                                      <p:cBhvr>
                                        <p:cTn id="12" dur="500"/>
                                        <p:tgtEl>
                                          <p:spTgt spid="11"/>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29"/>
                                        </p:tgtEl>
                                        <p:attrNameLst>
                                          <p:attrName>style.visibility</p:attrName>
                                        </p:attrNameLst>
                                      </p:cBhvr>
                                      <p:to>
                                        <p:strVal val="visible"/>
                                      </p:to>
                                    </p:set>
                                    <p:animEffect transition="in" filter="blinds(horizontal)">
                                      <p:cBhvr>
                                        <p:cTn id="15" dur="500"/>
                                        <p:tgtEl>
                                          <p:spTgt spid="29"/>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60"/>
                                        </p:tgtEl>
                                        <p:attrNameLst>
                                          <p:attrName>style.visibility</p:attrName>
                                        </p:attrNameLst>
                                      </p:cBhvr>
                                      <p:to>
                                        <p:strVal val="visible"/>
                                      </p:to>
                                    </p:set>
                                    <p:animEffect transition="in" filter="blinds(horizontal)">
                                      <p:cBhvr>
                                        <p:cTn id="18" dur="500"/>
                                        <p:tgtEl>
                                          <p:spTgt spid="60"/>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41"/>
                                        </p:tgtEl>
                                        <p:attrNameLst>
                                          <p:attrName>style.visibility</p:attrName>
                                        </p:attrNameLst>
                                      </p:cBhvr>
                                      <p:to>
                                        <p:strVal val="visible"/>
                                      </p:to>
                                    </p:set>
                                    <p:animEffect transition="in" filter="blinds(horizontal)">
                                      <p:cBhvr>
                                        <p:cTn id="23" dur="500"/>
                                        <p:tgtEl>
                                          <p:spTgt spid="41"/>
                                        </p:tgtEl>
                                      </p:cBhvr>
                                    </p:animEffect>
                                  </p:childTnLst>
                                </p:cTn>
                              </p:par>
                              <p:par>
                                <p:cTn id="24" presetID="3" presetClass="entr" presetSubtype="10" fill="hold" nodeType="withEffect">
                                  <p:stCondLst>
                                    <p:cond delay="0"/>
                                  </p:stCondLst>
                                  <p:childTnLst>
                                    <p:set>
                                      <p:cBhvr>
                                        <p:cTn id="25" dur="1" fill="hold">
                                          <p:stCondLst>
                                            <p:cond delay="0"/>
                                          </p:stCondLst>
                                        </p:cTn>
                                        <p:tgtEl>
                                          <p:spTgt spid="59"/>
                                        </p:tgtEl>
                                        <p:attrNameLst>
                                          <p:attrName>style.visibility</p:attrName>
                                        </p:attrNameLst>
                                      </p:cBhvr>
                                      <p:to>
                                        <p:strVal val="visible"/>
                                      </p:to>
                                    </p:set>
                                    <p:animEffect transition="in" filter="blinds(horizontal)">
                                      <p:cBhvr>
                                        <p:cTn id="26" dur="500"/>
                                        <p:tgtEl>
                                          <p:spTgt spid="59"/>
                                        </p:tgtEl>
                                      </p:cBhvr>
                                    </p:animEffect>
                                  </p:childTnLst>
                                </p:cTn>
                              </p:par>
                              <p:par>
                                <p:cTn id="27" presetID="3" presetClass="entr" presetSubtype="10" fill="hold" grpId="0" nodeType="withEffect">
                                  <p:stCondLst>
                                    <p:cond delay="0"/>
                                  </p:stCondLst>
                                  <p:childTnLst>
                                    <p:set>
                                      <p:cBhvr>
                                        <p:cTn id="28" dur="1" fill="hold">
                                          <p:stCondLst>
                                            <p:cond delay="0"/>
                                          </p:stCondLst>
                                        </p:cTn>
                                        <p:tgtEl>
                                          <p:spTgt spid="24"/>
                                        </p:tgtEl>
                                        <p:attrNameLst>
                                          <p:attrName>style.visibility</p:attrName>
                                        </p:attrNameLst>
                                      </p:cBhvr>
                                      <p:to>
                                        <p:strVal val="visible"/>
                                      </p:to>
                                    </p:set>
                                    <p:animEffect transition="in" filter="blinds(horizontal)">
                                      <p:cBhvr>
                                        <p:cTn id="29" dur="500"/>
                                        <p:tgtEl>
                                          <p:spTgt spid="24"/>
                                        </p:tgtEl>
                                      </p:cBhvr>
                                    </p:animEffect>
                                  </p:childTnLst>
                                </p:cTn>
                              </p:par>
                              <p:par>
                                <p:cTn id="30" presetID="3" presetClass="entr" presetSubtype="10" fill="hold" grpId="0" nodeType="withEffect">
                                  <p:stCondLst>
                                    <p:cond delay="0"/>
                                  </p:stCondLst>
                                  <p:childTnLst>
                                    <p:set>
                                      <p:cBhvr>
                                        <p:cTn id="31" dur="1" fill="hold">
                                          <p:stCondLst>
                                            <p:cond delay="0"/>
                                          </p:stCondLst>
                                        </p:cTn>
                                        <p:tgtEl>
                                          <p:spTgt spid="61"/>
                                        </p:tgtEl>
                                        <p:attrNameLst>
                                          <p:attrName>style.visibility</p:attrName>
                                        </p:attrNameLst>
                                      </p:cBhvr>
                                      <p:to>
                                        <p:strVal val="visible"/>
                                      </p:to>
                                    </p:set>
                                    <p:animEffect transition="in" filter="blinds(horizontal)">
                                      <p:cBhvr>
                                        <p:cTn id="32" dur="500"/>
                                        <p:tgtEl>
                                          <p:spTgt spid="61"/>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2"/>
                                        </p:tgtEl>
                                        <p:attrNameLst>
                                          <p:attrName>style.visibility</p:attrName>
                                        </p:attrNameLst>
                                      </p:cBhvr>
                                      <p:to>
                                        <p:strVal val="visible"/>
                                      </p:to>
                                    </p:set>
                                    <p:animEffect transition="in" filter="blinds(horizontal)">
                                      <p:cBhvr>
                                        <p:cTn id="37" dur="500"/>
                                        <p:tgtEl>
                                          <p:spTgt spid="32"/>
                                        </p:tgtEl>
                                      </p:cBhvr>
                                    </p:animEffect>
                                  </p:childTnLst>
                                </p:cTn>
                              </p:par>
                              <p:par>
                                <p:cTn id="38" presetID="3" presetClass="entr" presetSubtype="10" fill="hold" grpId="0" nodeType="withEffect">
                                  <p:stCondLst>
                                    <p:cond delay="0"/>
                                  </p:stCondLst>
                                  <p:childTnLst>
                                    <p:set>
                                      <p:cBhvr>
                                        <p:cTn id="39" dur="1" fill="hold">
                                          <p:stCondLst>
                                            <p:cond delay="0"/>
                                          </p:stCondLst>
                                        </p:cTn>
                                        <p:tgtEl>
                                          <p:spTgt spid="33"/>
                                        </p:tgtEl>
                                        <p:attrNameLst>
                                          <p:attrName>style.visibility</p:attrName>
                                        </p:attrNameLst>
                                      </p:cBhvr>
                                      <p:to>
                                        <p:strVal val="visible"/>
                                      </p:to>
                                    </p:set>
                                    <p:animEffect transition="in" filter="blinds(horizontal)">
                                      <p:cBhvr>
                                        <p:cTn id="40" dur="500"/>
                                        <p:tgtEl>
                                          <p:spTgt spid="33"/>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5" fill="hold" nodeType="clickEffect">
                                  <p:stCondLst>
                                    <p:cond delay="0"/>
                                  </p:stCondLst>
                                  <p:childTnLst>
                                    <p:set>
                                      <p:cBhvr>
                                        <p:cTn id="44" dur="1" fill="hold">
                                          <p:stCondLst>
                                            <p:cond delay="0"/>
                                          </p:stCondLst>
                                        </p:cTn>
                                        <p:tgtEl>
                                          <p:spTgt spid="66"/>
                                        </p:tgtEl>
                                        <p:attrNameLst>
                                          <p:attrName>style.visibility</p:attrName>
                                        </p:attrNameLst>
                                      </p:cBhvr>
                                      <p:to>
                                        <p:strVal val="visible"/>
                                      </p:to>
                                    </p:set>
                                    <p:animEffect transition="in" filter="blinds(vertical)">
                                      <p:cBhvr>
                                        <p:cTn id="45" dur="500"/>
                                        <p:tgtEl>
                                          <p:spTgt spid="66"/>
                                        </p:tgtEl>
                                      </p:cBhvr>
                                    </p:animEffect>
                                  </p:childTnLst>
                                </p:cTn>
                              </p:par>
                              <p:par>
                                <p:cTn id="46" presetID="3" presetClass="entr" presetSubtype="10" fill="hold" grpId="0" nodeType="withEffect">
                                  <p:stCondLst>
                                    <p:cond delay="0"/>
                                  </p:stCondLst>
                                  <p:childTnLst>
                                    <p:set>
                                      <p:cBhvr>
                                        <p:cTn id="47" dur="1" fill="hold">
                                          <p:stCondLst>
                                            <p:cond delay="0"/>
                                          </p:stCondLst>
                                        </p:cTn>
                                        <p:tgtEl>
                                          <p:spTgt spid="67"/>
                                        </p:tgtEl>
                                        <p:attrNameLst>
                                          <p:attrName>style.visibility</p:attrName>
                                        </p:attrNameLst>
                                      </p:cBhvr>
                                      <p:to>
                                        <p:strVal val="visible"/>
                                      </p:to>
                                    </p:set>
                                    <p:animEffect transition="in" filter="blinds(horizontal)">
                                      <p:cBhvr>
                                        <p:cTn id="48" dur="500"/>
                                        <p:tgtEl>
                                          <p:spTgt spid="67"/>
                                        </p:tgtEl>
                                      </p:cBhvr>
                                    </p:animEffect>
                                  </p:childTnLst>
                                </p:cTn>
                              </p:par>
                            </p:childTnLst>
                          </p:cTn>
                        </p:par>
                      </p:childTnLst>
                    </p:cTn>
                  </p:par>
                  <p:par>
                    <p:cTn id="49" fill="hold">
                      <p:stCondLst>
                        <p:cond delay="indefinite"/>
                      </p:stCondLst>
                      <p:childTnLst>
                        <p:par>
                          <p:cTn id="50" fill="hold">
                            <p:stCondLst>
                              <p:cond delay="0"/>
                            </p:stCondLst>
                            <p:childTnLst>
                              <p:par>
                                <p:cTn id="51" presetID="3" presetClass="entr" presetSubtype="10" fill="hold" nodeType="clickEffect">
                                  <p:stCondLst>
                                    <p:cond delay="0"/>
                                  </p:stCondLst>
                                  <p:childTnLst>
                                    <p:set>
                                      <p:cBhvr>
                                        <p:cTn id="52" dur="1" fill="hold">
                                          <p:stCondLst>
                                            <p:cond delay="0"/>
                                          </p:stCondLst>
                                        </p:cTn>
                                        <p:tgtEl>
                                          <p:spTgt spid="78">
                                            <p:txEl>
                                              <p:pRg st="0" end="0"/>
                                            </p:txEl>
                                          </p:spTgt>
                                        </p:tgtEl>
                                        <p:attrNameLst>
                                          <p:attrName>style.visibility</p:attrName>
                                        </p:attrNameLst>
                                      </p:cBhvr>
                                      <p:to>
                                        <p:strVal val="visible"/>
                                      </p:to>
                                    </p:set>
                                    <p:animEffect transition="in" filter="blinds(horizontal)">
                                      <p:cBhvr>
                                        <p:cTn id="53" dur="500"/>
                                        <p:tgtEl>
                                          <p:spTgt spid="78">
                                            <p:txEl>
                                              <p:pRg st="0" end="0"/>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3" presetClass="entr" presetSubtype="10" fill="hold" nodeType="clickEffect">
                                  <p:stCondLst>
                                    <p:cond delay="0"/>
                                  </p:stCondLst>
                                  <p:childTnLst>
                                    <p:set>
                                      <p:cBhvr>
                                        <p:cTn id="57" dur="1" fill="hold">
                                          <p:stCondLst>
                                            <p:cond delay="0"/>
                                          </p:stCondLst>
                                        </p:cTn>
                                        <p:tgtEl>
                                          <p:spTgt spid="64"/>
                                        </p:tgtEl>
                                        <p:attrNameLst>
                                          <p:attrName>style.visibility</p:attrName>
                                        </p:attrNameLst>
                                      </p:cBhvr>
                                      <p:to>
                                        <p:strVal val="visible"/>
                                      </p:to>
                                    </p:set>
                                    <p:animEffect transition="in" filter="blinds(horizontal)">
                                      <p:cBhvr>
                                        <p:cTn id="58" dur="500"/>
                                        <p:tgtEl>
                                          <p:spTgt spid="64"/>
                                        </p:tgtEl>
                                      </p:cBhvr>
                                    </p:animEffect>
                                  </p:childTnLst>
                                </p:cTn>
                              </p:par>
                              <p:par>
                                <p:cTn id="59" presetID="3" presetClass="entr" presetSubtype="10" fill="hold" grpId="0" nodeType="withEffect">
                                  <p:stCondLst>
                                    <p:cond delay="0"/>
                                  </p:stCondLst>
                                  <p:childTnLst>
                                    <p:set>
                                      <p:cBhvr>
                                        <p:cTn id="60" dur="1" fill="hold">
                                          <p:stCondLst>
                                            <p:cond delay="0"/>
                                          </p:stCondLst>
                                        </p:cTn>
                                        <p:tgtEl>
                                          <p:spTgt spid="76"/>
                                        </p:tgtEl>
                                        <p:attrNameLst>
                                          <p:attrName>style.visibility</p:attrName>
                                        </p:attrNameLst>
                                      </p:cBhvr>
                                      <p:to>
                                        <p:strVal val="visible"/>
                                      </p:to>
                                    </p:set>
                                    <p:animEffect transition="in" filter="blinds(horizontal)">
                                      <p:cBhvr>
                                        <p:cTn id="61" dur="500"/>
                                        <p:tgtEl>
                                          <p:spTgt spid="76"/>
                                        </p:tgtEl>
                                      </p:cBhvr>
                                    </p:animEffect>
                                  </p:childTnLst>
                                </p:cTn>
                              </p:par>
                            </p:childTnLst>
                          </p:cTn>
                        </p:par>
                      </p:childTnLst>
                    </p:cTn>
                  </p:par>
                  <p:par>
                    <p:cTn id="62" fill="hold">
                      <p:stCondLst>
                        <p:cond delay="indefinite"/>
                      </p:stCondLst>
                      <p:childTnLst>
                        <p:par>
                          <p:cTn id="63" fill="hold">
                            <p:stCondLst>
                              <p:cond delay="0"/>
                            </p:stCondLst>
                            <p:childTnLst>
                              <p:par>
                                <p:cTn id="64" presetID="3" presetClass="entr" presetSubtype="10" fill="hold" nodeType="clickEffect">
                                  <p:stCondLst>
                                    <p:cond delay="0"/>
                                  </p:stCondLst>
                                  <p:childTnLst>
                                    <p:set>
                                      <p:cBhvr>
                                        <p:cTn id="65" dur="1" fill="hold">
                                          <p:stCondLst>
                                            <p:cond delay="0"/>
                                          </p:stCondLst>
                                        </p:cTn>
                                        <p:tgtEl>
                                          <p:spTgt spid="65"/>
                                        </p:tgtEl>
                                        <p:attrNameLst>
                                          <p:attrName>style.visibility</p:attrName>
                                        </p:attrNameLst>
                                      </p:cBhvr>
                                      <p:to>
                                        <p:strVal val="visible"/>
                                      </p:to>
                                    </p:set>
                                    <p:animEffect transition="in" filter="blinds(horizontal)">
                                      <p:cBhvr>
                                        <p:cTn id="66" dur="500"/>
                                        <p:tgtEl>
                                          <p:spTgt spid="65"/>
                                        </p:tgtEl>
                                      </p:cBhvr>
                                    </p:animEffect>
                                  </p:childTnLst>
                                </p:cTn>
                              </p:par>
                              <p:par>
                                <p:cTn id="67" presetID="3" presetClass="entr" presetSubtype="10" fill="hold" grpId="0" nodeType="withEffect">
                                  <p:stCondLst>
                                    <p:cond delay="0"/>
                                  </p:stCondLst>
                                  <p:childTnLst>
                                    <p:set>
                                      <p:cBhvr>
                                        <p:cTn id="68" dur="1" fill="hold">
                                          <p:stCondLst>
                                            <p:cond delay="0"/>
                                          </p:stCondLst>
                                        </p:cTn>
                                        <p:tgtEl>
                                          <p:spTgt spid="75"/>
                                        </p:tgtEl>
                                        <p:attrNameLst>
                                          <p:attrName>style.visibility</p:attrName>
                                        </p:attrNameLst>
                                      </p:cBhvr>
                                      <p:to>
                                        <p:strVal val="visible"/>
                                      </p:to>
                                    </p:set>
                                    <p:animEffect transition="in" filter="blinds(horizontal)">
                                      <p:cBhvr>
                                        <p:cTn id="69" dur="500"/>
                                        <p:tgtEl>
                                          <p:spTgt spid="75"/>
                                        </p:tgtEl>
                                      </p:cBhvr>
                                    </p:animEffect>
                                  </p:childTnLst>
                                </p:cTn>
                              </p:par>
                            </p:childTnLst>
                          </p:cTn>
                        </p:par>
                      </p:childTnLst>
                    </p:cTn>
                  </p:par>
                  <p:par>
                    <p:cTn id="70" fill="hold">
                      <p:stCondLst>
                        <p:cond delay="indefinite"/>
                      </p:stCondLst>
                      <p:childTnLst>
                        <p:par>
                          <p:cTn id="71" fill="hold">
                            <p:stCondLst>
                              <p:cond delay="0"/>
                            </p:stCondLst>
                            <p:childTnLst>
                              <p:par>
                                <p:cTn id="72" presetID="3" presetClass="entr" presetSubtype="10" fill="hold" nodeType="clickEffect">
                                  <p:stCondLst>
                                    <p:cond delay="0"/>
                                  </p:stCondLst>
                                  <p:childTnLst>
                                    <p:set>
                                      <p:cBhvr>
                                        <p:cTn id="73" dur="1" fill="hold">
                                          <p:stCondLst>
                                            <p:cond delay="0"/>
                                          </p:stCondLst>
                                        </p:cTn>
                                        <p:tgtEl>
                                          <p:spTgt spid="78">
                                            <p:txEl>
                                              <p:pRg st="1" end="1"/>
                                            </p:txEl>
                                          </p:spTgt>
                                        </p:tgtEl>
                                        <p:attrNameLst>
                                          <p:attrName>style.visibility</p:attrName>
                                        </p:attrNameLst>
                                      </p:cBhvr>
                                      <p:to>
                                        <p:strVal val="visible"/>
                                      </p:to>
                                    </p:set>
                                    <p:animEffect transition="in" filter="blinds(horizontal)">
                                      <p:cBhvr>
                                        <p:cTn id="74" dur="500"/>
                                        <p:tgtEl>
                                          <p:spTgt spid="78">
                                            <p:txEl>
                                              <p:pRg st="1" end="1"/>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3" presetClass="entr" presetSubtype="10" fill="hold" nodeType="clickEffect">
                                  <p:stCondLst>
                                    <p:cond delay="0"/>
                                  </p:stCondLst>
                                  <p:childTnLst>
                                    <p:set>
                                      <p:cBhvr>
                                        <p:cTn id="78" dur="1" fill="hold">
                                          <p:stCondLst>
                                            <p:cond delay="0"/>
                                          </p:stCondLst>
                                        </p:cTn>
                                        <p:tgtEl>
                                          <p:spTgt spid="62"/>
                                        </p:tgtEl>
                                        <p:attrNameLst>
                                          <p:attrName>style.visibility</p:attrName>
                                        </p:attrNameLst>
                                      </p:cBhvr>
                                      <p:to>
                                        <p:strVal val="visible"/>
                                      </p:to>
                                    </p:set>
                                    <p:animEffect transition="in" filter="blinds(horizontal)">
                                      <p:cBhvr>
                                        <p:cTn id="79" dur="500"/>
                                        <p:tgtEl>
                                          <p:spTgt spid="62"/>
                                        </p:tgtEl>
                                      </p:cBhvr>
                                    </p:animEffect>
                                  </p:childTnLst>
                                </p:cTn>
                              </p:par>
                              <p:par>
                                <p:cTn id="80" presetID="3" presetClass="entr" presetSubtype="10" fill="hold" grpId="0" nodeType="withEffect">
                                  <p:stCondLst>
                                    <p:cond delay="0"/>
                                  </p:stCondLst>
                                  <p:childTnLst>
                                    <p:set>
                                      <p:cBhvr>
                                        <p:cTn id="81" dur="1" fill="hold">
                                          <p:stCondLst>
                                            <p:cond delay="0"/>
                                          </p:stCondLst>
                                        </p:cTn>
                                        <p:tgtEl>
                                          <p:spTgt spid="63"/>
                                        </p:tgtEl>
                                        <p:attrNameLst>
                                          <p:attrName>style.visibility</p:attrName>
                                        </p:attrNameLst>
                                      </p:cBhvr>
                                      <p:to>
                                        <p:strVal val="visible"/>
                                      </p:to>
                                    </p:set>
                                    <p:animEffect transition="in" filter="blinds(horizontal)">
                                      <p:cBhvr>
                                        <p:cTn id="82" dur="500"/>
                                        <p:tgtEl>
                                          <p:spTgt spid="63"/>
                                        </p:tgtEl>
                                      </p:cBhvr>
                                    </p:animEffect>
                                  </p:childTnLst>
                                </p:cTn>
                              </p:par>
                            </p:childTnLst>
                          </p:cTn>
                        </p:par>
                      </p:childTnLst>
                    </p:cTn>
                  </p:par>
                  <p:par>
                    <p:cTn id="83" fill="hold">
                      <p:stCondLst>
                        <p:cond delay="indefinite"/>
                      </p:stCondLst>
                      <p:childTnLst>
                        <p:par>
                          <p:cTn id="84" fill="hold">
                            <p:stCondLst>
                              <p:cond delay="0"/>
                            </p:stCondLst>
                            <p:childTnLst>
                              <p:par>
                                <p:cTn id="85" presetID="3" presetClass="entr" presetSubtype="5" fill="hold" nodeType="clickEffect">
                                  <p:stCondLst>
                                    <p:cond delay="0"/>
                                  </p:stCondLst>
                                  <p:childTnLst>
                                    <p:set>
                                      <p:cBhvr>
                                        <p:cTn id="86" dur="1" fill="hold">
                                          <p:stCondLst>
                                            <p:cond delay="0"/>
                                          </p:stCondLst>
                                        </p:cTn>
                                        <p:tgtEl>
                                          <p:spTgt spid="68"/>
                                        </p:tgtEl>
                                        <p:attrNameLst>
                                          <p:attrName>style.visibility</p:attrName>
                                        </p:attrNameLst>
                                      </p:cBhvr>
                                      <p:to>
                                        <p:strVal val="visible"/>
                                      </p:to>
                                    </p:set>
                                    <p:animEffect transition="in" filter="blinds(vertical)">
                                      <p:cBhvr>
                                        <p:cTn id="87" dur="500"/>
                                        <p:tgtEl>
                                          <p:spTgt spid="68"/>
                                        </p:tgtEl>
                                      </p:cBhvr>
                                    </p:animEffect>
                                  </p:childTnLst>
                                </p:cTn>
                              </p:par>
                            </p:childTnLst>
                          </p:cTn>
                        </p:par>
                      </p:childTnLst>
                    </p:cTn>
                  </p:par>
                  <p:par>
                    <p:cTn id="88" fill="hold">
                      <p:stCondLst>
                        <p:cond delay="indefinite"/>
                      </p:stCondLst>
                      <p:childTnLst>
                        <p:par>
                          <p:cTn id="89" fill="hold">
                            <p:stCondLst>
                              <p:cond delay="0"/>
                            </p:stCondLst>
                            <p:childTnLst>
                              <p:par>
                                <p:cTn id="90" presetID="3" presetClass="entr" presetSubtype="10" fill="hold" grpId="0" nodeType="clickEffect">
                                  <p:stCondLst>
                                    <p:cond delay="0"/>
                                  </p:stCondLst>
                                  <p:childTnLst>
                                    <p:set>
                                      <p:cBhvr>
                                        <p:cTn id="91" dur="1" fill="hold">
                                          <p:stCondLst>
                                            <p:cond delay="0"/>
                                          </p:stCondLst>
                                        </p:cTn>
                                        <p:tgtEl>
                                          <p:spTgt spid="70"/>
                                        </p:tgtEl>
                                        <p:attrNameLst>
                                          <p:attrName>style.visibility</p:attrName>
                                        </p:attrNameLst>
                                      </p:cBhvr>
                                      <p:to>
                                        <p:strVal val="visible"/>
                                      </p:to>
                                    </p:set>
                                    <p:animEffect transition="in" filter="blinds(horizontal)">
                                      <p:cBhvr>
                                        <p:cTn id="92" dur="500"/>
                                        <p:tgtEl>
                                          <p:spTgt spid="70"/>
                                        </p:tgtEl>
                                      </p:cBhvr>
                                    </p:animEffect>
                                  </p:childTnLst>
                                </p:cTn>
                              </p:par>
                              <p:par>
                                <p:cTn id="93" presetID="3" presetClass="entr" presetSubtype="10" fill="hold" grpId="0" nodeType="withEffect">
                                  <p:stCondLst>
                                    <p:cond delay="0"/>
                                  </p:stCondLst>
                                  <p:childTnLst>
                                    <p:set>
                                      <p:cBhvr>
                                        <p:cTn id="94" dur="1" fill="hold">
                                          <p:stCondLst>
                                            <p:cond delay="0"/>
                                          </p:stCondLst>
                                        </p:cTn>
                                        <p:tgtEl>
                                          <p:spTgt spid="69"/>
                                        </p:tgtEl>
                                        <p:attrNameLst>
                                          <p:attrName>style.visibility</p:attrName>
                                        </p:attrNameLst>
                                      </p:cBhvr>
                                      <p:to>
                                        <p:strVal val="visible"/>
                                      </p:to>
                                    </p:set>
                                    <p:animEffect transition="in" filter="blinds(horizontal)">
                                      <p:cBhvr>
                                        <p:cTn id="95" dur="500"/>
                                        <p:tgtEl>
                                          <p:spTgt spid="69"/>
                                        </p:tgtEl>
                                      </p:cBhvr>
                                    </p:animEffect>
                                  </p:childTnLst>
                                </p:cTn>
                              </p:par>
                            </p:childTnLst>
                          </p:cTn>
                        </p:par>
                      </p:childTnLst>
                    </p:cTn>
                  </p:par>
                  <p:par>
                    <p:cTn id="96" fill="hold">
                      <p:stCondLst>
                        <p:cond delay="indefinite"/>
                      </p:stCondLst>
                      <p:childTnLst>
                        <p:par>
                          <p:cTn id="97" fill="hold">
                            <p:stCondLst>
                              <p:cond delay="0"/>
                            </p:stCondLst>
                            <p:childTnLst>
                              <p:par>
                                <p:cTn id="98" presetID="3" presetClass="entr" presetSubtype="5" fill="hold" nodeType="clickEffect">
                                  <p:stCondLst>
                                    <p:cond delay="0"/>
                                  </p:stCondLst>
                                  <p:childTnLst>
                                    <p:set>
                                      <p:cBhvr>
                                        <p:cTn id="99" dur="1" fill="hold">
                                          <p:stCondLst>
                                            <p:cond delay="0"/>
                                          </p:stCondLst>
                                        </p:cTn>
                                        <p:tgtEl>
                                          <p:spTgt spid="79"/>
                                        </p:tgtEl>
                                        <p:attrNameLst>
                                          <p:attrName>style.visibility</p:attrName>
                                        </p:attrNameLst>
                                      </p:cBhvr>
                                      <p:to>
                                        <p:strVal val="visible"/>
                                      </p:to>
                                    </p:set>
                                    <p:animEffect transition="in" filter="blinds(vertical)">
                                      <p:cBhvr>
                                        <p:cTn id="100" dur="500"/>
                                        <p:tgtEl>
                                          <p:spTgt spid="79"/>
                                        </p:tgtEl>
                                      </p:cBhvr>
                                    </p:animEffect>
                                  </p:childTnLst>
                                </p:cTn>
                              </p:par>
                              <p:par>
                                <p:cTn id="101" presetID="3" presetClass="entr" presetSubtype="10" fill="hold" nodeType="withEffect">
                                  <p:stCondLst>
                                    <p:cond delay="0"/>
                                  </p:stCondLst>
                                  <p:childTnLst>
                                    <p:set>
                                      <p:cBhvr>
                                        <p:cTn id="102" dur="1" fill="hold">
                                          <p:stCondLst>
                                            <p:cond delay="0"/>
                                          </p:stCondLst>
                                        </p:cTn>
                                        <p:tgtEl>
                                          <p:spTgt spid="83"/>
                                        </p:tgtEl>
                                        <p:attrNameLst>
                                          <p:attrName>style.visibility</p:attrName>
                                        </p:attrNameLst>
                                      </p:cBhvr>
                                      <p:to>
                                        <p:strVal val="visible"/>
                                      </p:to>
                                    </p:set>
                                    <p:animEffect transition="in" filter="blinds(horizontal)">
                                      <p:cBhvr>
                                        <p:cTn id="103" dur="500"/>
                                        <p:tgtEl>
                                          <p:spTgt spid="83"/>
                                        </p:tgtEl>
                                      </p:cBhvr>
                                    </p:animEffect>
                                  </p:childTnLst>
                                </p:cTn>
                              </p:par>
                            </p:childTnLst>
                          </p:cTn>
                        </p:par>
                      </p:childTnLst>
                    </p:cTn>
                  </p:par>
                  <p:par>
                    <p:cTn id="104" fill="hold">
                      <p:stCondLst>
                        <p:cond delay="indefinite"/>
                      </p:stCondLst>
                      <p:childTnLst>
                        <p:par>
                          <p:cTn id="105" fill="hold">
                            <p:stCondLst>
                              <p:cond delay="0"/>
                            </p:stCondLst>
                            <p:childTnLst>
                              <p:par>
                                <p:cTn id="106" presetID="3" presetClass="entr" presetSubtype="10" fill="hold" grpId="0" nodeType="clickEffect">
                                  <p:stCondLst>
                                    <p:cond delay="0"/>
                                  </p:stCondLst>
                                  <p:childTnLst>
                                    <p:set>
                                      <p:cBhvr>
                                        <p:cTn id="107" dur="1" fill="hold">
                                          <p:stCondLst>
                                            <p:cond delay="0"/>
                                          </p:stCondLst>
                                        </p:cTn>
                                        <p:tgtEl>
                                          <p:spTgt spid="86"/>
                                        </p:tgtEl>
                                        <p:attrNameLst>
                                          <p:attrName>style.visibility</p:attrName>
                                        </p:attrNameLst>
                                      </p:cBhvr>
                                      <p:to>
                                        <p:strVal val="visible"/>
                                      </p:to>
                                    </p:set>
                                    <p:animEffect transition="in" filter="blinds(horizontal)">
                                      <p:cBhvr>
                                        <p:cTn id="108" dur="500"/>
                                        <p:tgtEl>
                                          <p:spTgt spid="86"/>
                                        </p:tgtEl>
                                      </p:cBhvr>
                                    </p:animEffect>
                                  </p:childTnLst>
                                </p:cTn>
                              </p:par>
                            </p:childTnLst>
                          </p:cTn>
                        </p:par>
                      </p:childTnLst>
                    </p:cTn>
                  </p:par>
                  <p:par>
                    <p:cTn id="109" fill="hold">
                      <p:stCondLst>
                        <p:cond delay="indefinite"/>
                      </p:stCondLst>
                      <p:childTnLst>
                        <p:par>
                          <p:cTn id="110" fill="hold">
                            <p:stCondLst>
                              <p:cond delay="0"/>
                            </p:stCondLst>
                            <p:childTnLst>
                              <p:par>
                                <p:cTn id="111" presetID="3" presetClass="entr" presetSubtype="10" fill="hold" grpId="0" nodeType="clickEffect">
                                  <p:stCondLst>
                                    <p:cond delay="0"/>
                                  </p:stCondLst>
                                  <p:childTnLst>
                                    <p:set>
                                      <p:cBhvr>
                                        <p:cTn id="112" dur="1" fill="hold">
                                          <p:stCondLst>
                                            <p:cond delay="0"/>
                                          </p:stCondLst>
                                        </p:cTn>
                                        <p:tgtEl>
                                          <p:spTgt spid="87"/>
                                        </p:tgtEl>
                                        <p:attrNameLst>
                                          <p:attrName>style.visibility</p:attrName>
                                        </p:attrNameLst>
                                      </p:cBhvr>
                                      <p:to>
                                        <p:strVal val="visible"/>
                                      </p:to>
                                    </p:set>
                                    <p:animEffect transition="in" filter="blinds(horizontal)">
                                      <p:cBhvr>
                                        <p:cTn id="113" dur="500"/>
                                        <p:tgtEl>
                                          <p:spTgt spid="87"/>
                                        </p:tgtEl>
                                      </p:cBhvr>
                                    </p:animEffect>
                                  </p:childTnLst>
                                </p:cTn>
                              </p:par>
                            </p:childTnLst>
                          </p:cTn>
                        </p:par>
                      </p:childTnLst>
                    </p:cTn>
                  </p:par>
                  <p:par>
                    <p:cTn id="114" fill="hold">
                      <p:stCondLst>
                        <p:cond delay="indefinite"/>
                      </p:stCondLst>
                      <p:childTnLst>
                        <p:par>
                          <p:cTn id="115" fill="hold">
                            <p:stCondLst>
                              <p:cond delay="0"/>
                            </p:stCondLst>
                            <p:childTnLst>
                              <p:par>
                                <p:cTn id="116" presetID="3" presetClass="entr" presetSubtype="10" fill="hold" grpId="0" nodeType="clickEffect">
                                  <p:stCondLst>
                                    <p:cond delay="0"/>
                                  </p:stCondLst>
                                  <p:childTnLst>
                                    <p:set>
                                      <p:cBhvr>
                                        <p:cTn id="117" dur="1" fill="hold">
                                          <p:stCondLst>
                                            <p:cond delay="0"/>
                                          </p:stCondLst>
                                        </p:cTn>
                                        <p:tgtEl>
                                          <p:spTgt spid="89"/>
                                        </p:tgtEl>
                                        <p:attrNameLst>
                                          <p:attrName>style.visibility</p:attrName>
                                        </p:attrNameLst>
                                      </p:cBhvr>
                                      <p:to>
                                        <p:strVal val="visible"/>
                                      </p:to>
                                    </p:set>
                                    <p:animEffect transition="in" filter="blinds(horizontal)">
                                      <p:cBhvr>
                                        <p:cTn id="118" dur="500"/>
                                        <p:tgtEl>
                                          <p:spTgt spid="89"/>
                                        </p:tgtEl>
                                      </p:cBhvr>
                                    </p:animEffect>
                                  </p:childTnLst>
                                </p:cTn>
                              </p:par>
                            </p:childTnLst>
                          </p:cTn>
                        </p:par>
                      </p:childTnLst>
                    </p:cTn>
                  </p:par>
                  <p:par>
                    <p:cTn id="119" fill="hold">
                      <p:stCondLst>
                        <p:cond delay="indefinite"/>
                      </p:stCondLst>
                      <p:childTnLst>
                        <p:par>
                          <p:cTn id="120" fill="hold">
                            <p:stCondLst>
                              <p:cond delay="0"/>
                            </p:stCondLst>
                            <p:childTnLst>
                              <p:par>
                                <p:cTn id="121" presetID="3" presetClass="entr" presetSubtype="10" fill="hold" grpId="0" nodeType="clickEffect">
                                  <p:stCondLst>
                                    <p:cond delay="0"/>
                                  </p:stCondLst>
                                  <p:childTnLst>
                                    <p:set>
                                      <p:cBhvr>
                                        <p:cTn id="122" dur="1" fill="hold">
                                          <p:stCondLst>
                                            <p:cond delay="0"/>
                                          </p:stCondLst>
                                        </p:cTn>
                                        <p:tgtEl>
                                          <p:spTgt spid="90"/>
                                        </p:tgtEl>
                                        <p:attrNameLst>
                                          <p:attrName>style.visibility</p:attrName>
                                        </p:attrNameLst>
                                      </p:cBhvr>
                                      <p:to>
                                        <p:strVal val="visible"/>
                                      </p:to>
                                    </p:set>
                                    <p:animEffect transition="in" filter="blinds(horizontal)">
                                      <p:cBhvr>
                                        <p:cTn id="123" dur="500"/>
                                        <p:tgtEl>
                                          <p:spTgt spid="90"/>
                                        </p:tgtEl>
                                      </p:cBhvr>
                                    </p:animEffect>
                                  </p:childTnLst>
                                </p:cTn>
                              </p:par>
                            </p:childTnLst>
                          </p:cTn>
                        </p:par>
                      </p:childTnLst>
                    </p:cTn>
                  </p:par>
                  <p:par>
                    <p:cTn id="124" fill="hold">
                      <p:stCondLst>
                        <p:cond delay="indefinite"/>
                      </p:stCondLst>
                      <p:childTnLst>
                        <p:par>
                          <p:cTn id="125" fill="hold">
                            <p:stCondLst>
                              <p:cond delay="0"/>
                            </p:stCondLst>
                            <p:childTnLst>
                              <p:par>
                                <p:cTn id="126" presetID="3" presetClass="entr" presetSubtype="10" fill="hold" grpId="0" nodeType="clickEffect">
                                  <p:stCondLst>
                                    <p:cond delay="0"/>
                                  </p:stCondLst>
                                  <p:childTnLst>
                                    <p:set>
                                      <p:cBhvr>
                                        <p:cTn id="127" dur="1" fill="hold">
                                          <p:stCondLst>
                                            <p:cond delay="0"/>
                                          </p:stCondLst>
                                        </p:cTn>
                                        <p:tgtEl>
                                          <p:spTgt spid="91"/>
                                        </p:tgtEl>
                                        <p:attrNameLst>
                                          <p:attrName>style.visibility</p:attrName>
                                        </p:attrNameLst>
                                      </p:cBhvr>
                                      <p:to>
                                        <p:strVal val="visible"/>
                                      </p:to>
                                    </p:set>
                                    <p:animEffect transition="in" filter="blinds(horizontal)">
                                      <p:cBhvr>
                                        <p:cTn id="128" dur="500"/>
                                        <p:tgtEl>
                                          <p:spTgt spid="91"/>
                                        </p:tgtEl>
                                      </p:cBhvr>
                                    </p:animEffect>
                                  </p:childTnLst>
                                </p:cTn>
                              </p:par>
                            </p:childTnLst>
                          </p:cTn>
                        </p:par>
                      </p:childTnLst>
                    </p:cTn>
                  </p:par>
                  <p:par>
                    <p:cTn id="129" fill="hold">
                      <p:stCondLst>
                        <p:cond delay="indefinite"/>
                      </p:stCondLst>
                      <p:childTnLst>
                        <p:par>
                          <p:cTn id="130" fill="hold">
                            <p:stCondLst>
                              <p:cond delay="0"/>
                            </p:stCondLst>
                            <p:childTnLst>
                              <p:par>
                                <p:cTn id="131" presetID="3" presetClass="entr" presetSubtype="10" fill="hold" grpId="0" nodeType="clickEffect">
                                  <p:stCondLst>
                                    <p:cond delay="0"/>
                                  </p:stCondLst>
                                  <p:childTnLst>
                                    <p:set>
                                      <p:cBhvr>
                                        <p:cTn id="132" dur="1" fill="hold">
                                          <p:stCondLst>
                                            <p:cond delay="0"/>
                                          </p:stCondLst>
                                        </p:cTn>
                                        <p:tgtEl>
                                          <p:spTgt spid="92"/>
                                        </p:tgtEl>
                                        <p:attrNameLst>
                                          <p:attrName>style.visibility</p:attrName>
                                        </p:attrNameLst>
                                      </p:cBhvr>
                                      <p:to>
                                        <p:strVal val="visible"/>
                                      </p:to>
                                    </p:set>
                                    <p:animEffect transition="in" filter="blinds(horizontal)">
                                      <p:cBhvr>
                                        <p:cTn id="133" dur="500"/>
                                        <p:tgtEl>
                                          <p:spTgt spid="92"/>
                                        </p:tgtEl>
                                      </p:cBhvr>
                                    </p:animEffect>
                                  </p:childTnLst>
                                </p:cTn>
                              </p:par>
                            </p:childTnLst>
                          </p:cTn>
                        </p:par>
                      </p:childTnLst>
                    </p:cTn>
                  </p:par>
                  <p:par>
                    <p:cTn id="134" fill="hold">
                      <p:stCondLst>
                        <p:cond delay="indefinite"/>
                      </p:stCondLst>
                      <p:childTnLst>
                        <p:par>
                          <p:cTn id="135" fill="hold">
                            <p:stCondLst>
                              <p:cond delay="0"/>
                            </p:stCondLst>
                            <p:childTnLst>
                              <p:par>
                                <p:cTn id="136" presetID="7" presetClass="emph" presetSubtype="2" fill="hold" nodeType="clickEffect">
                                  <p:stCondLst>
                                    <p:cond delay="0"/>
                                  </p:stCondLst>
                                  <p:childTnLst>
                                    <p:animClr clrSpc="rgb" dir="cw">
                                      <p:cBhvr>
                                        <p:cTn id="137" dur="500" fill="hold"/>
                                        <p:tgtEl>
                                          <p:spTgt spid="66"/>
                                        </p:tgtEl>
                                        <p:attrNameLst>
                                          <p:attrName>stroke.color</p:attrName>
                                        </p:attrNameLst>
                                      </p:cBhvr>
                                      <p:to>
                                        <a:srgbClr val="FF0000"/>
                                      </p:to>
                                    </p:animClr>
                                    <p:set>
                                      <p:cBhvr>
                                        <p:cTn id="138" dur="500" fill="hold"/>
                                        <p:tgtEl>
                                          <p:spTgt spid="66"/>
                                        </p:tgtEl>
                                        <p:attrNameLst>
                                          <p:attrName>stroke.on</p:attrName>
                                        </p:attrNameLst>
                                      </p:cBhvr>
                                      <p:to>
                                        <p:strVal val="true"/>
                                      </p:to>
                                    </p:set>
                                  </p:childTnLst>
                                </p:cTn>
                              </p:par>
                              <p:par>
                                <p:cTn id="139" presetID="3" presetClass="emph" presetSubtype="2" fill="hold" grpId="1" nodeType="withEffect">
                                  <p:stCondLst>
                                    <p:cond delay="0"/>
                                  </p:stCondLst>
                                  <p:childTnLst>
                                    <p:animClr clrSpc="rgb" dir="cw">
                                      <p:cBhvr override="childStyle">
                                        <p:cTn id="140" dur="500" fill="hold"/>
                                        <p:tgtEl>
                                          <p:spTgt spid="67"/>
                                        </p:tgtEl>
                                        <p:attrNameLst>
                                          <p:attrName>style.color</p:attrName>
                                        </p:attrNameLst>
                                      </p:cBhvr>
                                      <p:to>
                                        <a:srgbClr val="FF0000"/>
                                      </p:to>
                                    </p:animClr>
                                  </p:childTnLst>
                                </p:cTn>
                              </p:par>
                            </p:childTnLst>
                          </p:cTn>
                        </p:par>
                      </p:childTnLst>
                    </p:cTn>
                  </p:par>
                  <p:par>
                    <p:cTn id="141" fill="hold">
                      <p:stCondLst>
                        <p:cond delay="indefinite"/>
                      </p:stCondLst>
                      <p:childTnLst>
                        <p:par>
                          <p:cTn id="142" fill="hold">
                            <p:stCondLst>
                              <p:cond delay="0"/>
                            </p:stCondLst>
                            <p:childTnLst>
                              <p:par>
                                <p:cTn id="143" presetID="3" presetClass="entr" presetSubtype="10" fill="hold" grpId="0" nodeType="clickEffect">
                                  <p:stCondLst>
                                    <p:cond delay="0"/>
                                  </p:stCondLst>
                                  <p:childTnLst>
                                    <p:set>
                                      <p:cBhvr>
                                        <p:cTn id="144" dur="1" fill="hold">
                                          <p:stCondLst>
                                            <p:cond delay="0"/>
                                          </p:stCondLst>
                                        </p:cTn>
                                        <p:tgtEl>
                                          <p:spTgt spid="93"/>
                                        </p:tgtEl>
                                        <p:attrNameLst>
                                          <p:attrName>style.visibility</p:attrName>
                                        </p:attrNameLst>
                                      </p:cBhvr>
                                      <p:to>
                                        <p:strVal val="visible"/>
                                      </p:to>
                                    </p:set>
                                    <p:animEffect transition="in" filter="blinds(horizontal)">
                                      <p:cBhvr>
                                        <p:cTn id="145" dur="500"/>
                                        <p:tgtEl>
                                          <p:spTgt spid="93"/>
                                        </p:tgtEl>
                                      </p:cBhvr>
                                    </p:animEffect>
                                  </p:childTnLst>
                                </p:cTn>
                              </p:par>
                            </p:childTnLst>
                          </p:cTn>
                        </p:par>
                      </p:childTnLst>
                    </p:cTn>
                  </p:par>
                  <p:par>
                    <p:cTn id="146" fill="hold">
                      <p:stCondLst>
                        <p:cond delay="indefinite"/>
                      </p:stCondLst>
                      <p:childTnLst>
                        <p:par>
                          <p:cTn id="147" fill="hold">
                            <p:stCondLst>
                              <p:cond delay="0"/>
                            </p:stCondLst>
                            <p:childTnLst>
                              <p:par>
                                <p:cTn id="148" presetID="3" presetClass="entr" presetSubtype="10" fill="hold" grpId="0" nodeType="clickEffect">
                                  <p:stCondLst>
                                    <p:cond delay="0"/>
                                  </p:stCondLst>
                                  <p:childTnLst>
                                    <p:set>
                                      <p:cBhvr>
                                        <p:cTn id="149" dur="1" fill="hold">
                                          <p:stCondLst>
                                            <p:cond delay="0"/>
                                          </p:stCondLst>
                                        </p:cTn>
                                        <p:tgtEl>
                                          <p:spTgt spid="95"/>
                                        </p:tgtEl>
                                        <p:attrNameLst>
                                          <p:attrName>style.visibility</p:attrName>
                                        </p:attrNameLst>
                                      </p:cBhvr>
                                      <p:to>
                                        <p:strVal val="visible"/>
                                      </p:to>
                                    </p:set>
                                    <p:animEffect transition="in" filter="blinds(horizontal)">
                                      <p:cBhvr>
                                        <p:cTn id="150" dur="500"/>
                                        <p:tgtEl>
                                          <p:spTgt spid="95"/>
                                        </p:tgtEl>
                                      </p:cBhvr>
                                    </p:animEffect>
                                  </p:childTnLst>
                                </p:cTn>
                              </p:par>
                            </p:childTnLst>
                          </p:cTn>
                        </p:par>
                      </p:childTnLst>
                    </p:cTn>
                  </p:par>
                  <p:par>
                    <p:cTn id="151" fill="hold">
                      <p:stCondLst>
                        <p:cond delay="indefinite"/>
                      </p:stCondLst>
                      <p:childTnLst>
                        <p:par>
                          <p:cTn id="152" fill="hold">
                            <p:stCondLst>
                              <p:cond delay="0"/>
                            </p:stCondLst>
                            <p:childTnLst>
                              <p:par>
                                <p:cTn id="153" presetID="3" presetClass="entr" presetSubtype="10" fill="hold" grpId="0" nodeType="clickEffect">
                                  <p:stCondLst>
                                    <p:cond delay="0"/>
                                  </p:stCondLst>
                                  <p:childTnLst>
                                    <p:set>
                                      <p:cBhvr>
                                        <p:cTn id="154" dur="1" fill="hold">
                                          <p:stCondLst>
                                            <p:cond delay="0"/>
                                          </p:stCondLst>
                                        </p:cTn>
                                        <p:tgtEl>
                                          <p:spTgt spid="98"/>
                                        </p:tgtEl>
                                        <p:attrNameLst>
                                          <p:attrName>style.visibility</p:attrName>
                                        </p:attrNameLst>
                                      </p:cBhvr>
                                      <p:to>
                                        <p:strVal val="visible"/>
                                      </p:to>
                                    </p:set>
                                    <p:animEffect transition="in" filter="blinds(horizontal)">
                                      <p:cBhvr>
                                        <p:cTn id="155" dur="500"/>
                                        <p:tgtEl>
                                          <p:spTgt spid="98"/>
                                        </p:tgtEl>
                                      </p:cBhvr>
                                    </p:animEffect>
                                  </p:childTnLst>
                                </p:cTn>
                              </p:par>
                            </p:childTnLst>
                          </p:cTn>
                        </p:par>
                      </p:childTnLst>
                    </p:cTn>
                  </p:par>
                  <p:par>
                    <p:cTn id="156" fill="hold">
                      <p:stCondLst>
                        <p:cond delay="indefinite"/>
                      </p:stCondLst>
                      <p:childTnLst>
                        <p:par>
                          <p:cTn id="157" fill="hold">
                            <p:stCondLst>
                              <p:cond delay="0"/>
                            </p:stCondLst>
                            <p:childTnLst>
                              <p:par>
                                <p:cTn id="158" presetID="3" presetClass="entr" presetSubtype="10" fill="hold" grpId="0" nodeType="clickEffect">
                                  <p:stCondLst>
                                    <p:cond delay="0"/>
                                  </p:stCondLst>
                                  <p:childTnLst>
                                    <p:set>
                                      <p:cBhvr>
                                        <p:cTn id="159" dur="1" fill="hold">
                                          <p:stCondLst>
                                            <p:cond delay="0"/>
                                          </p:stCondLst>
                                        </p:cTn>
                                        <p:tgtEl>
                                          <p:spTgt spid="94"/>
                                        </p:tgtEl>
                                        <p:attrNameLst>
                                          <p:attrName>style.visibility</p:attrName>
                                        </p:attrNameLst>
                                      </p:cBhvr>
                                      <p:to>
                                        <p:strVal val="visible"/>
                                      </p:to>
                                    </p:set>
                                    <p:animEffect transition="in" filter="blinds(horizontal)">
                                      <p:cBhvr>
                                        <p:cTn id="160" dur="500"/>
                                        <p:tgtEl>
                                          <p:spTgt spid="94"/>
                                        </p:tgtEl>
                                      </p:cBhvr>
                                    </p:animEffect>
                                  </p:childTnLst>
                                </p:cTn>
                              </p:par>
                            </p:childTnLst>
                          </p:cTn>
                        </p:par>
                      </p:childTnLst>
                    </p:cTn>
                  </p:par>
                  <p:par>
                    <p:cTn id="161" fill="hold">
                      <p:stCondLst>
                        <p:cond delay="indefinite"/>
                      </p:stCondLst>
                      <p:childTnLst>
                        <p:par>
                          <p:cTn id="162" fill="hold">
                            <p:stCondLst>
                              <p:cond delay="0"/>
                            </p:stCondLst>
                            <p:childTnLst>
                              <p:par>
                                <p:cTn id="163" presetID="3" presetClass="entr" presetSubtype="10" fill="hold" grpId="0" nodeType="clickEffect">
                                  <p:stCondLst>
                                    <p:cond delay="0"/>
                                  </p:stCondLst>
                                  <p:childTnLst>
                                    <p:set>
                                      <p:cBhvr>
                                        <p:cTn id="164" dur="1" fill="hold">
                                          <p:stCondLst>
                                            <p:cond delay="0"/>
                                          </p:stCondLst>
                                        </p:cTn>
                                        <p:tgtEl>
                                          <p:spTgt spid="97"/>
                                        </p:tgtEl>
                                        <p:attrNameLst>
                                          <p:attrName>style.visibility</p:attrName>
                                        </p:attrNameLst>
                                      </p:cBhvr>
                                      <p:to>
                                        <p:strVal val="visible"/>
                                      </p:to>
                                    </p:set>
                                    <p:animEffect transition="in" filter="blinds(horizontal)">
                                      <p:cBhvr>
                                        <p:cTn id="165" dur="500"/>
                                        <p:tgtEl>
                                          <p:spTgt spid="97"/>
                                        </p:tgtEl>
                                      </p:cBhvr>
                                    </p:animEffect>
                                  </p:childTnLst>
                                </p:cTn>
                              </p:par>
                            </p:childTnLst>
                          </p:cTn>
                        </p:par>
                      </p:childTnLst>
                    </p:cTn>
                  </p:par>
                  <p:par>
                    <p:cTn id="166" fill="hold">
                      <p:stCondLst>
                        <p:cond delay="indefinite"/>
                      </p:stCondLst>
                      <p:childTnLst>
                        <p:par>
                          <p:cTn id="167" fill="hold">
                            <p:stCondLst>
                              <p:cond delay="0"/>
                            </p:stCondLst>
                            <p:childTnLst>
                              <p:par>
                                <p:cTn id="168" presetID="3" presetClass="entr" presetSubtype="10" fill="hold" grpId="0" nodeType="clickEffect">
                                  <p:stCondLst>
                                    <p:cond delay="0"/>
                                  </p:stCondLst>
                                  <p:childTnLst>
                                    <p:set>
                                      <p:cBhvr>
                                        <p:cTn id="169" dur="1" fill="hold">
                                          <p:stCondLst>
                                            <p:cond delay="0"/>
                                          </p:stCondLst>
                                        </p:cTn>
                                        <p:tgtEl>
                                          <p:spTgt spid="99"/>
                                        </p:tgtEl>
                                        <p:attrNameLst>
                                          <p:attrName>style.visibility</p:attrName>
                                        </p:attrNameLst>
                                      </p:cBhvr>
                                      <p:to>
                                        <p:strVal val="visible"/>
                                      </p:to>
                                    </p:set>
                                    <p:animEffect transition="in" filter="blinds(horizontal)">
                                      <p:cBhvr>
                                        <p:cTn id="170" dur="500"/>
                                        <p:tgtEl>
                                          <p:spTgt spid="99"/>
                                        </p:tgtEl>
                                      </p:cBhvr>
                                    </p:animEffect>
                                  </p:childTnLst>
                                </p:cTn>
                              </p:par>
                            </p:childTnLst>
                          </p:cTn>
                        </p:par>
                      </p:childTnLst>
                    </p:cTn>
                  </p:par>
                  <p:par>
                    <p:cTn id="171" fill="hold">
                      <p:stCondLst>
                        <p:cond delay="indefinite"/>
                      </p:stCondLst>
                      <p:childTnLst>
                        <p:par>
                          <p:cTn id="172" fill="hold">
                            <p:stCondLst>
                              <p:cond delay="0"/>
                            </p:stCondLst>
                            <p:childTnLst>
                              <p:par>
                                <p:cTn id="173" presetID="3" presetClass="entr" presetSubtype="10" fill="hold" grpId="0" nodeType="clickEffect">
                                  <p:stCondLst>
                                    <p:cond delay="0"/>
                                  </p:stCondLst>
                                  <p:childTnLst>
                                    <p:set>
                                      <p:cBhvr>
                                        <p:cTn id="174" dur="1" fill="hold">
                                          <p:stCondLst>
                                            <p:cond delay="0"/>
                                          </p:stCondLst>
                                        </p:cTn>
                                        <p:tgtEl>
                                          <p:spTgt spid="96"/>
                                        </p:tgtEl>
                                        <p:attrNameLst>
                                          <p:attrName>style.visibility</p:attrName>
                                        </p:attrNameLst>
                                      </p:cBhvr>
                                      <p:to>
                                        <p:strVal val="visible"/>
                                      </p:to>
                                    </p:set>
                                    <p:animEffect transition="in" filter="blinds(horizontal)">
                                      <p:cBhvr>
                                        <p:cTn id="175" dur="500"/>
                                        <p:tgtEl>
                                          <p:spTgt spid="96"/>
                                        </p:tgtEl>
                                      </p:cBhvr>
                                    </p:animEffect>
                                  </p:childTnLst>
                                </p:cTn>
                              </p:par>
                            </p:childTnLst>
                          </p:cTn>
                        </p:par>
                      </p:childTnLst>
                    </p:cTn>
                  </p:par>
                  <p:par>
                    <p:cTn id="176" fill="hold">
                      <p:stCondLst>
                        <p:cond delay="indefinite"/>
                      </p:stCondLst>
                      <p:childTnLst>
                        <p:par>
                          <p:cTn id="177" fill="hold">
                            <p:stCondLst>
                              <p:cond delay="0"/>
                            </p:stCondLst>
                            <p:childTnLst>
                              <p:par>
                                <p:cTn id="178" presetID="3" presetClass="entr" presetSubtype="10" fill="hold" grpId="0" nodeType="clickEffect">
                                  <p:stCondLst>
                                    <p:cond delay="0"/>
                                  </p:stCondLst>
                                  <p:childTnLst>
                                    <p:set>
                                      <p:cBhvr>
                                        <p:cTn id="179" dur="1" fill="hold">
                                          <p:stCondLst>
                                            <p:cond delay="0"/>
                                          </p:stCondLst>
                                        </p:cTn>
                                        <p:tgtEl>
                                          <p:spTgt spid="101"/>
                                        </p:tgtEl>
                                        <p:attrNameLst>
                                          <p:attrName>style.visibility</p:attrName>
                                        </p:attrNameLst>
                                      </p:cBhvr>
                                      <p:to>
                                        <p:strVal val="visible"/>
                                      </p:to>
                                    </p:set>
                                    <p:animEffect transition="in" filter="blinds(horizontal)">
                                      <p:cBhvr>
                                        <p:cTn id="180" dur="500"/>
                                        <p:tgtEl>
                                          <p:spTgt spid="101"/>
                                        </p:tgtEl>
                                      </p:cBhvr>
                                    </p:animEffect>
                                  </p:childTnLst>
                                </p:cTn>
                              </p:par>
                            </p:childTnLst>
                          </p:cTn>
                        </p:par>
                      </p:childTnLst>
                    </p:cTn>
                  </p:par>
                  <p:par>
                    <p:cTn id="181" fill="hold">
                      <p:stCondLst>
                        <p:cond delay="indefinite"/>
                      </p:stCondLst>
                      <p:childTnLst>
                        <p:par>
                          <p:cTn id="182" fill="hold">
                            <p:stCondLst>
                              <p:cond delay="0"/>
                            </p:stCondLst>
                            <p:childTnLst>
                              <p:par>
                                <p:cTn id="183" presetID="3" presetClass="entr" presetSubtype="10" fill="hold" grpId="0" nodeType="clickEffect">
                                  <p:stCondLst>
                                    <p:cond delay="0"/>
                                  </p:stCondLst>
                                  <p:childTnLst>
                                    <p:set>
                                      <p:cBhvr>
                                        <p:cTn id="184" dur="1" fill="hold">
                                          <p:stCondLst>
                                            <p:cond delay="0"/>
                                          </p:stCondLst>
                                        </p:cTn>
                                        <p:tgtEl>
                                          <p:spTgt spid="102"/>
                                        </p:tgtEl>
                                        <p:attrNameLst>
                                          <p:attrName>style.visibility</p:attrName>
                                        </p:attrNameLst>
                                      </p:cBhvr>
                                      <p:to>
                                        <p:strVal val="visible"/>
                                      </p:to>
                                    </p:set>
                                    <p:animEffect transition="in" filter="blinds(horizontal)">
                                      <p:cBhvr>
                                        <p:cTn id="185" dur="500"/>
                                        <p:tgtEl>
                                          <p:spTgt spid="102"/>
                                        </p:tgtEl>
                                      </p:cBhvr>
                                    </p:animEffect>
                                  </p:childTnLst>
                                </p:cTn>
                              </p:par>
                            </p:childTnLst>
                          </p:cTn>
                        </p:par>
                      </p:childTnLst>
                    </p:cTn>
                  </p:par>
                  <p:par>
                    <p:cTn id="186" fill="hold">
                      <p:stCondLst>
                        <p:cond delay="indefinite"/>
                      </p:stCondLst>
                      <p:childTnLst>
                        <p:par>
                          <p:cTn id="187" fill="hold">
                            <p:stCondLst>
                              <p:cond delay="0"/>
                            </p:stCondLst>
                            <p:childTnLst>
                              <p:par>
                                <p:cTn id="188" presetID="3" presetClass="entr" presetSubtype="10" fill="hold" grpId="0" nodeType="clickEffect">
                                  <p:stCondLst>
                                    <p:cond delay="0"/>
                                  </p:stCondLst>
                                  <p:childTnLst>
                                    <p:set>
                                      <p:cBhvr>
                                        <p:cTn id="189" dur="1" fill="hold">
                                          <p:stCondLst>
                                            <p:cond delay="0"/>
                                          </p:stCondLst>
                                        </p:cTn>
                                        <p:tgtEl>
                                          <p:spTgt spid="100"/>
                                        </p:tgtEl>
                                        <p:attrNameLst>
                                          <p:attrName>style.visibility</p:attrName>
                                        </p:attrNameLst>
                                      </p:cBhvr>
                                      <p:to>
                                        <p:strVal val="visible"/>
                                      </p:to>
                                    </p:set>
                                    <p:animEffect transition="in" filter="blinds(horizontal)">
                                      <p:cBhvr>
                                        <p:cTn id="190" dur="500"/>
                                        <p:tgtEl>
                                          <p:spTgt spid="100"/>
                                        </p:tgtEl>
                                      </p:cBhvr>
                                    </p:animEffect>
                                  </p:childTnLst>
                                </p:cTn>
                              </p:par>
                            </p:childTnLst>
                          </p:cTn>
                        </p:par>
                      </p:childTnLst>
                    </p:cTn>
                  </p:par>
                  <p:par>
                    <p:cTn id="191" fill="hold">
                      <p:stCondLst>
                        <p:cond delay="indefinite"/>
                      </p:stCondLst>
                      <p:childTnLst>
                        <p:par>
                          <p:cTn id="192" fill="hold">
                            <p:stCondLst>
                              <p:cond delay="0"/>
                            </p:stCondLst>
                            <p:childTnLst>
                              <p:par>
                                <p:cTn id="193" presetID="3" presetClass="entr" presetSubtype="10" fill="hold" grpId="0" nodeType="clickEffect">
                                  <p:stCondLst>
                                    <p:cond delay="0"/>
                                  </p:stCondLst>
                                  <p:childTnLst>
                                    <p:set>
                                      <p:cBhvr>
                                        <p:cTn id="194" dur="1" fill="hold">
                                          <p:stCondLst>
                                            <p:cond delay="0"/>
                                          </p:stCondLst>
                                        </p:cTn>
                                        <p:tgtEl>
                                          <p:spTgt spid="103"/>
                                        </p:tgtEl>
                                        <p:attrNameLst>
                                          <p:attrName>style.visibility</p:attrName>
                                        </p:attrNameLst>
                                      </p:cBhvr>
                                      <p:to>
                                        <p:strVal val="visible"/>
                                      </p:to>
                                    </p:set>
                                    <p:animEffect transition="in" filter="blinds(horizontal)">
                                      <p:cBhvr>
                                        <p:cTn id="195" dur="500"/>
                                        <p:tgtEl>
                                          <p:spTgt spid="1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60" grpId="0"/>
      <p:bldP spid="61" grpId="0"/>
      <p:bldP spid="32" grpId="0" animBg="1"/>
      <p:bldP spid="33" grpId="0"/>
      <p:bldP spid="63" grpId="0"/>
      <p:bldP spid="67" grpId="0"/>
      <p:bldP spid="67" grpId="1"/>
      <p:bldP spid="69" grpId="0"/>
      <p:bldP spid="70" grpId="0" animBg="1"/>
      <p:bldP spid="75" grpId="0"/>
      <p:bldP spid="76" grpId="0"/>
      <p:bldP spid="86" grpId="0"/>
      <p:bldP spid="87" grpId="0"/>
      <p:bldP spid="24" grpId="0" animBg="1"/>
      <p:bldP spid="89" grpId="0"/>
      <p:bldP spid="90" grpId="0"/>
      <p:bldP spid="91" grpId="0" animBg="1"/>
      <p:bldP spid="92" grpId="0"/>
      <p:bldP spid="93" grpId="0"/>
      <p:bldP spid="94" grpId="0"/>
      <p:bldP spid="95" grpId="0" animBg="1"/>
      <p:bldP spid="96" grpId="0"/>
      <p:bldP spid="97" grpId="0" animBg="1"/>
      <p:bldP spid="98" grpId="0"/>
      <p:bldP spid="99" grpId="0"/>
      <p:bldP spid="100" grpId="0"/>
      <p:bldP spid="101" grpId="0" animBg="1"/>
      <p:bldP spid="102" grpId="0"/>
      <p:bldP spid="10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omic Sans MS" pitchFamily="66" charset="0"/>
              </a:rPr>
              <a:t>Statics of a Particle</a:t>
            </a:r>
            <a:endParaRPr lang="en-GB" dirty="0">
              <a:latin typeface="Comic Sans MS" pitchFamily="66" charset="0"/>
            </a:endParaRPr>
          </a:p>
        </p:txBody>
      </p:sp>
      <p:sp>
        <p:nvSpPr>
          <p:cNvPr id="3" name="Content Placeholder 2"/>
          <p:cNvSpPr>
            <a:spLocks noGrp="1"/>
          </p:cNvSpPr>
          <p:nvPr>
            <p:ph idx="1"/>
          </p:nvPr>
        </p:nvSpPr>
        <p:spPr>
          <a:xfrm>
            <a:off x="152400" y="1600200"/>
            <a:ext cx="3505200" cy="4525963"/>
          </a:xfrm>
        </p:spPr>
        <p:txBody>
          <a:bodyPr>
            <a:normAutofit/>
          </a:bodyPr>
          <a:lstStyle/>
          <a:p>
            <a:pPr marL="0" indent="0" algn="ctr">
              <a:buNone/>
            </a:pPr>
            <a:r>
              <a:rPr lang="en-GB" sz="1400" b="1" dirty="0" smtClean="0">
                <a:latin typeface="Comic Sans MS" pitchFamily="66" charset="0"/>
              </a:rPr>
              <a:t>You need to know when to include additional forces on your diagrams, such as weight, tension, thrust, the normal reaction and friction</a:t>
            </a:r>
          </a:p>
          <a:p>
            <a:pPr marL="0" indent="0" algn="ctr">
              <a:buNone/>
            </a:pPr>
            <a:endParaRPr lang="en-GB" sz="1400" dirty="0">
              <a:latin typeface="Comic Sans MS" pitchFamily="66" charset="0"/>
            </a:endParaRPr>
          </a:p>
          <a:p>
            <a:pPr marL="0" indent="0" algn="ctr">
              <a:buNone/>
            </a:pPr>
            <a:r>
              <a:rPr lang="en-GB" sz="1400" dirty="0" smtClean="0">
                <a:latin typeface="Comic Sans MS" pitchFamily="66" charset="0"/>
              </a:rPr>
              <a:t>A smooth bead, Y, is threaded on a light inextensible string. The ends of the string are attached to two fixed points X and Z on the same horizontal level. The bead is held in equilibrium by a horizontal force of 8N acting in the direction ZX. Bead Y hangs vertically below X and angle XZY = 30°.</a:t>
            </a:r>
          </a:p>
          <a:p>
            <a:pPr marL="0" indent="0" algn="ctr">
              <a:buNone/>
            </a:pPr>
            <a:endParaRPr lang="en-GB" sz="1400" dirty="0">
              <a:latin typeface="Comic Sans MS" pitchFamily="66" charset="0"/>
            </a:endParaRPr>
          </a:p>
          <a:p>
            <a:pPr marL="0" indent="0" algn="ctr">
              <a:buNone/>
            </a:pPr>
            <a:r>
              <a:rPr lang="en-GB" sz="1400" dirty="0" smtClean="0">
                <a:latin typeface="Comic Sans MS" pitchFamily="66" charset="0"/>
              </a:rPr>
              <a:t>Find:</a:t>
            </a:r>
          </a:p>
          <a:p>
            <a:pPr algn="ctr">
              <a:buAutoNum type="alphaLcParenR"/>
            </a:pPr>
            <a:r>
              <a:rPr lang="en-GB" sz="1400" dirty="0" smtClean="0">
                <a:latin typeface="Comic Sans MS" pitchFamily="66" charset="0"/>
              </a:rPr>
              <a:t>The tension in the string</a:t>
            </a:r>
          </a:p>
          <a:p>
            <a:pPr algn="ctr">
              <a:buAutoNum type="alphaLcParenR"/>
            </a:pPr>
            <a:r>
              <a:rPr lang="en-GB" sz="1400" dirty="0" smtClean="0">
                <a:latin typeface="Comic Sans MS" pitchFamily="66" charset="0"/>
              </a:rPr>
              <a:t>The weight of the bead</a:t>
            </a:r>
            <a:endParaRPr lang="en-GB" sz="1400" dirty="0">
              <a:latin typeface="Comic Sans MS" pitchFamily="66" charset="0"/>
            </a:endParaRPr>
          </a:p>
        </p:txBody>
      </p:sp>
      <p:sp>
        <p:nvSpPr>
          <p:cNvPr id="4" name="TextBox 3"/>
          <p:cNvSpPr txBox="1"/>
          <p:nvPr/>
        </p:nvSpPr>
        <p:spPr>
          <a:xfrm>
            <a:off x="8742557" y="6531169"/>
            <a:ext cx="439543" cy="338554"/>
          </a:xfrm>
          <a:prstGeom prst="rect">
            <a:avLst/>
          </a:prstGeom>
          <a:noFill/>
        </p:spPr>
        <p:txBody>
          <a:bodyPr wrap="none" rtlCol="0">
            <a:spAutoFit/>
          </a:bodyPr>
          <a:lstStyle/>
          <a:p>
            <a:pPr algn="r"/>
            <a:r>
              <a:rPr lang="en-GB" sz="1600" dirty="0" smtClean="0">
                <a:latin typeface="Comic Sans MS" pitchFamily="66" charset="0"/>
              </a:rPr>
              <a:t>4B</a:t>
            </a:r>
            <a:endParaRPr lang="en-GB" sz="1600" dirty="0">
              <a:latin typeface="Comic Sans MS" pitchFamily="66" charset="0"/>
            </a:endParaRPr>
          </a:p>
        </p:txBody>
      </p:sp>
      <p:cxnSp>
        <p:nvCxnSpPr>
          <p:cNvPr id="11" name="Straight Connector 10"/>
          <p:cNvCxnSpPr/>
          <p:nvPr/>
        </p:nvCxnSpPr>
        <p:spPr>
          <a:xfrm>
            <a:off x="4419600" y="1600200"/>
            <a:ext cx="27432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4724400" y="1600200"/>
            <a:ext cx="0" cy="11430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flipH="1">
            <a:off x="4724400" y="1600200"/>
            <a:ext cx="2133600" cy="11430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4572000" y="1295400"/>
            <a:ext cx="295274" cy="276999"/>
          </a:xfrm>
          <a:prstGeom prst="rect">
            <a:avLst/>
          </a:prstGeom>
          <a:noFill/>
        </p:spPr>
        <p:txBody>
          <a:bodyPr wrap="none" rtlCol="0">
            <a:spAutoFit/>
          </a:bodyPr>
          <a:lstStyle/>
          <a:p>
            <a:r>
              <a:rPr lang="en-GB" sz="1200" dirty="0" smtClean="0">
                <a:latin typeface="Comic Sans MS" pitchFamily="66" charset="0"/>
              </a:rPr>
              <a:t>X</a:t>
            </a:r>
            <a:endParaRPr lang="en-GB" sz="1200" dirty="0">
              <a:latin typeface="Comic Sans MS" pitchFamily="66" charset="0"/>
            </a:endParaRPr>
          </a:p>
        </p:txBody>
      </p:sp>
      <p:sp>
        <p:nvSpPr>
          <p:cNvPr id="60" name="TextBox 59"/>
          <p:cNvSpPr txBox="1"/>
          <p:nvPr/>
        </p:nvSpPr>
        <p:spPr>
          <a:xfrm>
            <a:off x="6705600" y="1295400"/>
            <a:ext cx="295274" cy="276999"/>
          </a:xfrm>
          <a:prstGeom prst="rect">
            <a:avLst/>
          </a:prstGeom>
          <a:noFill/>
        </p:spPr>
        <p:txBody>
          <a:bodyPr wrap="none" rtlCol="0">
            <a:spAutoFit/>
          </a:bodyPr>
          <a:lstStyle/>
          <a:p>
            <a:r>
              <a:rPr lang="en-GB" sz="1200" dirty="0" smtClean="0">
                <a:latin typeface="Comic Sans MS" pitchFamily="66" charset="0"/>
              </a:rPr>
              <a:t>Z</a:t>
            </a:r>
            <a:endParaRPr lang="en-GB" sz="1200" dirty="0">
              <a:latin typeface="Comic Sans MS" pitchFamily="66" charset="0"/>
            </a:endParaRPr>
          </a:p>
        </p:txBody>
      </p:sp>
      <p:sp>
        <p:nvSpPr>
          <p:cNvPr id="61" name="TextBox 60"/>
          <p:cNvSpPr txBox="1"/>
          <p:nvPr/>
        </p:nvSpPr>
        <p:spPr>
          <a:xfrm>
            <a:off x="4724400" y="2438400"/>
            <a:ext cx="282450" cy="276999"/>
          </a:xfrm>
          <a:prstGeom prst="rect">
            <a:avLst/>
          </a:prstGeom>
          <a:noFill/>
        </p:spPr>
        <p:txBody>
          <a:bodyPr wrap="none" rtlCol="0">
            <a:spAutoFit/>
          </a:bodyPr>
          <a:lstStyle/>
          <a:p>
            <a:r>
              <a:rPr lang="en-GB" sz="1200" dirty="0" smtClean="0">
                <a:latin typeface="Comic Sans MS" pitchFamily="66" charset="0"/>
              </a:rPr>
              <a:t>Y</a:t>
            </a:r>
            <a:endParaRPr lang="en-GB" sz="1200" dirty="0">
              <a:latin typeface="Comic Sans MS" pitchFamily="66" charset="0"/>
            </a:endParaRPr>
          </a:p>
        </p:txBody>
      </p:sp>
      <p:sp>
        <p:nvSpPr>
          <p:cNvPr id="32" name="Arc 31"/>
          <p:cNvSpPr/>
          <p:nvPr/>
        </p:nvSpPr>
        <p:spPr>
          <a:xfrm>
            <a:off x="6400800" y="1143000"/>
            <a:ext cx="914400" cy="914400"/>
          </a:xfrm>
          <a:prstGeom prst="arc">
            <a:avLst>
              <a:gd name="adj1" fmla="val 9138032"/>
              <a:gd name="adj2" fmla="val 10851676"/>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3" name="TextBox 32"/>
          <p:cNvSpPr txBox="1"/>
          <p:nvPr/>
        </p:nvSpPr>
        <p:spPr>
          <a:xfrm>
            <a:off x="6019800" y="1600200"/>
            <a:ext cx="436338" cy="276999"/>
          </a:xfrm>
          <a:prstGeom prst="rect">
            <a:avLst/>
          </a:prstGeom>
          <a:noFill/>
        </p:spPr>
        <p:txBody>
          <a:bodyPr wrap="none" rtlCol="0">
            <a:spAutoFit/>
          </a:bodyPr>
          <a:lstStyle/>
          <a:p>
            <a:r>
              <a:rPr lang="en-GB" sz="1200" dirty="0" smtClean="0">
                <a:latin typeface="Comic Sans MS" pitchFamily="66" charset="0"/>
              </a:rPr>
              <a:t>30°</a:t>
            </a:r>
            <a:endParaRPr lang="en-GB" sz="1200" dirty="0">
              <a:latin typeface="Comic Sans MS" pitchFamily="66" charset="0"/>
            </a:endParaRPr>
          </a:p>
        </p:txBody>
      </p:sp>
      <p:cxnSp>
        <p:nvCxnSpPr>
          <p:cNvPr id="62" name="Straight Connector 61"/>
          <p:cNvCxnSpPr/>
          <p:nvPr/>
        </p:nvCxnSpPr>
        <p:spPr>
          <a:xfrm>
            <a:off x="4724400" y="2743200"/>
            <a:ext cx="0" cy="457200"/>
          </a:xfrm>
          <a:prstGeom prst="line">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3" name="TextBox 62"/>
          <p:cNvSpPr txBox="1"/>
          <p:nvPr/>
        </p:nvSpPr>
        <p:spPr>
          <a:xfrm>
            <a:off x="4495800" y="3200400"/>
            <a:ext cx="457200" cy="276999"/>
          </a:xfrm>
          <a:prstGeom prst="rect">
            <a:avLst/>
          </a:prstGeom>
          <a:noFill/>
        </p:spPr>
        <p:txBody>
          <a:bodyPr wrap="square" rtlCol="0">
            <a:spAutoFit/>
          </a:bodyPr>
          <a:lstStyle/>
          <a:p>
            <a:pPr algn="ctr"/>
            <a:r>
              <a:rPr lang="en-GB" sz="1200" dirty="0" smtClean="0">
                <a:latin typeface="Comic Sans MS" pitchFamily="66" charset="0"/>
              </a:rPr>
              <a:t>mg</a:t>
            </a:r>
            <a:endParaRPr lang="en-GB" sz="1200" dirty="0">
              <a:latin typeface="Comic Sans MS" pitchFamily="66" charset="0"/>
            </a:endParaRPr>
          </a:p>
        </p:txBody>
      </p:sp>
      <p:cxnSp>
        <p:nvCxnSpPr>
          <p:cNvPr id="64" name="Straight Connector 63"/>
          <p:cNvCxnSpPr/>
          <p:nvPr/>
        </p:nvCxnSpPr>
        <p:spPr>
          <a:xfrm flipV="1">
            <a:off x="4724400" y="1953158"/>
            <a:ext cx="1489862" cy="790043"/>
          </a:xfrm>
          <a:prstGeom prst="line">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flipV="1">
            <a:off x="4724400" y="1905000"/>
            <a:ext cx="0" cy="838200"/>
          </a:xfrm>
          <a:prstGeom prst="line">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flipH="1">
            <a:off x="4114800" y="2743200"/>
            <a:ext cx="609600" cy="0"/>
          </a:xfrm>
          <a:prstGeom prst="line">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67" name="TextBox 66"/>
          <p:cNvSpPr txBox="1"/>
          <p:nvPr/>
        </p:nvSpPr>
        <p:spPr>
          <a:xfrm>
            <a:off x="3886200" y="2590800"/>
            <a:ext cx="304800" cy="276999"/>
          </a:xfrm>
          <a:prstGeom prst="rect">
            <a:avLst/>
          </a:prstGeom>
          <a:noFill/>
        </p:spPr>
        <p:txBody>
          <a:bodyPr wrap="square" rtlCol="0">
            <a:spAutoFit/>
          </a:bodyPr>
          <a:lstStyle/>
          <a:p>
            <a:r>
              <a:rPr lang="en-GB" sz="1200" dirty="0" smtClean="0">
                <a:solidFill>
                  <a:srgbClr val="FF0000"/>
                </a:solidFill>
                <a:latin typeface="Comic Sans MS" pitchFamily="66" charset="0"/>
              </a:rPr>
              <a:t>8</a:t>
            </a:r>
            <a:endParaRPr lang="en-GB" sz="1200" dirty="0">
              <a:solidFill>
                <a:srgbClr val="FF0000"/>
              </a:solidFill>
              <a:latin typeface="Comic Sans MS" pitchFamily="66" charset="0"/>
            </a:endParaRPr>
          </a:p>
        </p:txBody>
      </p:sp>
      <p:cxnSp>
        <p:nvCxnSpPr>
          <p:cNvPr id="68" name="Straight Connector 67"/>
          <p:cNvCxnSpPr/>
          <p:nvPr/>
        </p:nvCxnSpPr>
        <p:spPr>
          <a:xfrm flipH="1">
            <a:off x="4724400" y="2743200"/>
            <a:ext cx="2362200" cy="0"/>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69" name="TextBox 68"/>
          <p:cNvSpPr txBox="1"/>
          <p:nvPr/>
        </p:nvSpPr>
        <p:spPr>
          <a:xfrm>
            <a:off x="5181600" y="2438400"/>
            <a:ext cx="436338" cy="276999"/>
          </a:xfrm>
          <a:prstGeom prst="rect">
            <a:avLst/>
          </a:prstGeom>
          <a:noFill/>
        </p:spPr>
        <p:txBody>
          <a:bodyPr wrap="none" rtlCol="0">
            <a:spAutoFit/>
          </a:bodyPr>
          <a:lstStyle/>
          <a:p>
            <a:r>
              <a:rPr lang="en-GB" sz="1200" dirty="0" smtClean="0">
                <a:latin typeface="Comic Sans MS" pitchFamily="66" charset="0"/>
              </a:rPr>
              <a:t>30°</a:t>
            </a:r>
            <a:endParaRPr lang="en-GB" sz="1200" dirty="0">
              <a:latin typeface="Comic Sans MS" pitchFamily="66" charset="0"/>
            </a:endParaRPr>
          </a:p>
        </p:txBody>
      </p:sp>
      <p:sp>
        <p:nvSpPr>
          <p:cNvPr id="70" name="Arc 69"/>
          <p:cNvSpPr/>
          <p:nvPr/>
        </p:nvSpPr>
        <p:spPr>
          <a:xfrm>
            <a:off x="4343400" y="2209800"/>
            <a:ext cx="914400" cy="914400"/>
          </a:xfrm>
          <a:prstGeom prst="arc">
            <a:avLst>
              <a:gd name="adj1" fmla="val 20108681"/>
              <a:gd name="adj2" fmla="val 470586"/>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5" name="TextBox 74"/>
          <p:cNvSpPr txBox="1"/>
          <p:nvPr/>
        </p:nvSpPr>
        <p:spPr>
          <a:xfrm>
            <a:off x="4391025" y="1847850"/>
            <a:ext cx="304800" cy="276999"/>
          </a:xfrm>
          <a:prstGeom prst="rect">
            <a:avLst/>
          </a:prstGeom>
          <a:noFill/>
        </p:spPr>
        <p:txBody>
          <a:bodyPr wrap="square" rtlCol="0">
            <a:spAutoFit/>
          </a:bodyPr>
          <a:lstStyle/>
          <a:p>
            <a:r>
              <a:rPr lang="en-GB" sz="1200" dirty="0" smtClean="0">
                <a:latin typeface="Comic Sans MS" pitchFamily="66" charset="0"/>
              </a:rPr>
              <a:t>T</a:t>
            </a:r>
            <a:endParaRPr lang="en-GB" sz="1200" dirty="0">
              <a:latin typeface="Comic Sans MS" pitchFamily="66" charset="0"/>
            </a:endParaRPr>
          </a:p>
        </p:txBody>
      </p:sp>
      <p:sp>
        <p:nvSpPr>
          <p:cNvPr id="76" name="TextBox 75"/>
          <p:cNvSpPr txBox="1"/>
          <p:nvPr/>
        </p:nvSpPr>
        <p:spPr>
          <a:xfrm>
            <a:off x="5715000" y="1828800"/>
            <a:ext cx="304800" cy="276999"/>
          </a:xfrm>
          <a:prstGeom prst="rect">
            <a:avLst/>
          </a:prstGeom>
          <a:noFill/>
        </p:spPr>
        <p:txBody>
          <a:bodyPr wrap="square" rtlCol="0">
            <a:spAutoFit/>
          </a:bodyPr>
          <a:lstStyle/>
          <a:p>
            <a:r>
              <a:rPr lang="en-GB" sz="1200" dirty="0" smtClean="0">
                <a:latin typeface="Comic Sans MS" pitchFamily="66" charset="0"/>
              </a:rPr>
              <a:t>T</a:t>
            </a:r>
            <a:endParaRPr lang="en-GB" sz="1200" dirty="0">
              <a:latin typeface="Comic Sans MS" pitchFamily="66" charset="0"/>
            </a:endParaRPr>
          </a:p>
        </p:txBody>
      </p:sp>
      <p:sp>
        <p:nvSpPr>
          <p:cNvPr id="77" name="TextBox 76"/>
          <p:cNvSpPr txBox="1"/>
          <p:nvPr/>
        </p:nvSpPr>
        <p:spPr>
          <a:xfrm>
            <a:off x="7467600" y="1447800"/>
            <a:ext cx="1290738" cy="276999"/>
          </a:xfrm>
          <a:prstGeom prst="rect">
            <a:avLst/>
          </a:prstGeom>
          <a:noFill/>
        </p:spPr>
        <p:txBody>
          <a:bodyPr wrap="none" rtlCol="0">
            <a:spAutoFit/>
          </a:bodyPr>
          <a:lstStyle/>
          <a:p>
            <a:pPr algn="ctr"/>
            <a:r>
              <a:rPr lang="en-GB" sz="1200" u="sng" dirty="0" smtClean="0">
                <a:solidFill>
                  <a:srgbClr val="FF0000"/>
                </a:solidFill>
                <a:latin typeface="Comic Sans MS" pitchFamily="66" charset="0"/>
              </a:rPr>
              <a:t>Draw a diagram</a:t>
            </a:r>
            <a:endParaRPr lang="en-GB" sz="1200" u="sng" dirty="0">
              <a:solidFill>
                <a:srgbClr val="FF0000"/>
              </a:solidFill>
              <a:latin typeface="Comic Sans MS" pitchFamily="66" charset="0"/>
            </a:endParaRPr>
          </a:p>
        </p:txBody>
      </p:sp>
      <p:sp>
        <p:nvSpPr>
          <p:cNvPr id="78" name="TextBox 77"/>
          <p:cNvSpPr txBox="1"/>
          <p:nvPr/>
        </p:nvSpPr>
        <p:spPr>
          <a:xfrm>
            <a:off x="7162800" y="1828800"/>
            <a:ext cx="1904999" cy="1384995"/>
          </a:xfrm>
          <a:prstGeom prst="rect">
            <a:avLst/>
          </a:prstGeom>
          <a:noFill/>
        </p:spPr>
        <p:txBody>
          <a:bodyPr wrap="square" rtlCol="0">
            <a:spAutoFit/>
          </a:bodyPr>
          <a:lstStyle/>
          <a:p>
            <a:pPr marL="171450" indent="-171450" algn="ctr">
              <a:buFont typeface="Wingdings"/>
              <a:buChar char="à"/>
            </a:pPr>
            <a:r>
              <a:rPr lang="en-GB" sz="1200" dirty="0" smtClean="0">
                <a:solidFill>
                  <a:srgbClr val="FF0000"/>
                </a:solidFill>
                <a:latin typeface="Comic Sans MS" pitchFamily="66" charset="0"/>
                <a:sym typeface="Wingdings" pitchFamily="2" charset="2"/>
              </a:rPr>
              <a:t>Since this is only one string and it is inextensible, the tension in it will be the same</a:t>
            </a:r>
          </a:p>
          <a:p>
            <a:pPr marL="171450" indent="-171450" algn="ctr">
              <a:buFont typeface="Wingdings"/>
              <a:buChar char="à"/>
            </a:pPr>
            <a:r>
              <a:rPr lang="en-GB" sz="1200" dirty="0" smtClean="0">
                <a:solidFill>
                  <a:srgbClr val="FF0000"/>
                </a:solidFill>
                <a:latin typeface="Comic Sans MS" pitchFamily="66" charset="0"/>
                <a:sym typeface="Wingdings" pitchFamily="2" charset="2"/>
              </a:rPr>
              <a:t>Call the mass m, since we do not know it…</a:t>
            </a:r>
            <a:endParaRPr lang="en-GB" sz="1200" dirty="0">
              <a:solidFill>
                <a:srgbClr val="FF0000"/>
              </a:solidFill>
              <a:latin typeface="Comic Sans MS" pitchFamily="66" charset="0"/>
            </a:endParaRPr>
          </a:p>
        </p:txBody>
      </p:sp>
      <p:cxnSp>
        <p:nvCxnSpPr>
          <p:cNvPr id="79" name="Straight Connector 78"/>
          <p:cNvCxnSpPr/>
          <p:nvPr/>
        </p:nvCxnSpPr>
        <p:spPr>
          <a:xfrm>
            <a:off x="4724400" y="2743200"/>
            <a:ext cx="1447800" cy="0"/>
          </a:xfrm>
          <a:prstGeom prst="line">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flipV="1">
            <a:off x="6172200" y="1981200"/>
            <a:ext cx="0" cy="762000"/>
          </a:xfrm>
          <a:prstGeom prst="line">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86" name="TextBox 85"/>
          <p:cNvSpPr txBox="1"/>
          <p:nvPr/>
        </p:nvSpPr>
        <p:spPr>
          <a:xfrm>
            <a:off x="5181600" y="2743200"/>
            <a:ext cx="762000" cy="276999"/>
          </a:xfrm>
          <a:prstGeom prst="rect">
            <a:avLst/>
          </a:prstGeom>
          <a:noFill/>
        </p:spPr>
        <p:txBody>
          <a:bodyPr wrap="square" rtlCol="0">
            <a:spAutoFit/>
          </a:bodyPr>
          <a:lstStyle/>
          <a:p>
            <a:r>
              <a:rPr lang="en-GB" sz="1200" dirty="0" smtClean="0">
                <a:solidFill>
                  <a:srgbClr val="FF0000"/>
                </a:solidFill>
                <a:latin typeface="Comic Sans MS" pitchFamily="66" charset="0"/>
              </a:rPr>
              <a:t>TCos30</a:t>
            </a:r>
            <a:endParaRPr lang="en-GB" sz="1200" dirty="0">
              <a:solidFill>
                <a:srgbClr val="FF0000"/>
              </a:solidFill>
              <a:latin typeface="Comic Sans MS" pitchFamily="66" charset="0"/>
            </a:endParaRPr>
          </a:p>
        </p:txBody>
      </p:sp>
      <p:sp>
        <p:nvSpPr>
          <p:cNvPr id="87" name="TextBox 86"/>
          <p:cNvSpPr txBox="1"/>
          <p:nvPr/>
        </p:nvSpPr>
        <p:spPr>
          <a:xfrm>
            <a:off x="6172200" y="2286000"/>
            <a:ext cx="762000" cy="276999"/>
          </a:xfrm>
          <a:prstGeom prst="rect">
            <a:avLst/>
          </a:prstGeom>
          <a:noFill/>
        </p:spPr>
        <p:txBody>
          <a:bodyPr wrap="square" rtlCol="0">
            <a:spAutoFit/>
          </a:bodyPr>
          <a:lstStyle/>
          <a:p>
            <a:r>
              <a:rPr lang="en-GB" sz="1200" dirty="0" smtClean="0">
                <a:solidFill>
                  <a:srgbClr val="0000FF"/>
                </a:solidFill>
                <a:latin typeface="Comic Sans MS" pitchFamily="66" charset="0"/>
              </a:rPr>
              <a:t>TSin30</a:t>
            </a:r>
            <a:endParaRPr lang="en-GB" sz="1200" dirty="0">
              <a:solidFill>
                <a:srgbClr val="0000FF"/>
              </a:solidFill>
              <a:latin typeface="Comic Sans MS" pitchFamily="66" charset="0"/>
            </a:endParaRPr>
          </a:p>
        </p:txBody>
      </p:sp>
      <p:sp>
        <p:nvSpPr>
          <p:cNvPr id="24" name="Oval 23"/>
          <p:cNvSpPr/>
          <p:nvPr/>
        </p:nvSpPr>
        <p:spPr>
          <a:xfrm>
            <a:off x="4648200" y="2667000"/>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9" name="TextBox 88"/>
          <p:cNvSpPr txBox="1"/>
          <p:nvPr/>
        </p:nvSpPr>
        <p:spPr>
          <a:xfrm>
            <a:off x="3886200" y="3657600"/>
            <a:ext cx="1677062" cy="307777"/>
          </a:xfrm>
          <a:prstGeom prst="rect">
            <a:avLst/>
          </a:prstGeom>
          <a:noFill/>
        </p:spPr>
        <p:txBody>
          <a:bodyPr wrap="none" rtlCol="0">
            <a:spAutoFit/>
          </a:bodyPr>
          <a:lstStyle/>
          <a:p>
            <a:r>
              <a:rPr lang="en-GB" sz="1400" u="sng" dirty="0" smtClean="0">
                <a:latin typeface="Comic Sans MS" pitchFamily="66" charset="0"/>
              </a:rPr>
              <a:t>Resolve Vertically</a:t>
            </a:r>
            <a:endParaRPr lang="en-GB" sz="1400" u="sng" dirty="0">
              <a:latin typeface="Comic Sans MS" pitchFamily="66" charset="0"/>
            </a:endParaRPr>
          </a:p>
        </p:txBody>
      </p:sp>
      <mc:AlternateContent xmlns:mc="http://schemas.openxmlformats.org/markup-compatibility/2006" xmlns:a14="http://schemas.microsoft.com/office/drawing/2010/main">
        <mc:Choice Requires="a14">
          <p:sp>
            <p:nvSpPr>
              <p:cNvPr id="90" name="TextBox 89"/>
              <p:cNvSpPr txBox="1"/>
              <p:nvPr/>
            </p:nvSpPr>
            <p:spPr>
              <a:xfrm>
                <a:off x="5105400" y="4114800"/>
                <a:ext cx="829586"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𝐹</m:t>
                      </m:r>
                      <m:r>
                        <a:rPr lang="en-GB" sz="1400" b="0" i="1" smtClean="0">
                          <a:latin typeface="Cambria Math"/>
                        </a:rPr>
                        <m:t>=</m:t>
                      </m:r>
                      <m:r>
                        <a:rPr lang="en-GB" sz="1400" b="0" i="1" smtClean="0">
                          <a:latin typeface="Cambria Math"/>
                        </a:rPr>
                        <m:t>𝑚𝑎</m:t>
                      </m:r>
                    </m:oMath>
                  </m:oMathPara>
                </a14:m>
                <a:endParaRPr lang="en-GB" sz="1400" dirty="0"/>
              </a:p>
            </p:txBody>
          </p:sp>
        </mc:Choice>
        <mc:Fallback xmlns="">
          <p:sp>
            <p:nvSpPr>
              <p:cNvPr id="90" name="TextBox 89"/>
              <p:cNvSpPr txBox="1">
                <a:spLocks noRot="1" noChangeAspect="1" noMove="1" noResize="1" noEditPoints="1" noAdjustHandles="1" noChangeArrowheads="1" noChangeShapeType="1" noTextEdit="1"/>
              </p:cNvSpPr>
              <p:nvPr/>
            </p:nvSpPr>
            <p:spPr>
              <a:xfrm>
                <a:off x="5105400" y="4114800"/>
                <a:ext cx="829586" cy="307777"/>
              </a:xfrm>
              <a:prstGeom prst="rect">
                <a:avLst/>
              </a:prstGeom>
              <a:blipFill rotWithShape="1">
                <a:blip r:embed="rId2"/>
                <a:stretch>
                  <a:fillRect/>
                </a:stretch>
              </a:blipFill>
            </p:spPr>
            <p:txBody>
              <a:bodyPr/>
              <a:lstStyle/>
              <a:p>
                <a:r>
                  <a:rPr lang="en-GB">
                    <a:noFill/>
                  </a:rPr>
                  <a:t> </a:t>
                </a:r>
              </a:p>
            </p:txBody>
          </p:sp>
        </mc:Fallback>
      </mc:AlternateContent>
      <p:sp>
        <p:nvSpPr>
          <p:cNvPr id="91" name="Arc 90"/>
          <p:cNvSpPr/>
          <p:nvPr/>
        </p:nvSpPr>
        <p:spPr>
          <a:xfrm>
            <a:off x="5791200" y="4267200"/>
            <a:ext cx="457200" cy="381000"/>
          </a:xfrm>
          <a:prstGeom prst="arc">
            <a:avLst>
              <a:gd name="adj1" fmla="val 16200000"/>
              <a:gd name="adj2" fmla="val 5400000"/>
            </a:avLst>
          </a:prstGeom>
          <a:ln w="25400">
            <a:solidFill>
              <a:srgbClr val="0000FF"/>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92" name="TextBox 91"/>
          <p:cNvSpPr txBox="1"/>
          <p:nvPr/>
        </p:nvSpPr>
        <p:spPr>
          <a:xfrm>
            <a:off x="6172200" y="4191000"/>
            <a:ext cx="2133600" cy="430887"/>
          </a:xfrm>
          <a:prstGeom prst="rect">
            <a:avLst/>
          </a:prstGeom>
          <a:noFill/>
        </p:spPr>
        <p:txBody>
          <a:bodyPr wrap="square" rtlCol="0">
            <a:spAutoFit/>
          </a:bodyPr>
          <a:lstStyle/>
          <a:p>
            <a:pPr algn="ctr"/>
            <a:r>
              <a:rPr lang="en-GB" sz="1100" dirty="0" smtClean="0">
                <a:solidFill>
                  <a:srgbClr val="0000FF"/>
                </a:solidFill>
                <a:latin typeface="Comic Sans MS" pitchFamily="66" charset="0"/>
              </a:rPr>
              <a:t>Sub in values, choosing T as the positive direction</a:t>
            </a:r>
            <a:endParaRPr lang="en-GB" sz="1100" dirty="0">
              <a:solidFill>
                <a:srgbClr val="0000FF"/>
              </a:solidFill>
              <a:latin typeface="Comic Sans MS" pitchFamily="66" charset="0"/>
            </a:endParaRPr>
          </a:p>
        </p:txBody>
      </p:sp>
      <mc:AlternateContent xmlns:mc="http://schemas.openxmlformats.org/markup-compatibility/2006" xmlns:a14="http://schemas.microsoft.com/office/drawing/2010/main">
        <mc:Choice Requires="a14">
          <p:sp>
            <p:nvSpPr>
              <p:cNvPr id="93" name="TextBox 92"/>
              <p:cNvSpPr txBox="1"/>
              <p:nvPr/>
            </p:nvSpPr>
            <p:spPr>
              <a:xfrm>
                <a:off x="3886200" y="4495800"/>
                <a:ext cx="1922578"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𝑇𝑆𝑖𝑛</m:t>
                      </m:r>
                      <m:r>
                        <a:rPr lang="en-GB" sz="1400" b="0" i="1" smtClean="0">
                          <a:latin typeface="Cambria Math"/>
                        </a:rPr>
                        <m:t>30+</m:t>
                      </m:r>
                      <m:r>
                        <a:rPr lang="en-GB" sz="1400" b="0" i="1" smtClean="0">
                          <a:latin typeface="Cambria Math"/>
                        </a:rPr>
                        <m:t>𝑇</m:t>
                      </m:r>
                      <m:r>
                        <a:rPr lang="en-GB" sz="1400" b="0" i="1" smtClean="0">
                          <a:latin typeface="Cambria Math"/>
                        </a:rPr>
                        <m:t>−</m:t>
                      </m:r>
                      <m:r>
                        <a:rPr lang="en-GB" sz="1400" b="0" i="1" smtClean="0">
                          <a:latin typeface="Cambria Math"/>
                        </a:rPr>
                        <m:t>𝑚𝑔</m:t>
                      </m:r>
                      <m:r>
                        <a:rPr lang="en-GB" sz="1400" b="0" i="1" smtClean="0">
                          <a:latin typeface="Cambria Math"/>
                        </a:rPr>
                        <m:t>=0</m:t>
                      </m:r>
                    </m:oMath>
                  </m:oMathPara>
                </a14:m>
                <a:endParaRPr lang="en-GB" sz="1400" dirty="0"/>
              </a:p>
            </p:txBody>
          </p:sp>
        </mc:Choice>
        <mc:Fallback xmlns="">
          <p:sp>
            <p:nvSpPr>
              <p:cNvPr id="93" name="TextBox 92"/>
              <p:cNvSpPr txBox="1">
                <a:spLocks noRot="1" noChangeAspect="1" noMove="1" noResize="1" noEditPoints="1" noAdjustHandles="1" noChangeArrowheads="1" noChangeShapeType="1" noTextEdit="1"/>
              </p:cNvSpPr>
              <p:nvPr/>
            </p:nvSpPr>
            <p:spPr>
              <a:xfrm>
                <a:off x="3886200" y="4495800"/>
                <a:ext cx="1922578" cy="307777"/>
              </a:xfrm>
              <a:prstGeom prst="rect">
                <a:avLst/>
              </a:prstGeom>
              <a:blipFill rotWithShape="1">
                <a:blip r:embed="rId3"/>
                <a:stretch>
                  <a:fillRect/>
                </a:stretch>
              </a:blipFill>
            </p:spPr>
            <p:txBody>
              <a:bodyPr/>
              <a:lstStyle/>
              <a:p>
                <a:r>
                  <a:rPr lang="en-GB">
                    <a:noFill/>
                  </a:rPr>
                  <a:t> </a:t>
                </a:r>
              </a:p>
            </p:txBody>
          </p:sp>
        </mc:Fallback>
      </mc:AlternateContent>
      <p:sp>
        <p:nvSpPr>
          <p:cNvPr id="95" name="Arc 94"/>
          <p:cNvSpPr/>
          <p:nvPr/>
        </p:nvSpPr>
        <p:spPr>
          <a:xfrm>
            <a:off x="5791200" y="4648200"/>
            <a:ext cx="457200" cy="381000"/>
          </a:xfrm>
          <a:prstGeom prst="arc">
            <a:avLst>
              <a:gd name="adj1" fmla="val 16200000"/>
              <a:gd name="adj2" fmla="val 5400000"/>
            </a:avLst>
          </a:prstGeom>
          <a:ln w="25400">
            <a:solidFill>
              <a:srgbClr val="0000FF"/>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97" name="Arc 96"/>
          <p:cNvSpPr/>
          <p:nvPr/>
        </p:nvSpPr>
        <p:spPr>
          <a:xfrm>
            <a:off x="5791200" y="5029200"/>
            <a:ext cx="533400" cy="457200"/>
          </a:xfrm>
          <a:prstGeom prst="arc">
            <a:avLst>
              <a:gd name="adj1" fmla="val 16200000"/>
              <a:gd name="adj2" fmla="val 5400000"/>
            </a:avLst>
          </a:prstGeom>
          <a:ln w="25400">
            <a:solidFill>
              <a:srgbClr val="0000FF"/>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98" name="TextBox 97"/>
          <p:cNvSpPr txBox="1"/>
          <p:nvPr/>
        </p:nvSpPr>
        <p:spPr>
          <a:xfrm>
            <a:off x="6248400" y="4724400"/>
            <a:ext cx="685800" cy="261610"/>
          </a:xfrm>
          <a:prstGeom prst="rect">
            <a:avLst/>
          </a:prstGeom>
          <a:noFill/>
        </p:spPr>
        <p:txBody>
          <a:bodyPr wrap="square" rtlCol="0">
            <a:spAutoFit/>
          </a:bodyPr>
          <a:lstStyle/>
          <a:p>
            <a:pPr algn="ctr"/>
            <a:r>
              <a:rPr lang="en-GB" sz="1100" dirty="0" smtClean="0">
                <a:solidFill>
                  <a:srgbClr val="0000FF"/>
                </a:solidFill>
                <a:latin typeface="Comic Sans MS" pitchFamily="66" charset="0"/>
              </a:rPr>
              <a:t>Add mg</a:t>
            </a:r>
            <a:endParaRPr lang="en-GB" sz="1100" dirty="0">
              <a:solidFill>
                <a:srgbClr val="0000FF"/>
              </a:solidFill>
              <a:latin typeface="Comic Sans MS" pitchFamily="66" charset="0"/>
            </a:endParaRPr>
          </a:p>
        </p:txBody>
      </p:sp>
      <mc:AlternateContent xmlns:mc="http://schemas.openxmlformats.org/markup-compatibility/2006" xmlns:a14="http://schemas.microsoft.com/office/drawing/2010/main">
        <mc:Choice Requires="a14">
          <p:sp>
            <p:nvSpPr>
              <p:cNvPr id="103" name="TextBox 102"/>
              <p:cNvSpPr txBox="1"/>
              <p:nvPr/>
            </p:nvSpPr>
            <p:spPr>
              <a:xfrm>
                <a:off x="1447800" y="5562600"/>
                <a:ext cx="1041375"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rgbClr val="FF0000"/>
                          </a:solidFill>
                          <a:latin typeface="Cambria Math"/>
                        </a:rPr>
                        <m:t>𝑇</m:t>
                      </m:r>
                      <m:r>
                        <a:rPr lang="en-GB" sz="1400" b="0" i="1" smtClean="0">
                          <a:solidFill>
                            <a:srgbClr val="FF0000"/>
                          </a:solidFill>
                          <a:latin typeface="Cambria Math"/>
                        </a:rPr>
                        <m:t>=9.24</m:t>
                      </m:r>
                      <m:r>
                        <a:rPr lang="en-GB" sz="1400" b="0" i="1" smtClean="0">
                          <a:solidFill>
                            <a:srgbClr val="FF0000"/>
                          </a:solidFill>
                          <a:latin typeface="Cambria Math"/>
                        </a:rPr>
                        <m:t>𝑁</m:t>
                      </m:r>
                    </m:oMath>
                  </m:oMathPara>
                </a14:m>
                <a:endParaRPr lang="en-GB" sz="1400" dirty="0">
                  <a:solidFill>
                    <a:srgbClr val="FF0000"/>
                  </a:solidFill>
                </a:endParaRPr>
              </a:p>
            </p:txBody>
          </p:sp>
        </mc:Choice>
        <mc:Fallback xmlns="">
          <p:sp>
            <p:nvSpPr>
              <p:cNvPr id="103" name="TextBox 102"/>
              <p:cNvSpPr txBox="1">
                <a:spLocks noRot="1" noChangeAspect="1" noMove="1" noResize="1" noEditPoints="1" noAdjustHandles="1" noChangeArrowheads="1" noChangeShapeType="1" noTextEdit="1"/>
              </p:cNvSpPr>
              <p:nvPr/>
            </p:nvSpPr>
            <p:spPr>
              <a:xfrm>
                <a:off x="1447800" y="5562600"/>
                <a:ext cx="1041375" cy="307777"/>
              </a:xfrm>
              <a:prstGeom prst="rect">
                <a:avLst/>
              </a:prstGeom>
              <a:blipFill rotWithShape="1">
                <a:blip r:embed="rId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6" name="TextBox 45"/>
              <p:cNvSpPr txBox="1"/>
              <p:nvPr/>
            </p:nvSpPr>
            <p:spPr>
              <a:xfrm>
                <a:off x="4343400" y="4876800"/>
                <a:ext cx="1608774"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𝑇𝑆𝑖𝑛</m:t>
                      </m:r>
                      <m:r>
                        <a:rPr lang="en-GB" sz="1400" b="0" i="1" smtClean="0">
                          <a:latin typeface="Cambria Math"/>
                        </a:rPr>
                        <m:t>30+</m:t>
                      </m:r>
                      <m:r>
                        <a:rPr lang="en-GB" sz="1400" b="0" i="1" smtClean="0">
                          <a:latin typeface="Cambria Math"/>
                        </a:rPr>
                        <m:t>𝑇</m:t>
                      </m:r>
                      <m:r>
                        <a:rPr lang="en-GB" sz="1400" b="0" i="1" smtClean="0">
                          <a:latin typeface="Cambria Math"/>
                        </a:rPr>
                        <m:t>=</m:t>
                      </m:r>
                      <m:r>
                        <a:rPr lang="en-GB" sz="1400" b="0" i="1" smtClean="0">
                          <a:latin typeface="Cambria Math"/>
                        </a:rPr>
                        <m:t>𝑚𝑔</m:t>
                      </m:r>
                    </m:oMath>
                  </m:oMathPara>
                </a14:m>
                <a:endParaRPr lang="en-GB" sz="1400" dirty="0"/>
              </a:p>
            </p:txBody>
          </p:sp>
        </mc:Choice>
        <mc:Fallback xmlns="">
          <p:sp>
            <p:nvSpPr>
              <p:cNvPr id="46" name="TextBox 45"/>
              <p:cNvSpPr txBox="1">
                <a:spLocks noRot="1" noChangeAspect="1" noMove="1" noResize="1" noEditPoints="1" noAdjustHandles="1" noChangeArrowheads="1" noChangeShapeType="1" noTextEdit="1"/>
              </p:cNvSpPr>
              <p:nvPr/>
            </p:nvSpPr>
            <p:spPr>
              <a:xfrm>
                <a:off x="4343400" y="4876800"/>
                <a:ext cx="1608774" cy="307777"/>
              </a:xfrm>
              <a:prstGeom prst="rect">
                <a:avLst/>
              </a:prstGeom>
              <a:blipFill rotWithShape="1">
                <a:blip r:embed="rId5"/>
                <a:stretch>
                  <a:fillRect b="-2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1" name="TextBox 50"/>
              <p:cNvSpPr txBox="1"/>
              <p:nvPr/>
            </p:nvSpPr>
            <p:spPr>
              <a:xfrm>
                <a:off x="3886200" y="5334000"/>
                <a:ext cx="2060051"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9.24</m:t>
                      </m:r>
                      <m:r>
                        <a:rPr lang="en-GB" sz="1400" b="0" i="1" smtClean="0">
                          <a:latin typeface="Cambria Math"/>
                        </a:rPr>
                        <m:t>𝑆𝑖𝑛</m:t>
                      </m:r>
                      <m:r>
                        <a:rPr lang="en-GB" sz="1400" b="0" i="1" smtClean="0">
                          <a:latin typeface="Cambria Math"/>
                        </a:rPr>
                        <m:t>30+9.24=</m:t>
                      </m:r>
                      <m:r>
                        <a:rPr lang="en-GB" sz="1400" b="0" i="1" smtClean="0">
                          <a:latin typeface="Cambria Math"/>
                        </a:rPr>
                        <m:t>𝑚𝑔</m:t>
                      </m:r>
                    </m:oMath>
                  </m:oMathPara>
                </a14:m>
                <a:endParaRPr lang="en-GB" sz="1400" dirty="0"/>
              </a:p>
            </p:txBody>
          </p:sp>
        </mc:Choice>
        <mc:Fallback xmlns="">
          <p:sp>
            <p:nvSpPr>
              <p:cNvPr id="51" name="TextBox 50"/>
              <p:cNvSpPr txBox="1">
                <a:spLocks noRot="1" noChangeAspect="1" noMove="1" noResize="1" noEditPoints="1" noAdjustHandles="1" noChangeArrowheads="1" noChangeShapeType="1" noTextEdit="1"/>
              </p:cNvSpPr>
              <p:nvPr/>
            </p:nvSpPr>
            <p:spPr>
              <a:xfrm>
                <a:off x="3886200" y="5334000"/>
                <a:ext cx="2060051" cy="307777"/>
              </a:xfrm>
              <a:prstGeom prst="rect">
                <a:avLst/>
              </a:prstGeom>
              <a:blipFill rotWithShape="1">
                <a:blip r:embed="rId6"/>
                <a:stretch>
                  <a:fillRect b="-2000"/>
                </a:stretch>
              </a:blipFill>
            </p:spPr>
            <p:txBody>
              <a:bodyPr/>
              <a:lstStyle/>
              <a:p>
                <a:r>
                  <a:rPr lang="en-GB">
                    <a:noFill/>
                  </a:rPr>
                  <a:t> </a:t>
                </a:r>
              </a:p>
            </p:txBody>
          </p:sp>
        </mc:Fallback>
      </mc:AlternateContent>
      <p:sp>
        <p:nvSpPr>
          <p:cNvPr id="52" name="Arc 51"/>
          <p:cNvSpPr/>
          <p:nvPr/>
        </p:nvSpPr>
        <p:spPr>
          <a:xfrm>
            <a:off x="5791200" y="5486400"/>
            <a:ext cx="533400" cy="457200"/>
          </a:xfrm>
          <a:prstGeom prst="arc">
            <a:avLst>
              <a:gd name="adj1" fmla="val 16200000"/>
              <a:gd name="adj2" fmla="val 5400000"/>
            </a:avLst>
          </a:prstGeom>
          <a:ln w="25400">
            <a:solidFill>
              <a:srgbClr val="0000FF"/>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53" name="TextBox 52"/>
              <p:cNvSpPr txBox="1"/>
              <p:nvPr/>
            </p:nvSpPr>
            <p:spPr>
              <a:xfrm>
                <a:off x="4800600" y="5791200"/>
                <a:ext cx="1157945"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13.86=</m:t>
                      </m:r>
                      <m:r>
                        <a:rPr lang="en-GB" sz="1400" b="0" i="1" smtClean="0">
                          <a:latin typeface="Cambria Math"/>
                        </a:rPr>
                        <m:t>𝑚𝑔</m:t>
                      </m:r>
                    </m:oMath>
                  </m:oMathPara>
                </a14:m>
                <a:endParaRPr lang="en-GB" sz="1400" dirty="0"/>
              </a:p>
            </p:txBody>
          </p:sp>
        </mc:Choice>
        <mc:Fallback xmlns="">
          <p:sp>
            <p:nvSpPr>
              <p:cNvPr id="53" name="TextBox 52"/>
              <p:cNvSpPr txBox="1">
                <a:spLocks noRot="1" noChangeAspect="1" noMove="1" noResize="1" noEditPoints="1" noAdjustHandles="1" noChangeArrowheads="1" noChangeShapeType="1" noTextEdit="1"/>
              </p:cNvSpPr>
              <p:nvPr/>
            </p:nvSpPr>
            <p:spPr>
              <a:xfrm>
                <a:off x="4800600" y="5791200"/>
                <a:ext cx="1157945" cy="307777"/>
              </a:xfrm>
              <a:prstGeom prst="rect">
                <a:avLst/>
              </a:prstGeom>
              <a:blipFill rotWithShape="1">
                <a:blip r:embed="rId7"/>
                <a:stretch>
                  <a:fillRect b="-2000"/>
                </a:stretch>
              </a:blipFill>
            </p:spPr>
            <p:txBody>
              <a:bodyPr/>
              <a:lstStyle/>
              <a:p>
                <a:r>
                  <a:rPr lang="en-GB">
                    <a:noFill/>
                  </a:rPr>
                  <a:t> </a:t>
                </a:r>
              </a:p>
            </p:txBody>
          </p:sp>
        </mc:Fallback>
      </mc:AlternateContent>
      <p:sp>
        <p:nvSpPr>
          <p:cNvPr id="54" name="TextBox 53"/>
          <p:cNvSpPr txBox="1"/>
          <p:nvPr/>
        </p:nvSpPr>
        <p:spPr>
          <a:xfrm>
            <a:off x="6248400" y="5105400"/>
            <a:ext cx="1676400" cy="261610"/>
          </a:xfrm>
          <a:prstGeom prst="rect">
            <a:avLst/>
          </a:prstGeom>
          <a:noFill/>
        </p:spPr>
        <p:txBody>
          <a:bodyPr wrap="square" rtlCol="0">
            <a:spAutoFit/>
          </a:bodyPr>
          <a:lstStyle/>
          <a:p>
            <a:pPr algn="ctr"/>
            <a:r>
              <a:rPr lang="en-GB" sz="1100" dirty="0" smtClean="0">
                <a:solidFill>
                  <a:srgbClr val="0000FF"/>
                </a:solidFill>
                <a:latin typeface="Comic Sans MS" pitchFamily="66" charset="0"/>
              </a:rPr>
              <a:t>Sub in the value of T</a:t>
            </a:r>
            <a:endParaRPr lang="en-GB" sz="1100" dirty="0">
              <a:solidFill>
                <a:srgbClr val="0000FF"/>
              </a:solidFill>
              <a:latin typeface="Comic Sans MS" pitchFamily="66" charset="0"/>
            </a:endParaRPr>
          </a:p>
        </p:txBody>
      </p:sp>
      <p:sp>
        <p:nvSpPr>
          <p:cNvPr id="55" name="TextBox 54"/>
          <p:cNvSpPr txBox="1"/>
          <p:nvPr/>
        </p:nvSpPr>
        <p:spPr>
          <a:xfrm>
            <a:off x="6248400" y="5562600"/>
            <a:ext cx="1676400" cy="261610"/>
          </a:xfrm>
          <a:prstGeom prst="rect">
            <a:avLst/>
          </a:prstGeom>
          <a:noFill/>
        </p:spPr>
        <p:txBody>
          <a:bodyPr wrap="square" rtlCol="0">
            <a:spAutoFit/>
          </a:bodyPr>
          <a:lstStyle/>
          <a:p>
            <a:pPr algn="ctr"/>
            <a:r>
              <a:rPr lang="en-GB" sz="1100" dirty="0" smtClean="0">
                <a:solidFill>
                  <a:srgbClr val="0000FF"/>
                </a:solidFill>
                <a:latin typeface="Comic Sans MS" pitchFamily="66" charset="0"/>
              </a:rPr>
              <a:t>This is all we need!</a:t>
            </a:r>
            <a:endParaRPr lang="en-GB" sz="1100" dirty="0">
              <a:solidFill>
                <a:srgbClr val="0000FF"/>
              </a:solidFill>
              <a:latin typeface="Comic Sans MS" pitchFamily="66" charset="0"/>
            </a:endParaRPr>
          </a:p>
        </p:txBody>
      </p:sp>
      <p:sp>
        <p:nvSpPr>
          <p:cNvPr id="56" name="TextBox 55"/>
          <p:cNvSpPr txBox="1"/>
          <p:nvPr/>
        </p:nvSpPr>
        <p:spPr>
          <a:xfrm>
            <a:off x="2971800" y="6172200"/>
            <a:ext cx="5486400" cy="261610"/>
          </a:xfrm>
          <a:prstGeom prst="rect">
            <a:avLst/>
          </a:prstGeom>
          <a:noFill/>
        </p:spPr>
        <p:txBody>
          <a:bodyPr wrap="square" rtlCol="0">
            <a:spAutoFit/>
          </a:bodyPr>
          <a:lstStyle/>
          <a:p>
            <a:pPr algn="ctr"/>
            <a:r>
              <a:rPr lang="en-GB" sz="1100" dirty="0" smtClean="0">
                <a:solidFill>
                  <a:srgbClr val="0000FF"/>
                </a:solidFill>
                <a:latin typeface="Comic Sans MS" pitchFamily="66" charset="0"/>
              </a:rPr>
              <a:t>The question asked for the </a:t>
            </a:r>
            <a:r>
              <a:rPr lang="en-GB" sz="1100" u="sng" dirty="0" smtClean="0">
                <a:solidFill>
                  <a:srgbClr val="0000FF"/>
                </a:solidFill>
                <a:latin typeface="Comic Sans MS" pitchFamily="66" charset="0"/>
              </a:rPr>
              <a:t>weight</a:t>
            </a:r>
            <a:r>
              <a:rPr lang="en-GB" sz="1100" dirty="0" smtClean="0">
                <a:solidFill>
                  <a:srgbClr val="0000FF"/>
                </a:solidFill>
                <a:latin typeface="Comic Sans MS" pitchFamily="66" charset="0"/>
              </a:rPr>
              <a:t>, not the mass! (weight being mass x gravity…)</a:t>
            </a:r>
            <a:endParaRPr lang="en-GB" sz="1100" dirty="0">
              <a:solidFill>
                <a:srgbClr val="0000FF"/>
              </a:solidFill>
              <a:latin typeface="Comic Sans MS" pitchFamily="66" charset="0"/>
            </a:endParaRPr>
          </a:p>
        </p:txBody>
      </p:sp>
      <p:sp>
        <p:nvSpPr>
          <p:cNvPr id="57" name="TextBox 56"/>
          <p:cNvSpPr txBox="1"/>
          <p:nvPr/>
        </p:nvSpPr>
        <p:spPr>
          <a:xfrm>
            <a:off x="152400" y="6096000"/>
            <a:ext cx="2819400" cy="600164"/>
          </a:xfrm>
          <a:prstGeom prst="rect">
            <a:avLst/>
          </a:prstGeom>
          <a:noFill/>
          <a:ln w="25400">
            <a:solidFill>
              <a:schemeClr val="tx1"/>
            </a:solidFill>
          </a:ln>
        </p:spPr>
        <p:txBody>
          <a:bodyPr wrap="square" rtlCol="0">
            <a:spAutoFit/>
          </a:bodyPr>
          <a:lstStyle/>
          <a:p>
            <a:pPr algn="ctr"/>
            <a:r>
              <a:rPr lang="en-GB" sz="1100" dirty="0" smtClean="0">
                <a:latin typeface="Comic Sans MS" pitchFamily="66" charset="0"/>
              </a:rPr>
              <a:t>Be careful on this type of question. If particle is held by 2 different strings, the tensions may be different in each!</a:t>
            </a:r>
            <a:endParaRPr lang="en-GB" sz="1100" dirty="0">
              <a:latin typeface="Comic Sans MS" pitchFamily="66" charset="0"/>
            </a:endParaRPr>
          </a:p>
        </p:txBody>
      </p:sp>
      <p:pic>
        <p:nvPicPr>
          <p:cNvPr id="48" name="Picture 4" descr="http://www.nenastran.com/newnoran/images/linear-statics-excavator.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467600" y="152400"/>
            <a:ext cx="1537195" cy="9654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034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9"/>
                                        </p:tgtEl>
                                        <p:attrNameLst>
                                          <p:attrName>style.visibility</p:attrName>
                                        </p:attrNameLst>
                                      </p:cBhvr>
                                      <p:to>
                                        <p:strVal val="visible"/>
                                      </p:to>
                                    </p:set>
                                    <p:animEffect transition="in" filter="blinds(horizontal)">
                                      <p:cBhvr>
                                        <p:cTn id="7" dur="500"/>
                                        <p:tgtEl>
                                          <p:spTgt spid="8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0"/>
                                        </p:tgtEl>
                                        <p:attrNameLst>
                                          <p:attrName>style.visibility</p:attrName>
                                        </p:attrNameLst>
                                      </p:cBhvr>
                                      <p:to>
                                        <p:strVal val="visible"/>
                                      </p:to>
                                    </p:set>
                                    <p:animEffect transition="in" filter="blinds(horizontal)">
                                      <p:cBhvr>
                                        <p:cTn id="12" dur="500"/>
                                        <p:tgtEl>
                                          <p:spTgt spid="9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1"/>
                                        </p:tgtEl>
                                        <p:attrNameLst>
                                          <p:attrName>style.visibility</p:attrName>
                                        </p:attrNameLst>
                                      </p:cBhvr>
                                      <p:to>
                                        <p:strVal val="visible"/>
                                      </p:to>
                                    </p:set>
                                    <p:animEffect transition="in" filter="blinds(horizontal)">
                                      <p:cBhvr>
                                        <p:cTn id="17" dur="500"/>
                                        <p:tgtEl>
                                          <p:spTgt spid="91"/>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2"/>
                                        </p:tgtEl>
                                        <p:attrNameLst>
                                          <p:attrName>style.visibility</p:attrName>
                                        </p:attrNameLst>
                                      </p:cBhvr>
                                      <p:to>
                                        <p:strVal val="visible"/>
                                      </p:to>
                                    </p:set>
                                    <p:animEffect transition="in" filter="blinds(horizontal)">
                                      <p:cBhvr>
                                        <p:cTn id="22" dur="500"/>
                                        <p:tgtEl>
                                          <p:spTgt spid="92"/>
                                        </p:tgtEl>
                                      </p:cBhvr>
                                    </p:animEffect>
                                  </p:childTnLst>
                                </p:cTn>
                              </p:par>
                            </p:childTnLst>
                          </p:cTn>
                        </p:par>
                      </p:childTnLst>
                    </p:cTn>
                  </p:par>
                  <p:par>
                    <p:cTn id="23" fill="hold">
                      <p:stCondLst>
                        <p:cond delay="indefinite"/>
                      </p:stCondLst>
                      <p:childTnLst>
                        <p:par>
                          <p:cTn id="24" fill="hold">
                            <p:stCondLst>
                              <p:cond delay="0"/>
                            </p:stCondLst>
                            <p:childTnLst>
                              <p:par>
                                <p:cTn id="25" presetID="7" presetClass="emph" presetSubtype="2" fill="hold" nodeType="clickEffect">
                                  <p:stCondLst>
                                    <p:cond delay="0"/>
                                  </p:stCondLst>
                                  <p:childTnLst>
                                    <p:animClr clrSpc="rgb" dir="cw">
                                      <p:cBhvr>
                                        <p:cTn id="26" dur="500" fill="hold"/>
                                        <p:tgtEl>
                                          <p:spTgt spid="65"/>
                                        </p:tgtEl>
                                        <p:attrNameLst>
                                          <p:attrName>stroke.color</p:attrName>
                                        </p:attrNameLst>
                                      </p:cBhvr>
                                      <p:to>
                                        <a:schemeClr val="hlink"/>
                                      </p:to>
                                    </p:animClr>
                                    <p:set>
                                      <p:cBhvr>
                                        <p:cTn id="27" dur="500" fill="hold"/>
                                        <p:tgtEl>
                                          <p:spTgt spid="65"/>
                                        </p:tgtEl>
                                        <p:attrNameLst>
                                          <p:attrName>stroke.on</p:attrName>
                                        </p:attrNameLst>
                                      </p:cBhvr>
                                      <p:to>
                                        <p:strVal val="true"/>
                                      </p:to>
                                    </p:set>
                                  </p:childTnLst>
                                </p:cTn>
                              </p:par>
                              <p:par>
                                <p:cTn id="28" presetID="7" presetClass="emph" presetSubtype="2" fill="hold" nodeType="withEffect">
                                  <p:stCondLst>
                                    <p:cond delay="0"/>
                                  </p:stCondLst>
                                  <p:childTnLst>
                                    <p:animClr clrSpc="rgb" dir="cw">
                                      <p:cBhvr>
                                        <p:cTn id="29" dur="500" fill="hold"/>
                                        <p:tgtEl>
                                          <p:spTgt spid="62"/>
                                        </p:tgtEl>
                                        <p:attrNameLst>
                                          <p:attrName>stroke.color</p:attrName>
                                        </p:attrNameLst>
                                      </p:cBhvr>
                                      <p:to>
                                        <a:schemeClr val="hlink"/>
                                      </p:to>
                                    </p:animClr>
                                    <p:set>
                                      <p:cBhvr>
                                        <p:cTn id="30" dur="500" fill="hold"/>
                                        <p:tgtEl>
                                          <p:spTgt spid="62"/>
                                        </p:tgtEl>
                                        <p:attrNameLst>
                                          <p:attrName>stroke.on</p:attrName>
                                        </p:attrNameLst>
                                      </p:cBhvr>
                                      <p:to>
                                        <p:strVal val="true"/>
                                      </p:to>
                                    </p:set>
                                  </p:childTnLst>
                                </p:cTn>
                              </p:par>
                              <p:par>
                                <p:cTn id="31" presetID="3" presetClass="emph" presetSubtype="2" fill="hold" grpId="0" nodeType="withEffect">
                                  <p:stCondLst>
                                    <p:cond delay="0"/>
                                  </p:stCondLst>
                                  <p:childTnLst>
                                    <p:animClr clrSpc="rgb" dir="cw">
                                      <p:cBhvr override="childStyle">
                                        <p:cTn id="32" dur="500" fill="hold"/>
                                        <p:tgtEl>
                                          <p:spTgt spid="75"/>
                                        </p:tgtEl>
                                        <p:attrNameLst>
                                          <p:attrName>style.color</p:attrName>
                                        </p:attrNameLst>
                                      </p:cBhvr>
                                      <p:to>
                                        <a:schemeClr val="hlink"/>
                                      </p:to>
                                    </p:animClr>
                                  </p:childTnLst>
                                </p:cTn>
                              </p:par>
                              <p:par>
                                <p:cTn id="33" presetID="3" presetClass="emph" presetSubtype="2" fill="hold" grpId="0" nodeType="withEffect">
                                  <p:stCondLst>
                                    <p:cond delay="0"/>
                                  </p:stCondLst>
                                  <p:childTnLst>
                                    <p:animClr clrSpc="rgb" dir="cw">
                                      <p:cBhvr override="childStyle">
                                        <p:cTn id="34" dur="500" fill="hold"/>
                                        <p:tgtEl>
                                          <p:spTgt spid="63"/>
                                        </p:tgtEl>
                                        <p:attrNameLst>
                                          <p:attrName>style.color</p:attrName>
                                        </p:attrNameLst>
                                      </p:cBhvr>
                                      <p:to>
                                        <a:schemeClr val="hlink"/>
                                      </p:to>
                                    </p:animClr>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93"/>
                                        </p:tgtEl>
                                        <p:attrNameLst>
                                          <p:attrName>style.visibility</p:attrName>
                                        </p:attrNameLst>
                                      </p:cBhvr>
                                      <p:to>
                                        <p:strVal val="visible"/>
                                      </p:to>
                                    </p:set>
                                    <p:animEffect transition="in" filter="blinds(horizontal)">
                                      <p:cBhvr>
                                        <p:cTn id="39" dur="500"/>
                                        <p:tgtEl>
                                          <p:spTgt spid="93"/>
                                        </p:tgtEl>
                                      </p:cBhvr>
                                    </p:animEffect>
                                  </p:childTnLst>
                                </p:cTn>
                              </p:par>
                            </p:childTnLst>
                          </p:cTn>
                        </p:par>
                      </p:childTnLst>
                    </p:cTn>
                  </p:par>
                  <p:par>
                    <p:cTn id="40" fill="hold">
                      <p:stCondLst>
                        <p:cond delay="indefinite"/>
                      </p:stCondLst>
                      <p:childTnLst>
                        <p:par>
                          <p:cTn id="41" fill="hold">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95"/>
                                        </p:tgtEl>
                                        <p:attrNameLst>
                                          <p:attrName>style.visibility</p:attrName>
                                        </p:attrNameLst>
                                      </p:cBhvr>
                                      <p:to>
                                        <p:strVal val="visible"/>
                                      </p:to>
                                    </p:set>
                                    <p:animEffect transition="in" filter="blinds(horizontal)">
                                      <p:cBhvr>
                                        <p:cTn id="44" dur="500"/>
                                        <p:tgtEl>
                                          <p:spTgt spid="95"/>
                                        </p:tgtEl>
                                      </p:cBhvr>
                                    </p:animEffec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98"/>
                                        </p:tgtEl>
                                        <p:attrNameLst>
                                          <p:attrName>style.visibility</p:attrName>
                                        </p:attrNameLst>
                                      </p:cBhvr>
                                      <p:to>
                                        <p:strVal val="visible"/>
                                      </p:to>
                                    </p:set>
                                    <p:animEffect transition="in" filter="blinds(horizontal)">
                                      <p:cBhvr>
                                        <p:cTn id="49" dur="500"/>
                                        <p:tgtEl>
                                          <p:spTgt spid="98"/>
                                        </p:tgtEl>
                                      </p:cBhvr>
                                    </p:animEffect>
                                  </p:childTnLst>
                                </p:cTn>
                              </p:par>
                            </p:childTnLst>
                          </p:cTn>
                        </p:par>
                      </p:childTnLst>
                    </p:cTn>
                  </p:par>
                  <p:par>
                    <p:cTn id="50" fill="hold">
                      <p:stCondLst>
                        <p:cond delay="indefinite"/>
                      </p:stCondLst>
                      <p:childTnLst>
                        <p:par>
                          <p:cTn id="51" fill="hold">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46"/>
                                        </p:tgtEl>
                                        <p:attrNameLst>
                                          <p:attrName>style.visibility</p:attrName>
                                        </p:attrNameLst>
                                      </p:cBhvr>
                                      <p:to>
                                        <p:strVal val="visible"/>
                                      </p:to>
                                    </p:set>
                                    <p:animEffect transition="in" filter="blinds(horizontal)">
                                      <p:cBhvr>
                                        <p:cTn id="54" dur="500"/>
                                        <p:tgtEl>
                                          <p:spTgt spid="46"/>
                                        </p:tgtEl>
                                      </p:cBhvr>
                                    </p:animEffect>
                                  </p:childTnLst>
                                </p:cTn>
                              </p:par>
                            </p:childTnLst>
                          </p:cTn>
                        </p:par>
                      </p:childTnLst>
                    </p:cTn>
                  </p:par>
                  <p:par>
                    <p:cTn id="55" fill="hold">
                      <p:stCondLst>
                        <p:cond delay="indefinite"/>
                      </p:stCondLst>
                      <p:childTnLst>
                        <p:par>
                          <p:cTn id="56" fill="hold">
                            <p:stCondLst>
                              <p:cond delay="0"/>
                            </p:stCondLst>
                            <p:childTnLst>
                              <p:par>
                                <p:cTn id="57" presetID="3" presetClass="entr" presetSubtype="10" fill="hold" grpId="0" nodeType="clickEffect">
                                  <p:stCondLst>
                                    <p:cond delay="0"/>
                                  </p:stCondLst>
                                  <p:childTnLst>
                                    <p:set>
                                      <p:cBhvr>
                                        <p:cTn id="58" dur="1" fill="hold">
                                          <p:stCondLst>
                                            <p:cond delay="0"/>
                                          </p:stCondLst>
                                        </p:cTn>
                                        <p:tgtEl>
                                          <p:spTgt spid="97"/>
                                        </p:tgtEl>
                                        <p:attrNameLst>
                                          <p:attrName>style.visibility</p:attrName>
                                        </p:attrNameLst>
                                      </p:cBhvr>
                                      <p:to>
                                        <p:strVal val="visible"/>
                                      </p:to>
                                    </p:set>
                                    <p:animEffect transition="in" filter="blinds(horizontal)">
                                      <p:cBhvr>
                                        <p:cTn id="59" dur="500"/>
                                        <p:tgtEl>
                                          <p:spTgt spid="97"/>
                                        </p:tgtEl>
                                      </p:cBhvr>
                                    </p:animEffect>
                                  </p:childTnLst>
                                </p:cTn>
                              </p:par>
                            </p:childTnLst>
                          </p:cTn>
                        </p:par>
                      </p:childTnLst>
                    </p:cTn>
                  </p:par>
                  <p:par>
                    <p:cTn id="60" fill="hold">
                      <p:stCondLst>
                        <p:cond delay="indefinite"/>
                      </p:stCondLst>
                      <p:childTnLst>
                        <p:par>
                          <p:cTn id="61" fill="hold">
                            <p:stCondLst>
                              <p:cond delay="0"/>
                            </p:stCondLst>
                            <p:childTnLst>
                              <p:par>
                                <p:cTn id="62" presetID="3" presetClass="entr" presetSubtype="10" fill="hold" grpId="0" nodeType="clickEffect">
                                  <p:stCondLst>
                                    <p:cond delay="0"/>
                                  </p:stCondLst>
                                  <p:childTnLst>
                                    <p:set>
                                      <p:cBhvr>
                                        <p:cTn id="63" dur="1" fill="hold">
                                          <p:stCondLst>
                                            <p:cond delay="0"/>
                                          </p:stCondLst>
                                        </p:cTn>
                                        <p:tgtEl>
                                          <p:spTgt spid="54"/>
                                        </p:tgtEl>
                                        <p:attrNameLst>
                                          <p:attrName>style.visibility</p:attrName>
                                        </p:attrNameLst>
                                      </p:cBhvr>
                                      <p:to>
                                        <p:strVal val="visible"/>
                                      </p:to>
                                    </p:set>
                                    <p:animEffect transition="in" filter="blinds(horizontal)">
                                      <p:cBhvr>
                                        <p:cTn id="64" dur="500"/>
                                        <p:tgtEl>
                                          <p:spTgt spid="54"/>
                                        </p:tgtEl>
                                      </p:cBhvr>
                                    </p:animEffect>
                                  </p:childTnLst>
                                </p:cTn>
                              </p:par>
                            </p:childTnLst>
                          </p:cTn>
                        </p:par>
                      </p:childTnLst>
                    </p:cTn>
                  </p:par>
                  <p:par>
                    <p:cTn id="65" fill="hold">
                      <p:stCondLst>
                        <p:cond delay="indefinite"/>
                      </p:stCondLst>
                      <p:childTnLst>
                        <p:par>
                          <p:cTn id="66" fill="hold">
                            <p:stCondLst>
                              <p:cond delay="0"/>
                            </p:stCondLst>
                            <p:childTnLst>
                              <p:par>
                                <p:cTn id="67" presetID="3" presetClass="entr" presetSubtype="10" fill="hold" grpId="0" nodeType="clickEffect">
                                  <p:stCondLst>
                                    <p:cond delay="0"/>
                                  </p:stCondLst>
                                  <p:childTnLst>
                                    <p:set>
                                      <p:cBhvr>
                                        <p:cTn id="68" dur="1" fill="hold">
                                          <p:stCondLst>
                                            <p:cond delay="0"/>
                                          </p:stCondLst>
                                        </p:cTn>
                                        <p:tgtEl>
                                          <p:spTgt spid="51"/>
                                        </p:tgtEl>
                                        <p:attrNameLst>
                                          <p:attrName>style.visibility</p:attrName>
                                        </p:attrNameLst>
                                      </p:cBhvr>
                                      <p:to>
                                        <p:strVal val="visible"/>
                                      </p:to>
                                    </p:set>
                                    <p:animEffect transition="in" filter="blinds(horizontal)">
                                      <p:cBhvr>
                                        <p:cTn id="69" dur="500"/>
                                        <p:tgtEl>
                                          <p:spTgt spid="51"/>
                                        </p:tgtEl>
                                      </p:cBhvr>
                                    </p:animEffect>
                                  </p:childTnLst>
                                </p:cTn>
                              </p:par>
                            </p:childTnLst>
                          </p:cTn>
                        </p:par>
                      </p:childTnLst>
                    </p:cTn>
                  </p:par>
                  <p:par>
                    <p:cTn id="70" fill="hold">
                      <p:stCondLst>
                        <p:cond delay="indefinite"/>
                      </p:stCondLst>
                      <p:childTnLst>
                        <p:par>
                          <p:cTn id="71" fill="hold">
                            <p:stCondLst>
                              <p:cond delay="0"/>
                            </p:stCondLst>
                            <p:childTnLst>
                              <p:par>
                                <p:cTn id="72" presetID="3" presetClass="entr" presetSubtype="10" fill="hold" grpId="0" nodeType="clickEffect">
                                  <p:stCondLst>
                                    <p:cond delay="0"/>
                                  </p:stCondLst>
                                  <p:childTnLst>
                                    <p:set>
                                      <p:cBhvr>
                                        <p:cTn id="73" dur="1" fill="hold">
                                          <p:stCondLst>
                                            <p:cond delay="0"/>
                                          </p:stCondLst>
                                        </p:cTn>
                                        <p:tgtEl>
                                          <p:spTgt spid="52"/>
                                        </p:tgtEl>
                                        <p:attrNameLst>
                                          <p:attrName>style.visibility</p:attrName>
                                        </p:attrNameLst>
                                      </p:cBhvr>
                                      <p:to>
                                        <p:strVal val="visible"/>
                                      </p:to>
                                    </p:set>
                                    <p:animEffect transition="in" filter="blinds(horizontal)">
                                      <p:cBhvr>
                                        <p:cTn id="74" dur="500"/>
                                        <p:tgtEl>
                                          <p:spTgt spid="52"/>
                                        </p:tgtEl>
                                      </p:cBhvr>
                                    </p:animEffect>
                                  </p:childTnLst>
                                </p:cTn>
                              </p:par>
                            </p:childTnLst>
                          </p:cTn>
                        </p:par>
                      </p:childTnLst>
                    </p:cTn>
                  </p:par>
                  <p:par>
                    <p:cTn id="75" fill="hold">
                      <p:stCondLst>
                        <p:cond delay="indefinite"/>
                      </p:stCondLst>
                      <p:childTnLst>
                        <p:par>
                          <p:cTn id="76" fill="hold">
                            <p:stCondLst>
                              <p:cond delay="0"/>
                            </p:stCondLst>
                            <p:childTnLst>
                              <p:par>
                                <p:cTn id="77" presetID="3" presetClass="entr" presetSubtype="10" fill="hold" grpId="0" nodeType="clickEffect">
                                  <p:stCondLst>
                                    <p:cond delay="0"/>
                                  </p:stCondLst>
                                  <p:childTnLst>
                                    <p:set>
                                      <p:cBhvr>
                                        <p:cTn id="78" dur="1" fill="hold">
                                          <p:stCondLst>
                                            <p:cond delay="0"/>
                                          </p:stCondLst>
                                        </p:cTn>
                                        <p:tgtEl>
                                          <p:spTgt spid="55"/>
                                        </p:tgtEl>
                                        <p:attrNameLst>
                                          <p:attrName>style.visibility</p:attrName>
                                        </p:attrNameLst>
                                      </p:cBhvr>
                                      <p:to>
                                        <p:strVal val="visible"/>
                                      </p:to>
                                    </p:set>
                                    <p:animEffect transition="in" filter="blinds(horizontal)">
                                      <p:cBhvr>
                                        <p:cTn id="79" dur="500"/>
                                        <p:tgtEl>
                                          <p:spTgt spid="55"/>
                                        </p:tgtEl>
                                      </p:cBhvr>
                                    </p:animEffect>
                                  </p:childTnLst>
                                </p:cTn>
                              </p:par>
                            </p:childTnLst>
                          </p:cTn>
                        </p:par>
                      </p:childTnLst>
                    </p:cTn>
                  </p:par>
                  <p:par>
                    <p:cTn id="80" fill="hold">
                      <p:stCondLst>
                        <p:cond delay="indefinite"/>
                      </p:stCondLst>
                      <p:childTnLst>
                        <p:par>
                          <p:cTn id="81" fill="hold">
                            <p:stCondLst>
                              <p:cond delay="0"/>
                            </p:stCondLst>
                            <p:childTnLst>
                              <p:par>
                                <p:cTn id="82" presetID="3" presetClass="entr" presetSubtype="10" fill="hold" grpId="0" nodeType="clickEffect">
                                  <p:stCondLst>
                                    <p:cond delay="0"/>
                                  </p:stCondLst>
                                  <p:childTnLst>
                                    <p:set>
                                      <p:cBhvr>
                                        <p:cTn id="83" dur="1" fill="hold">
                                          <p:stCondLst>
                                            <p:cond delay="0"/>
                                          </p:stCondLst>
                                        </p:cTn>
                                        <p:tgtEl>
                                          <p:spTgt spid="53"/>
                                        </p:tgtEl>
                                        <p:attrNameLst>
                                          <p:attrName>style.visibility</p:attrName>
                                        </p:attrNameLst>
                                      </p:cBhvr>
                                      <p:to>
                                        <p:strVal val="visible"/>
                                      </p:to>
                                    </p:set>
                                    <p:animEffect transition="in" filter="blinds(horizontal)">
                                      <p:cBhvr>
                                        <p:cTn id="84" dur="500"/>
                                        <p:tgtEl>
                                          <p:spTgt spid="53"/>
                                        </p:tgtEl>
                                      </p:cBhvr>
                                    </p:animEffect>
                                  </p:childTnLst>
                                </p:cTn>
                              </p:par>
                            </p:childTnLst>
                          </p:cTn>
                        </p:par>
                      </p:childTnLst>
                    </p:cTn>
                  </p:par>
                  <p:par>
                    <p:cTn id="85" fill="hold">
                      <p:stCondLst>
                        <p:cond delay="indefinite"/>
                      </p:stCondLst>
                      <p:childTnLst>
                        <p:par>
                          <p:cTn id="86" fill="hold">
                            <p:stCondLst>
                              <p:cond delay="0"/>
                            </p:stCondLst>
                            <p:childTnLst>
                              <p:par>
                                <p:cTn id="87" presetID="3" presetClass="entr" presetSubtype="10" fill="hold" grpId="0" nodeType="clickEffect">
                                  <p:stCondLst>
                                    <p:cond delay="0"/>
                                  </p:stCondLst>
                                  <p:childTnLst>
                                    <p:set>
                                      <p:cBhvr>
                                        <p:cTn id="88" dur="1" fill="hold">
                                          <p:stCondLst>
                                            <p:cond delay="0"/>
                                          </p:stCondLst>
                                        </p:cTn>
                                        <p:tgtEl>
                                          <p:spTgt spid="56"/>
                                        </p:tgtEl>
                                        <p:attrNameLst>
                                          <p:attrName>style.visibility</p:attrName>
                                        </p:attrNameLst>
                                      </p:cBhvr>
                                      <p:to>
                                        <p:strVal val="visible"/>
                                      </p:to>
                                    </p:set>
                                    <p:animEffect transition="in" filter="blinds(horizontal)">
                                      <p:cBhvr>
                                        <p:cTn id="89" dur="500"/>
                                        <p:tgtEl>
                                          <p:spTgt spid="56"/>
                                        </p:tgtEl>
                                      </p:cBhvr>
                                    </p:animEffect>
                                  </p:childTnLst>
                                </p:cTn>
                              </p:par>
                            </p:childTnLst>
                          </p:cTn>
                        </p:par>
                      </p:childTnLst>
                    </p:cTn>
                  </p:par>
                  <p:par>
                    <p:cTn id="90" fill="hold">
                      <p:stCondLst>
                        <p:cond delay="indefinite"/>
                      </p:stCondLst>
                      <p:childTnLst>
                        <p:par>
                          <p:cTn id="91" fill="hold">
                            <p:stCondLst>
                              <p:cond delay="0"/>
                            </p:stCondLst>
                            <p:childTnLst>
                              <p:par>
                                <p:cTn id="92" presetID="3" presetClass="entr" presetSubtype="10" fill="hold" grpId="0" nodeType="clickEffect">
                                  <p:stCondLst>
                                    <p:cond delay="0"/>
                                  </p:stCondLst>
                                  <p:childTnLst>
                                    <p:set>
                                      <p:cBhvr>
                                        <p:cTn id="93" dur="1" fill="hold">
                                          <p:stCondLst>
                                            <p:cond delay="0"/>
                                          </p:stCondLst>
                                        </p:cTn>
                                        <p:tgtEl>
                                          <p:spTgt spid="57"/>
                                        </p:tgtEl>
                                        <p:attrNameLst>
                                          <p:attrName>style.visibility</p:attrName>
                                        </p:attrNameLst>
                                      </p:cBhvr>
                                      <p:to>
                                        <p:strVal val="visible"/>
                                      </p:to>
                                    </p:set>
                                    <p:animEffect transition="in" filter="blinds(horizontal)">
                                      <p:cBhvr>
                                        <p:cTn id="94" dur="500"/>
                                        <p:tgtEl>
                                          <p:spTgt spid="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 grpId="0"/>
      <p:bldP spid="75" grpId="0"/>
      <p:bldP spid="89" grpId="0"/>
      <p:bldP spid="90" grpId="0"/>
      <p:bldP spid="91" grpId="0" animBg="1"/>
      <p:bldP spid="92" grpId="0"/>
      <p:bldP spid="93" grpId="0"/>
      <p:bldP spid="95" grpId="0" animBg="1"/>
      <p:bldP spid="97" grpId="0" animBg="1"/>
      <p:bldP spid="98" grpId="0"/>
      <p:bldP spid="46" grpId="0"/>
      <p:bldP spid="51" grpId="0"/>
      <p:bldP spid="52" grpId="0" animBg="1"/>
      <p:bldP spid="53" grpId="0"/>
      <p:bldP spid="54" grpId="0"/>
      <p:bldP spid="55" grpId="0"/>
      <p:bldP spid="56" grpId="0"/>
      <p:bldP spid="5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omic Sans MS" pitchFamily="66" charset="0"/>
              </a:rPr>
              <a:t>Statics of a Particle</a:t>
            </a:r>
            <a:endParaRPr lang="en-GB" dirty="0">
              <a:latin typeface="Comic Sans MS" pitchFamily="66" charset="0"/>
            </a:endParaRPr>
          </a:p>
        </p:txBody>
      </p:sp>
      <p:sp>
        <p:nvSpPr>
          <p:cNvPr id="3" name="Content Placeholder 2"/>
          <p:cNvSpPr>
            <a:spLocks noGrp="1"/>
          </p:cNvSpPr>
          <p:nvPr>
            <p:ph idx="1"/>
          </p:nvPr>
        </p:nvSpPr>
        <p:spPr>
          <a:xfrm>
            <a:off x="152400" y="1600200"/>
            <a:ext cx="3505200" cy="4525963"/>
          </a:xfrm>
        </p:spPr>
        <p:txBody>
          <a:bodyPr>
            <a:normAutofit/>
          </a:bodyPr>
          <a:lstStyle/>
          <a:p>
            <a:pPr marL="0" indent="0" algn="ctr">
              <a:buNone/>
            </a:pPr>
            <a:r>
              <a:rPr lang="en-GB" sz="1400" b="1" dirty="0" smtClean="0">
                <a:latin typeface="Comic Sans MS" pitchFamily="66" charset="0"/>
              </a:rPr>
              <a:t>You need to know when to include additional forces on your diagrams, such as weight, tension, thrust, the normal reaction and friction</a:t>
            </a:r>
          </a:p>
          <a:p>
            <a:pPr marL="0" indent="0" algn="ctr">
              <a:buNone/>
            </a:pPr>
            <a:endParaRPr lang="en-GB" sz="1400" dirty="0">
              <a:latin typeface="Comic Sans MS" pitchFamily="66" charset="0"/>
            </a:endParaRPr>
          </a:p>
          <a:p>
            <a:pPr marL="0" indent="0" algn="ctr">
              <a:buNone/>
            </a:pPr>
            <a:r>
              <a:rPr lang="en-GB" sz="1400" dirty="0" smtClean="0">
                <a:latin typeface="Comic Sans MS" pitchFamily="66" charset="0"/>
              </a:rPr>
              <a:t>A small bag of mass 10kg is attached at C to the ends of two light inextensible strings AC and BC. The other ends of the strings are attached to fixed points A and B on the same horizontal line. The bag hangs in equilibrium with AC and BC inclined to the horizontal at 30° and 60° respectively as shown.</a:t>
            </a:r>
          </a:p>
          <a:p>
            <a:pPr marL="0" indent="0" algn="ctr">
              <a:buNone/>
            </a:pPr>
            <a:endParaRPr lang="en-GB" sz="1400" dirty="0">
              <a:latin typeface="Comic Sans MS" pitchFamily="66" charset="0"/>
            </a:endParaRPr>
          </a:p>
          <a:p>
            <a:pPr marL="0" indent="0" algn="ctr">
              <a:buNone/>
            </a:pPr>
            <a:r>
              <a:rPr lang="en-GB" sz="1400" dirty="0" smtClean="0">
                <a:latin typeface="Comic Sans MS" pitchFamily="66" charset="0"/>
              </a:rPr>
              <a:t>Calculate:</a:t>
            </a:r>
          </a:p>
          <a:p>
            <a:pPr algn="ctr">
              <a:buAutoNum type="alphaLcParenR"/>
            </a:pPr>
            <a:r>
              <a:rPr lang="en-GB" sz="1400" dirty="0" smtClean="0">
                <a:latin typeface="Comic Sans MS" pitchFamily="66" charset="0"/>
              </a:rPr>
              <a:t>The tension in AC</a:t>
            </a:r>
          </a:p>
          <a:p>
            <a:pPr algn="ctr">
              <a:buAutoNum type="alphaLcParenR"/>
            </a:pPr>
            <a:r>
              <a:rPr lang="en-GB" sz="1400" dirty="0" smtClean="0">
                <a:latin typeface="Comic Sans MS" pitchFamily="66" charset="0"/>
              </a:rPr>
              <a:t>The tension in BC</a:t>
            </a:r>
            <a:endParaRPr lang="en-GB" sz="1400" dirty="0">
              <a:latin typeface="Comic Sans MS" pitchFamily="66" charset="0"/>
            </a:endParaRPr>
          </a:p>
        </p:txBody>
      </p:sp>
      <p:sp>
        <p:nvSpPr>
          <p:cNvPr id="4" name="TextBox 3"/>
          <p:cNvSpPr txBox="1"/>
          <p:nvPr/>
        </p:nvSpPr>
        <p:spPr>
          <a:xfrm>
            <a:off x="8742557" y="6531169"/>
            <a:ext cx="439543" cy="338554"/>
          </a:xfrm>
          <a:prstGeom prst="rect">
            <a:avLst/>
          </a:prstGeom>
          <a:noFill/>
        </p:spPr>
        <p:txBody>
          <a:bodyPr wrap="none" rtlCol="0">
            <a:spAutoFit/>
          </a:bodyPr>
          <a:lstStyle/>
          <a:p>
            <a:pPr algn="r"/>
            <a:r>
              <a:rPr lang="en-GB" sz="1600" dirty="0" smtClean="0">
                <a:latin typeface="Comic Sans MS" pitchFamily="66" charset="0"/>
              </a:rPr>
              <a:t>4B</a:t>
            </a:r>
            <a:endParaRPr lang="en-GB" sz="1600" dirty="0">
              <a:latin typeface="Comic Sans MS" pitchFamily="66" charset="0"/>
            </a:endParaRPr>
          </a:p>
        </p:txBody>
      </p:sp>
      <p:cxnSp>
        <p:nvCxnSpPr>
          <p:cNvPr id="48" name="Straight Connector 47"/>
          <p:cNvCxnSpPr/>
          <p:nvPr/>
        </p:nvCxnSpPr>
        <p:spPr>
          <a:xfrm>
            <a:off x="4038600" y="1752600"/>
            <a:ext cx="27432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4267200" y="1752600"/>
            <a:ext cx="1676400" cy="12192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flipH="1">
            <a:off x="5943600" y="1752600"/>
            <a:ext cx="609600" cy="12192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a:off x="4038600" y="2971800"/>
            <a:ext cx="2743200" cy="0"/>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4114800" y="1447800"/>
            <a:ext cx="296876" cy="276999"/>
          </a:xfrm>
          <a:prstGeom prst="rect">
            <a:avLst/>
          </a:prstGeom>
          <a:noFill/>
        </p:spPr>
        <p:txBody>
          <a:bodyPr wrap="none" rtlCol="0">
            <a:spAutoFit/>
          </a:bodyPr>
          <a:lstStyle/>
          <a:p>
            <a:r>
              <a:rPr lang="en-GB" sz="1200" dirty="0" smtClean="0">
                <a:latin typeface="Comic Sans MS" pitchFamily="66" charset="0"/>
              </a:rPr>
              <a:t>A</a:t>
            </a:r>
            <a:endParaRPr lang="en-GB" sz="1200" dirty="0">
              <a:latin typeface="Comic Sans MS" pitchFamily="66" charset="0"/>
            </a:endParaRPr>
          </a:p>
        </p:txBody>
      </p:sp>
      <p:sp>
        <p:nvSpPr>
          <p:cNvPr id="72" name="TextBox 71"/>
          <p:cNvSpPr txBox="1"/>
          <p:nvPr/>
        </p:nvSpPr>
        <p:spPr>
          <a:xfrm>
            <a:off x="6400800" y="1447800"/>
            <a:ext cx="304800" cy="276999"/>
          </a:xfrm>
          <a:prstGeom prst="rect">
            <a:avLst/>
          </a:prstGeom>
          <a:noFill/>
        </p:spPr>
        <p:txBody>
          <a:bodyPr wrap="square" rtlCol="0">
            <a:spAutoFit/>
          </a:bodyPr>
          <a:lstStyle/>
          <a:p>
            <a:r>
              <a:rPr lang="en-GB" sz="1200" dirty="0" smtClean="0">
                <a:latin typeface="Comic Sans MS" pitchFamily="66" charset="0"/>
              </a:rPr>
              <a:t>B</a:t>
            </a:r>
            <a:endParaRPr lang="en-GB" sz="1200" dirty="0">
              <a:latin typeface="Comic Sans MS" pitchFamily="66" charset="0"/>
            </a:endParaRPr>
          </a:p>
        </p:txBody>
      </p:sp>
      <p:cxnSp>
        <p:nvCxnSpPr>
          <p:cNvPr id="80" name="Straight Connector 79"/>
          <p:cNvCxnSpPr/>
          <p:nvPr/>
        </p:nvCxnSpPr>
        <p:spPr>
          <a:xfrm>
            <a:off x="5943600" y="2971800"/>
            <a:ext cx="0" cy="838200"/>
          </a:xfrm>
          <a:prstGeom prst="line">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flipV="1">
            <a:off x="5943600" y="2057400"/>
            <a:ext cx="457200" cy="914400"/>
          </a:xfrm>
          <a:prstGeom prst="line">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flipH="1" flipV="1">
            <a:off x="4800600" y="2133600"/>
            <a:ext cx="1143000" cy="838200"/>
          </a:xfrm>
          <a:prstGeom prst="line">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4" name="TextBox 83"/>
          <p:cNvSpPr txBox="1"/>
          <p:nvPr/>
        </p:nvSpPr>
        <p:spPr>
          <a:xfrm>
            <a:off x="5715000" y="3810000"/>
            <a:ext cx="457200" cy="276999"/>
          </a:xfrm>
          <a:prstGeom prst="rect">
            <a:avLst/>
          </a:prstGeom>
          <a:noFill/>
        </p:spPr>
        <p:txBody>
          <a:bodyPr wrap="square" rtlCol="0">
            <a:spAutoFit/>
          </a:bodyPr>
          <a:lstStyle/>
          <a:p>
            <a:pPr algn="ctr"/>
            <a:r>
              <a:rPr lang="en-GB" sz="1200" dirty="0" smtClean="0">
                <a:latin typeface="Comic Sans MS" pitchFamily="66" charset="0"/>
              </a:rPr>
              <a:t>10g</a:t>
            </a:r>
            <a:endParaRPr lang="en-GB" sz="1200" dirty="0">
              <a:latin typeface="Comic Sans MS" pitchFamily="66" charset="0"/>
            </a:endParaRPr>
          </a:p>
        </p:txBody>
      </p:sp>
      <p:cxnSp>
        <p:nvCxnSpPr>
          <p:cNvPr id="85" name="Straight Connector 84"/>
          <p:cNvCxnSpPr/>
          <p:nvPr/>
        </p:nvCxnSpPr>
        <p:spPr>
          <a:xfrm flipH="1">
            <a:off x="4876800" y="2971800"/>
            <a:ext cx="1066800" cy="0"/>
          </a:xfrm>
          <a:prstGeom prst="line">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p:nvPr/>
        </p:nvCxnSpPr>
        <p:spPr>
          <a:xfrm flipV="1">
            <a:off x="6400800" y="2057400"/>
            <a:ext cx="0" cy="914400"/>
          </a:xfrm>
          <a:prstGeom prst="line">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p:nvCxnSpPr>
        <p:spPr>
          <a:xfrm flipV="1">
            <a:off x="4876800" y="2209800"/>
            <a:ext cx="0" cy="762000"/>
          </a:xfrm>
          <a:prstGeom prst="line">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73" name="TextBox 72"/>
          <p:cNvSpPr txBox="1"/>
          <p:nvPr/>
        </p:nvSpPr>
        <p:spPr>
          <a:xfrm>
            <a:off x="5791200" y="2667000"/>
            <a:ext cx="304800" cy="276999"/>
          </a:xfrm>
          <a:prstGeom prst="rect">
            <a:avLst/>
          </a:prstGeom>
          <a:noFill/>
        </p:spPr>
        <p:txBody>
          <a:bodyPr wrap="square" rtlCol="0">
            <a:spAutoFit/>
          </a:bodyPr>
          <a:lstStyle/>
          <a:p>
            <a:r>
              <a:rPr lang="en-GB" sz="1200" dirty="0" smtClean="0">
                <a:latin typeface="Comic Sans MS" pitchFamily="66" charset="0"/>
              </a:rPr>
              <a:t>C</a:t>
            </a:r>
            <a:endParaRPr lang="en-GB" sz="1200" dirty="0">
              <a:latin typeface="Comic Sans MS" pitchFamily="66" charset="0"/>
            </a:endParaRPr>
          </a:p>
        </p:txBody>
      </p:sp>
      <p:sp>
        <p:nvSpPr>
          <p:cNvPr id="21" name="Arc 20"/>
          <p:cNvSpPr/>
          <p:nvPr/>
        </p:nvSpPr>
        <p:spPr>
          <a:xfrm>
            <a:off x="5257800" y="2590800"/>
            <a:ext cx="914400" cy="914400"/>
          </a:xfrm>
          <a:prstGeom prst="arc">
            <a:avLst>
              <a:gd name="adj1" fmla="val 19211666"/>
              <a:gd name="adj2" fmla="val 20997835"/>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99" name="Arc 98"/>
          <p:cNvSpPr/>
          <p:nvPr/>
        </p:nvSpPr>
        <p:spPr>
          <a:xfrm>
            <a:off x="5638800" y="2514600"/>
            <a:ext cx="914400" cy="914400"/>
          </a:xfrm>
          <a:prstGeom prst="arc">
            <a:avLst>
              <a:gd name="adj1" fmla="val 10800000"/>
              <a:gd name="adj2" fmla="val 12285615"/>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2" name="TextBox 21"/>
          <p:cNvSpPr txBox="1"/>
          <p:nvPr/>
        </p:nvSpPr>
        <p:spPr>
          <a:xfrm>
            <a:off x="5334000" y="2743200"/>
            <a:ext cx="436338" cy="276999"/>
          </a:xfrm>
          <a:prstGeom prst="rect">
            <a:avLst/>
          </a:prstGeom>
          <a:noFill/>
        </p:spPr>
        <p:txBody>
          <a:bodyPr wrap="none" rtlCol="0">
            <a:spAutoFit/>
          </a:bodyPr>
          <a:lstStyle/>
          <a:p>
            <a:r>
              <a:rPr lang="en-GB" sz="1200" dirty="0" smtClean="0">
                <a:latin typeface="Comic Sans MS" pitchFamily="66" charset="0"/>
              </a:rPr>
              <a:t>30°</a:t>
            </a:r>
            <a:endParaRPr lang="en-GB" sz="1200" dirty="0">
              <a:latin typeface="Comic Sans MS" pitchFamily="66" charset="0"/>
            </a:endParaRPr>
          </a:p>
        </p:txBody>
      </p:sp>
      <p:sp>
        <p:nvSpPr>
          <p:cNvPr id="100" name="TextBox 99"/>
          <p:cNvSpPr txBox="1"/>
          <p:nvPr/>
        </p:nvSpPr>
        <p:spPr>
          <a:xfrm>
            <a:off x="6019800" y="2667000"/>
            <a:ext cx="436338" cy="276999"/>
          </a:xfrm>
          <a:prstGeom prst="rect">
            <a:avLst/>
          </a:prstGeom>
          <a:noFill/>
        </p:spPr>
        <p:txBody>
          <a:bodyPr wrap="none" rtlCol="0">
            <a:spAutoFit/>
          </a:bodyPr>
          <a:lstStyle/>
          <a:p>
            <a:r>
              <a:rPr lang="en-GB" sz="1200" dirty="0" smtClean="0">
                <a:latin typeface="Comic Sans MS" pitchFamily="66" charset="0"/>
              </a:rPr>
              <a:t>60°</a:t>
            </a:r>
            <a:endParaRPr lang="en-GB" sz="1200" dirty="0">
              <a:latin typeface="Comic Sans MS" pitchFamily="66" charset="0"/>
            </a:endParaRPr>
          </a:p>
        </p:txBody>
      </p:sp>
      <p:sp>
        <p:nvSpPr>
          <p:cNvPr id="101" name="TextBox 100"/>
          <p:cNvSpPr txBox="1"/>
          <p:nvPr/>
        </p:nvSpPr>
        <p:spPr>
          <a:xfrm>
            <a:off x="4800600" y="1905000"/>
            <a:ext cx="381000" cy="276999"/>
          </a:xfrm>
          <a:prstGeom prst="rect">
            <a:avLst/>
          </a:prstGeom>
          <a:noFill/>
        </p:spPr>
        <p:txBody>
          <a:bodyPr wrap="square" rtlCol="0">
            <a:spAutoFit/>
          </a:bodyPr>
          <a:lstStyle/>
          <a:p>
            <a:pPr algn="ctr"/>
            <a:r>
              <a:rPr lang="en-GB" sz="1200" dirty="0" smtClean="0">
                <a:latin typeface="Comic Sans MS" pitchFamily="66" charset="0"/>
              </a:rPr>
              <a:t>T</a:t>
            </a:r>
            <a:r>
              <a:rPr lang="en-GB" sz="1200" baseline="-25000" dirty="0" smtClean="0">
                <a:latin typeface="Comic Sans MS" pitchFamily="66" charset="0"/>
              </a:rPr>
              <a:t>1</a:t>
            </a:r>
            <a:endParaRPr lang="en-GB" sz="1200" baseline="-25000" dirty="0">
              <a:latin typeface="Comic Sans MS" pitchFamily="66" charset="0"/>
            </a:endParaRPr>
          </a:p>
        </p:txBody>
      </p:sp>
      <p:sp>
        <p:nvSpPr>
          <p:cNvPr id="102" name="TextBox 101"/>
          <p:cNvSpPr txBox="1"/>
          <p:nvPr/>
        </p:nvSpPr>
        <p:spPr>
          <a:xfrm>
            <a:off x="6019800" y="1905000"/>
            <a:ext cx="381000" cy="276999"/>
          </a:xfrm>
          <a:prstGeom prst="rect">
            <a:avLst/>
          </a:prstGeom>
          <a:noFill/>
        </p:spPr>
        <p:txBody>
          <a:bodyPr wrap="square" rtlCol="0">
            <a:spAutoFit/>
          </a:bodyPr>
          <a:lstStyle/>
          <a:p>
            <a:pPr algn="ctr"/>
            <a:r>
              <a:rPr lang="en-GB" sz="1200" dirty="0" smtClean="0">
                <a:latin typeface="Comic Sans MS" pitchFamily="66" charset="0"/>
              </a:rPr>
              <a:t>T</a:t>
            </a:r>
            <a:r>
              <a:rPr lang="en-GB" sz="1200" baseline="-25000" dirty="0" smtClean="0">
                <a:latin typeface="Comic Sans MS" pitchFamily="66" charset="0"/>
              </a:rPr>
              <a:t>2</a:t>
            </a:r>
            <a:endParaRPr lang="en-GB" sz="1200" baseline="-25000" dirty="0">
              <a:latin typeface="Comic Sans MS" pitchFamily="66" charset="0"/>
            </a:endParaRPr>
          </a:p>
        </p:txBody>
      </p:sp>
      <p:sp>
        <p:nvSpPr>
          <p:cNvPr id="104" name="TextBox 103"/>
          <p:cNvSpPr txBox="1"/>
          <p:nvPr/>
        </p:nvSpPr>
        <p:spPr>
          <a:xfrm>
            <a:off x="5029200" y="2971800"/>
            <a:ext cx="838200" cy="276999"/>
          </a:xfrm>
          <a:prstGeom prst="rect">
            <a:avLst/>
          </a:prstGeom>
          <a:noFill/>
        </p:spPr>
        <p:txBody>
          <a:bodyPr wrap="square" rtlCol="0">
            <a:spAutoFit/>
          </a:bodyPr>
          <a:lstStyle/>
          <a:p>
            <a:pPr algn="ctr"/>
            <a:r>
              <a:rPr lang="en-GB" sz="1200" dirty="0" smtClean="0">
                <a:solidFill>
                  <a:srgbClr val="FF0000"/>
                </a:solidFill>
                <a:latin typeface="Comic Sans MS" pitchFamily="66" charset="0"/>
              </a:rPr>
              <a:t>T</a:t>
            </a:r>
            <a:r>
              <a:rPr lang="en-GB" sz="1200" baseline="-25000" dirty="0" smtClean="0">
                <a:solidFill>
                  <a:srgbClr val="FF0000"/>
                </a:solidFill>
                <a:latin typeface="Comic Sans MS" pitchFamily="66" charset="0"/>
              </a:rPr>
              <a:t>1</a:t>
            </a:r>
            <a:r>
              <a:rPr lang="en-GB" sz="1200" dirty="0" smtClean="0">
                <a:solidFill>
                  <a:srgbClr val="FF0000"/>
                </a:solidFill>
                <a:latin typeface="Comic Sans MS" pitchFamily="66" charset="0"/>
              </a:rPr>
              <a:t>Cos30</a:t>
            </a:r>
            <a:endParaRPr lang="en-GB" sz="1200" baseline="-25000" dirty="0">
              <a:solidFill>
                <a:srgbClr val="FF0000"/>
              </a:solidFill>
              <a:latin typeface="Comic Sans MS" pitchFamily="66" charset="0"/>
            </a:endParaRPr>
          </a:p>
        </p:txBody>
      </p:sp>
      <p:sp>
        <p:nvSpPr>
          <p:cNvPr id="105" name="TextBox 104"/>
          <p:cNvSpPr txBox="1"/>
          <p:nvPr/>
        </p:nvSpPr>
        <p:spPr>
          <a:xfrm>
            <a:off x="4114800" y="2514600"/>
            <a:ext cx="838200" cy="276999"/>
          </a:xfrm>
          <a:prstGeom prst="rect">
            <a:avLst/>
          </a:prstGeom>
          <a:noFill/>
        </p:spPr>
        <p:txBody>
          <a:bodyPr wrap="square" rtlCol="0">
            <a:spAutoFit/>
          </a:bodyPr>
          <a:lstStyle/>
          <a:p>
            <a:pPr algn="ctr"/>
            <a:r>
              <a:rPr lang="en-GB" sz="1200" dirty="0" smtClean="0">
                <a:solidFill>
                  <a:srgbClr val="0000FF"/>
                </a:solidFill>
                <a:latin typeface="Comic Sans MS" pitchFamily="66" charset="0"/>
              </a:rPr>
              <a:t>T</a:t>
            </a:r>
            <a:r>
              <a:rPr lang="en-GB" sz="1200" baseline="-25000" dirty="0" smtClean="0">
                <a:solidFill>
                  <a:srgbClr val="0000FF"/>
                </a:solidFill>
                <a:latin typeface="Comic Sans MS" pitchFamily="66" charset="0"/>
              </a:rPr>
              <a:t>1</a:t>
            </a:r>
            <a:r>
              <a:rPr lang="en-GB" sz="1200" dirty="0" smtClean="0">
                <a:solidFill>
                  <a:srgbClr val="0000FF"/>
                </a:solidFill>
                <a:latin typeface="Comic Sans MS" pitchFamily="66" charset="0"/>
              </a:rPr>
              <a:t>Sin30</a:t>
            </a:r>
            <a:endParaRPr lang="en-GB" sz="1200" baseline="-25000" dirty="0">
              <a:solidFill>
                <a:srgbClr val="0000FF"/>
              </a:solidFill>
              <a:latin typeface="Comic Sans MS" pitchFamily="66" charset="0"/>
            </a:endParaRPr>
          </a:p>
        </p:txBody>
      </p:sp>
      <p:sp>
        <p:nvSpPr>
          <p:cNvPr id="106" name="TextBox 105"/>
          <p:cNvSpPr txBox="1"/>
          <p:nvPr/>
        </p:nvSpPr>
        <p:spPr>
          <a:xfrm>
            <a:off x="5943600" y="2971800"/>
            <a:ext cx="838200" cy="276999"/>
          </a:xfrm>
          <a:prstGeom prst="rect">
            <a:avLst/>
          </a:prstGeom>
          <a:noFill/>
        </p:spPr>
        <p:txBody>
          <a:bodyPr wrap="square" rtlCol="0">
            <a:spAutoFit/>
          </a:bodyPr>
          <a:lstStyle/>
          <a:p>
            <a:pPr algn="ctr"/>
            <a:r>
              <a:rPr lang="en-GB" sz="1200" dirty="0" smtClean="0">
                <a:solidFill>
                  <a:srgbClr val="FF0000"/>
                </a:solidFill>
                <a:latin typeface="Comic Sans MS" pitchFamily="66" charset="0"/>
              </a:rPr>
              <a:t>T</a:t>
            </a:r>
            <a:r>
              <a:rPr lang="en-GB" sz="1200" baseline="-25000" dirty="0" smtClean="0">
                <a:solidFill>
                  <a:srgbClr val="FF0000"/>
                </a:solidFill>
                <a:latin typeface="Comic Sans MS" pitchFamily="66" charset="0"/>
              </a:rPr>
              <a:t>2</a:t>
            </a:r>
            <a:r>
              <a:rPr lang="en-GB" sz="1200" dirty="0" smtClean="0">
                <a:solidFill>
                  <a:srgbClr val="FF0000"/>
                </a:solidFill>
                <a:latin typeface="Comic Sans MS" pitchFamily="66" charset="0"/>
              </a:rPr>
              <a:t>Cos60</a:t>
            </a:r>
            <a:endParaRPr lang="en-GB" sz="1200" baseline="-25000" dirty="0">
              <a:solidFill>
                <a:srgbClr val="FF0000"/>
              </a:solidFill>
              <a:latin typeface="Comic Sans MS" pitchFamily="66" charset="0"/>
            </a:endParaRPr>
          </a:p>
        </p:txBody>
      </p:sp>
      <p:cxnSp>
        <p:nvCxnSpPr>
          <p:cNvPr id="88" name="Straight Connector 87"/>
          <p:cNvCxnSpPr/>
          <p:nvPr/>
        </p:nvCxnSpPr>
        <p:spPr>
          <a:xfrm>
            <a:off x="5943600" y="2971800"/>
            <a:ext cx="457200" cy="0"/>
          </a:xfrm>
          <a:prstGeom prst="line">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7" name="TextBox 106"/>
          <p:cNvSpPr txBox="1"/>
          <p:nvPr/>
        </p:nvSpPr>
        <p:spPr>
          <a:xfrm>
            <a:off x="6324600" y="2438400"/>
            <a:ext cx="838200" cy="276999"/>
          </a:xfrm>
          <a:prstGeom prst="rect">
            <a:avLst/>
          </a:prstGeom>
          <a:noFill/>
        </p:spPr>
        <p:txBody>
          <a:bodyPr wrap="square" rtlCol="0">
            <a:spAutoFit/>
          </a:bodyPr>
          <a:lstStyle/>
          <a:p>
            <a:pPr algn="ctr"/>
            <a:r>
              <a:rPr lang="en-GB" sz="1200" dirty="0" smtClean="0">
                <a:solidFill>
                  <a:srgbClr val="0000FF"/>
                </a:solidFill>
                <a:latin typeface="Comic Sans MS" pitchFamily="66" charset="0"/>
              </a:rPr>
              <a:t>T</a:t>
            </a:r>
            <a:r>
              <a:rPr lang="en-GB" sz="1200" baseline="-25000" dirty="0" smtClean="0">
                <a:solidFill>
                  <a:srgbClr val="0000FF"/>
                </a:solidFill>
                <a:latin typeface="Comic Sans MS" pitchFamily="66" charset="0"/>
              </a:rPr>
              <a:t>2</a:t>
            </a:r>
            <a:r>
              <a:rPr lang="en-GB" sz="1200" dirty="0" smtClean="0">
                <a:solidFill>
                  <a:srgbClr val="0000FF"/>
                </a:solidFill>
                <a:latin typeface="Comic Sans MS" pitchFamily="66" charset="0"/>
              </a:rPr>
              <a:t>Sin60</a:t>
            </a:r>
            <a:endParaRPr lang="en-GB" sz="1200" baseline="-25000" dirty="0">
              <a:solidFill>
                <a:srgbClr val="0000FF"/>
              </a:solidFill>
              <a:latin typeface="Comic Sans MS" pitchFamily="66" charset="0"/>
            </a:endParaRPr>
          </a:p>
        </p:txBody>
      </p:sp>
      <p:sp>
        <p:nvSpPr>
          <p:cNvPr id="74" name="Oval 73"/>
          <p:cNvSpPr/>
          <p:nvPr/>
        </p:nvSpPr>
        <p:spPr>
          <a:xfrm>
            <a:off x="5867400" y="2895600"/>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p:cNvSpPr txBox="1"/>
          <p:nvPr/>
        </p:nvSpPr>
        <p:spPr>
          <a:xfrm>
            <a:off x="4114800" y="4114800"/>
            <a:ext cx="1828800" cy="276999"/>
          </a:xfrm>
          <a:prstGeom prst="rect">
            <a:avLst/>
          </a:prstGeom>
          <a:noFill/>
        </p:spPr>
        <p:txBody>
          <a:bodyPr wrap="square" rtlCol="0">
            <a:spAutoFit/>
          </a:bodyPr>
          <a:lstStyle/>
          <a:p>
            <a:r>
              <a:rPr lang="en-GB" sz="1200" u="sng" dirty="0" smtClean="0">
                <a:latin typeface="Comic Sans MS" pitchFamily="66" charset="0"/>
              </a:rPr>
              <a:t>Resolving Horizontally </a:t>
            </a:r>
            <a:endParaRPr lang="en-GB" sz="1200" u="sng" dirty="0">
              <a:latin typeface="Comic Sans MS" pitchFamily="66" charset="0"/>
            </a:endParaRPr>
          </a:p>
        </p:txBody>
      </p:sp>
      <mc:AlternateContent xmlns:mc="http://schemas.openxmlformats.org/markup-compatibility/2006" xmlns:a14="http://schemas.microsoft.com/office/drawing/2010/main">
        <mc:Choice Requires="a14">
          <p:sp>
            <p:nvSpPr>
              <p:cNvPr id="109" name="TextBox 108"/>
              <p:cNvSpPr txBox="1"/>
              <p:nvPr/>
            </p:nvSpPr>
            <p:spPr>
              <a:xfrm>
                <a:off x="5029200" y="4495800"/>
                <a:ext cx="829586"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𝐹</m:t>
                      </m:r>
                      <m:r>
                        <a:rPr lang="en-GB" sz="1400" b="0" i="1" smtClean="0">
                          <a:latin typeface="Cambria Math"/>
                        </a:rPr>
                        <m:t>=</m:t>
                      </m:r>
                      <m:r>
                        <a:rPr lang="en-GB" sz="1400" b="0" i="1" smtClean="0">
                          <a:latin typeface="Cambria Math"/>
                        </a:rPr>
                        <m:t>𝑚𝑎</m:t>
                      </m:r>
                    </m:oMath>
                  </m:oMathPara>
                </a14:m>
                <a:endParaRPr lang="en-GB" sz="1400" dirty="0"/>
              </a:p>
            </p:txBody>
          </p:sp>
        </mc:Choice>
        <mc:Fallback xmlns="">
          <p:sp>
            <p:nvSpPr>
              <p:cNvPr id="109" name="TextBox 108"/>
              <p:cNvSpPr txBox="1">
                <a:spLocks noRot="1" noChangeAspect="1" noMove="1" noResize="1" noEditPoints="1" noAdjustHandles="1" noChangeArrowheads="1" noChangeShapeType="1" noTextEdit="1"/>
              </p:cNvSpPr>
              <p:nvPr/>
            </p:nvSpPr>
            <p:spPr>
              <a:xfrm>
                <a:off x="5029200" y="4495800"/>
                <a:ext cx="829586" cy="307777"/>
              </a:xfrm>
              <a:prstGeom prst="rect">
                <a:avLst/>
              </a:prstGeom>
              <a:blipFill rotWithShape="1">
                <a:blip r:embed="rId2"/>
                <a:stretch>
                  <a:fillRect/>
                </a:stretch>
              </a:blipFill>
            </p:spPr>
            <p:txBody>
              <a:bodyPr/>
              <a:lstStyle/>
              <a:p>
                <a:r>
                  <a:rPr lang="en-GB">
                    <a:noFill/>
                  </a:rPr>
                  <a:t> </a:t>
                </a:r>
              </a:p>
            </p:txBody>
          </p:sp>
        </mc:Fallback>
      </mc:AlternateContent>
      <p:sp>
        <p:nvSpPr>
          <p:cNvPr id="110" name="Arc 109"/>
          <p:cNvSpPr/>
          <p:nvPr/>
        </p:nvSpPr>
        <p:spPr>
          <a:xfrm>
            <a:off x="5715000" y="4648200"/>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11" name="TextBox 110"/>
          <p:cNvSpPr txBox="1"/>
          <p:nvPr/>
        </p:nvSpPr>
        <p:spPr>
          <a:xfrm>
            <a:off x="6172200" y="4572000"/>
            <a:ext cx="2133600" cy="430887"/>
          </a:xfrm>
          <a:prstGeom prst="rect">
            <a:avLst/>
          </a:prstGeom>
          <a:noFill/>
        </p:spPr>
        <p:txBody>
          <a:bodyPr wrap="square" rtlCol="0">
            <a:spAutoFit/>
          </a:bodyPr>
          <a:lstStyle/>
          <a:p>
            <a:pPr algn="ctr"/>
            <a:r>
              <a:rPr lang="en-GB" sz="1100" dirty="0" smtClean="0">
                <a:solidFill>
                  <a:srgbClr val="FF0000"/>
                </a:solidFill>
                <a:latin typeface="Comic Sans MS" pitchFamily="66" charset="0"/>
              </a:rPr>
              <a:t>Sub in values, choosing T</a:t>
            </a:r>
            <a:r>
              <a:rPr lang="en-GB" sz="1100" baseline="-25000" dirty="0" smtClean="0">
                <a:solidFill>
                  <a:srgbClr val="FF0000"/>
                </a:solidFill>
                <a:latin typeface="Comic Sans MS" pitchFamily="66" charset="0"/>
              </a:rPr>
              <a:t>2</a:t>
            </a:r>
            <a:r>
              <a:rPr lang="en-GB" sz="1100" dirty="0" smtClean="0">
                <a:solidFill>
                  <a:srgbClr val="FF0000"/>
                </a:solidFill>
                <a:latin typeface="Comic Sans MS" pitchFamily="66" charset="0"/>
              </a:rPr>
              <a:t> as the positive direction</a:t>
            </a:r>
            <a:endParaRPr lang="en-GB" sz="11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112" name="TextBox 111"/>
              <p:cNvSpPr txBox="1"/>
              <p:nvPr/>
            </p:nvSpPr>
            <p:spPr>
              <a:xfrm>
                <a:off x="3657600" y="4876800"/>
                <a:ext cx="2081980"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400" b="0" i="1" smtClean="0">
                              <a:latin typeface="Cambria Math"/>
                            </a:rPr>
                          </m:ctrlPr>
                        </m:sSubPr>
                        <m:e>
                          <m:r>
                            <a:rPr lang="en-GB" sz="1400" b="0" i="1" smtClean="0">
                              <a:latin typeface="Cambria Math"/>
                            </a:rPr>
                            <m:t>𝑇</m:t>
                          </m:r>
                        </m:e>
                        <m:sub>
                          <m:r>
                            <a:rPr lang="en-GB" sz="1400" b="0" i="1" smtClean="0">
                              <a:latin typeface="Cambria Math"/>
                            </a:rPr>
                            <m:t>2</m:t>
                          </m:r>
                        </m:sub>
                      </m:sSub>
                      <m:r>
                        <a:rPr lang="en-GB" sz="1400" b="0" i="1" smtClean="0">
                          <a:latin typeface="Cambria Math"/>
                        </a:rPr>
                        <m:t>𝐶𝑜𝑠</m:t>
                      </m:r>
                      <m:r>
                        <a:rPr lang="en-GB" sz="1400" b="0" i="1" smtClean="0">
                          <a:latin typeface="Cambria Math"/>
                        </a:rPr>
                        <m:t>60−</m:t>
                      </m:r>
                      <m:sSub>
                        <m:sSubPr>
                          <m:ctrlPr>
                            <a:rPr lang="en-GB" sz="1400" b="0" i="1" smtClean="0">
                              <a:latin typeface="Cambria Math"/>
                            </a:rPr>
                          </m:ctrlPr>
                        </m:sSubPr>
                        <m:e>
                          <m:r>
                            <a:rPr lang="en-GB" sz="1400" b="0" i="1" smtClean="0">
                              <a:latin typeface="Cambria Math"/>
                            </a:rPr>
                            <m:t>𝑇</m:t>
                          </m:r>
                        </m:e>
                        <m:sub>
                          <m:r>
                            <a:rPr lang="en-GB" sz="1400" b="0" i="1" smtClean="0">
                              <a:latin typeface="Cambria Math"/>
                            </a:rPr>
                            <m:t>1</m:t>
                          </m:r>
                        </m:sub>
                      </m:sSub>
                      <m:r>
                        <a:rPr lang="en-GB" sz="1400" b="0" i="1" smtClean="0">
                          <a:latin typeface="Cambria Math"/>
                        </a:rPr>
                        <m:t>𝐶𝑜𝑠</m:t>
                      </m:r>
                      <m:r>
                        <a:rPr lang="en-GB" sz="1400" b="0" i="1" smtClean="0">
                          <a:latin typeface="Cambria Math"/>
                        </a:rPr>
                        <m:t>30=0</m:t>
                      </m:r>
                    </m:oMath>
                  </m:oMathPara>
                </a14:m>
                <a:endParaRPr lang="en-GB" sz="1400" dirty="0"/>
              </a:p>
            </p:txBody>
          </p:sp>
        </mc:Choice>
        <mc:Fallback xmlns="">
          <p:sp>
            <p:nvSpPr>
              <p:cNvPr id="112" name="TextBox 111"/>
              <p:cNvSpPr txBox="1">
                <a:spLocks noRot="1" noChangeAspect="1" noMove="1" noResize="1" noEditPoints="1" noAdjustHandles="1" noChangeArrowheads="1" noChangeShapeType="1" noTextEdit="1"/>
              </p:cNvSpPr>
              <p:nvPr/>
            </p:nvSpPr>
            <p:spPr>
              <a:xfrm>
                <a:off x="3657600" y="4876800"/>
                <a:ext cx="2081980" cy="307777"/>
              </a:xfrm>
              <a:prstGeom prst="rect">
                <a:avLst/>
              </a:prstGeom>
              <a:blipFill rotWithShape="1">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4" name="TextBox 113"/>
              <p:cNvSpPr txBox="1"/>
              <p:nvPr/>
            </p:nvSpPr>
            <p:spPr>
              <a:xfrm>
                <a:off x="4572000" y="5257800"/>
                <a:ext cx="1768176"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400" b="0" i="1" smtClean="0">
                              <a:latin typeface="Cambria Math"/>
                            </a:rPr>
                          </m:ctrlPr>
                        </m:sSubPr>
                        <m:e>
                          <m:r>
                            <a:rPr lang="en-GB" sz="1400" b="0" i="1" smtClean="0">
                              <a:latin typeface="Cambria Math"/>
                            </a:rPr>
                            <m:t>𝑇</m:t>
                          </m:r>
                        </m:e>
                        <m:sub>
                          <m:r>
                            <a:rPr lang="en-GB" sz="1400" b="0" i="1" smtClean="0">
                              <a:latin typeface="Cambria Math"/>
                            </a:rPr>
                            <m:t>2</m:t>
                          </m:r>
                        </m:sub>
                      </m:sSub>
                      <m:r>
                        <a:rPr lang="en-GB" sz="1400" b="0" i="1" smtClean="0">
                          <a:latin typeface="Cambria Math"/>
                        </a:rPr>
                        <m:t>𝐶𝑜𝑠</m:t>
                      </m:r>
                      <m:r>
                        <a:rPr lang="en-GB" sz="1400" b="0" i="1" smtClean="0">
                          <a:latin typeface="Cambria Math"/>
                        </a:rPr>
                        <m:t>60=</m:t>
                      </m:r>
                      <m:sSub>
                        <m:sSubPr>
                          <m:ctrlPr>
                            <a:rPr lang="en-GB" sz="1400" b="0" i="1" smtClean="0">
                              <a:latin typeface="Cambria Math"/>
                            </a:rPr>
                          </m:ctrlPr>
                        </m:sSubPr>
                        <m:e>
                          <m:r>
                            <a:rPr lang="en-GB" sz="1400" b="0" i="1" smtClean="0">
                              <a:latin typeface="Cambria Math"/>
                            </a:rPr>
                            <m:t>𝑇</m:t>
                          </m:r>
                        </m:e>
                        <m:sub>
                          <m:r>
                            <a:rPr lang="en-GB" sz="1400" b="0" i="1" smtClean="0">
                              <a:latin typeface="Cambria Math"/>
                            </a:rPr>
                            <m:t>1</m:t>
                          </m:r>
                        </m:sub>
                      </m:sSub>
                      <m:r>
                        <a:rPr lang="en-GB" sz="1400" b="0" i="1" smtClean="0">
                          <a:latin typeface="Cambria Math"/>
                        </a:rPr>
                        <m:t>𝐶𝑜𝑠</m:t>
                      </m:r>
                      <m:r>
                        <a:rPr lang="en-GB" sz="1400" b="0" i="1" smtClean="0">
                          <a:latin typeface="Cambria Math"/>
                        </a:rPr>
                        <m:t>30</m:t>
                      </m:r>
                    </m:oMath>
                  </m:oMathPara>
                </a14:m>
                <a:endParaRPr lang="en-GB" sz="1400" dirty="0"/>
              </a:p>
            </p:txBody>
          </p:sp>
        </mc:Choice>
        <mc:Fallback xmlns="">
          <p:sp>
            <p:nvSpPr>
              <p:cNvPr id="114" name="TextBox 113"/>
              <p:cNvSpPr txBox="1">
                <a:spLocks noRot="1" noChangeAspect="1" noMove="1" noResize="1" noEditPoints="1" noAdjustHandles="1" noChangeArrowheads="1" noChangeShapeType="1" noTextEdit="1"/>
              </p:cNvSpPr>
              <p:nvPr/>
            </p:nvSpPr>
            <p:spPr>
              <a:xfrm>
                <a:off x="4572000" y="5257800"/>
                <a:ext cx="1768176" cy="307777"/>
              </a:xfrm>
              <a:prstGeom prst="rect">
                <a:avLst/>
              </a:prstGeom>
              <a:blipFill rotWithShape="1">
                <a:blip r:embed="rId4"/>
                <a:stretch>
                  <a:fillRect/>
                </a:stretch>
              </a:blipFill>
            </p:spPr>
            <p:txBody>
              <a:bodyPr/>
              <a:lstStyle/>
              <a:p>
                <a:r>
                  <a:rPr lang="en-GB">
                    <a:noFill/>
                  </a:rPr>
                  <a:t> </a:t>
                </a:r>
              </a:p>
            </p:txBody>
          </p:sp>
        </mc:Fallback>
      </mc:AlternateContent>
      <p:sp>
        <p:nvSpPr>
          <p:cNvPr id="115" name="Arc 114"/>
          <p:cNvSpPr/>
          <p:nvPr/>
        </p:nvSpPr>
        <p:spPr>
          <a:xfrm>
            <a:off x="6172200" y="5029200"/>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16" name="TextBox 115"/>
          <p:cNvSpPr txBox="1"/>
          <p:nvPr/>
        </p:nvSpPr>
        <p:spPr>
          <a:xfrm>
            <a:off x="6477000" y="5105400"/>
            <a:ext cx="1390650" cy="261610"/>
          </a:xfrm>
          <a:prstGeom prst="rect">
            <a:avLst/>
          </a:prstGeom>
          <a:noFill/>
        </p:spPr>
        <p:txBody>
          <a:bodyPr wrap="square" rtlCol="0">
            <a:spAutoFit/>
          </a:bodyPr>
          <a:lstStyle/>
          <a:p>
            <a:pPr algn="ctr"/>
            <a:r>
              <a:rPr lang="en-GB" sz="1100" dirty="0" smtClean="0">
                <a:solidFill>
                  <a:srgbClr val="FF0000"/>
                </a:solidFill>
                <a:latin typeface="Comic Sans MS" pitchFamily="66" charset="0"/>
              </a:rPr>
              <a:t>Add T</a:t>
            </a:r>
            <a:r>
              <a:rPr lang="en-GB" sz="1100" baseline="-25000" dirty="0" smtClean="0">
                <a:solidFill>
                  <a:srgbClr val="FF0000"/>
                </a:solidFill>
                <a:latin typeface="Comic Sans MS" pitchFamily="66" charset="0"/>
              </a:rPr>
              <a:t>1</a:t>
            </a:r>
            <a:r>
              <a:rPr lang="en-GB" sz="1100" dirty="0" smtClean="0">
                <a:solidFill>
                  <a:srgbClr val="FF0000"/>
                </a:solidFill>
                <a:latin typeface="Comic Sans MS" pitchFamily="66" charset="0"/>
              </a:rPr>
              <a:t>Cos30</a:t>
            </a:r>
            <a:endParaRPr lang="en-GB" sz="1100" baseline="-250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117" name="TextBox 116"/>
              <p:cNvSpPr txBox="1"/>
              <p:nvPr/>
            </p:nvSpPr>
            <p:spPr>
              <a:xfrm>
                <a:off x="5029200" y="5638800"/>
                <a:ext cx="1282467" cy="49564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400" b="0" i="1" smtClean="0">
                              <a:latin typeface="Cambria Math"/>
                            </a:rPr>
                          </m:ctrlPr>
                        </m:sSubPr>
                        <m:e>
                          <m:r>
                            <a:rPr lang="en-GB" sz="1400" b="0" i="1" smtClean="0">
                              <a:latin typeface="Cambria Math"/>
                            </a:rPr>
                            <m:t>𝑇</m:t>
                          </m:r>
                        </m:e>
                        <m:sub>
                          <m:r>
                            <a:rPr lang="en-GB" sz="1400" b="0" i="1" smtClean="0">
                              <a:latin typeface="Cambria Math"/>
                            </a:rPr>
                            <m:t>2</m:t>
                          </m:r>
                        </m:sub>
                      </m:sSub>
                      <m:r>
                        <a:rPr lang="en-GB" sz="1400" b="0" i="1" smtClean="0">
                          <a:latin typeface="Cambria Math"/>
                        </a:rPr>
                        <m:t>=</m:t>
                      </m:r>
                      <m:f>
                        <m:fPr>
                          <m:ctrlPr>
                            <a:rPr lang="en-GB" sz="1400" b="0" i="1" smtClean="0">
                              <a:latin typeface="Cambria Math"/>
                            </a:rPr>
                          </m:ctrlPr>
                        </m:fPr>
                        <m:num>
                          <m:sSub>
                            <m:sSubPr>
                              <m:ctrlPr>
                                <a:rPr lang="en-GB" sz="1400" b="0" i="1" smtClean="0">
                                  <a:latin typeface="Cambria Math"/>
                                </a:rPr>
                              </m:ctrlPr>
                            </m:sSubPr>
                            <m:e>
                              <m:r>
                                <a:rPr lang="en-GB" sz="1400" b="0" i="1" smtClean="0">
                                  <a:latin typeface="Cambria Math"/>
                                </a:rPr>
                                <m:t>𝑇</m:t>
                              </m:r>
                            </m:e>
                            <m:sub>
                              <m:r>
                                <a:rPr lang="en-GB" sz="1400" b="0" i="1" smtClean="0">
                                  <a:latin typeface="Cambria Math"/>
                                </a:rPr>
                                <m:t>1</m:t>
                              </m:r>
                            </m:sub>
                          </m:sSub>
                          <m:r>
                            <a:rPr lang="en-GB" sz="1400" b="0" i="1" smtClean="0">
                              <a:latin typeface="Cambria Math"/>
                            </a:rPr>
                            <m:t>𝐶𝑜𝑠</m:t>
                          </m:r>
                          <m:r>
                            <a:rPr lang="en-GB" sz="1400" b="0" i="1" smtClean="0">
                              <a:latin typeface="Cambria Math"/>
                            </a:rPr>
                            <m:t>30</m:t>
                          </m:r>
                        </m:num>
                        <m:den>
                          <m:r>
                            <a:rPr lang="en-GB" sz="1400" b="0" i="1" smtClean="0">
                              <a:latin typeface="Cambria Math"/>
                            </a:rPr>
                            <m:t>𝐶𝑜𝑠</m:t>
                          </m:r>
                          <m:r>
                            <a:rPr lang="en-GB" sz="1400" b="0" i="1" smtClean="0">
                              <a:latin typeface="Cambria Math"/>
                            </a:rPr>
                            <m:t>60</m:t>
                          </m:r>
                        </m:den>
                      </m:f>
                    </m:oMath>
                  </m:oMathPara>
                </a14:m>
                <a:endParaRPr lang="en-GB" sz="1400" dirty="0"/>
              </a:p>
            </p:txBody>
          </p:sp>
        </mc:Choice>
        <mc:Fallback xmlns="">
          <p:sp>
            <p:nvSpPr>
              <p:cNvPr id="117" name="TextBox 116"/>
              <p:cNvSpPr txBox="1">
                <a:spLocks noRot="1" noChangeAspect="1" noMove="1" noResize="1" noEditPoints="1" noAdjustHandles="1" noChangeArrowheads="1" noChangeShapeType="1" noTextEdit="1"/>
              </p:cNvSpPr>
              <p:nvPr/>
            </p:nvSpPr>
            <p:spPr>
              <a:xfrm>
                <a:off x="5029200" y="5638800"/>
                <a:ext cx="1282467" cy="495649"/>
              </a:xfrm>
              <a:prstGeom prst="rect">
                <a:avLst/>
              </a:prstGeom>
              <a:blipFill rotWithShape="1">
                <a:blip r:embed="rId5"/>
                <a:stretch>
                  <a:fillRect b="-1235"/>
                </a:stretch>
              </a:blipFill>
            </p:spPr>
            <p:txBody>
              <a:bodyPr/>
              <a:lstStyle/>
              <a:p>
                <a:r>
                  <a:rPr lang="en-GB">
                    <a:noFill/>
                  </a:rPr>
                  <a:t> </a:t>
                </a:r>
              </a:p>
            </p:txBody>
          </p:sp>
        </mc:Fallback>
      </mc:AlternateContent>
      <p:sp>
        <p:nvSpPr>
          <p:cNvPr id="118" name="Arc 117"/>
          <p:cNvSpPr/>
          <p:nvPr/>
        </p:nvSpPr>
        <p:spPr>
          <a:xfrm>
            <a:off x="6172200" y="5410200"/>
            <a:ext cx="457200" cy="5334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19" name="TextBox 118"/>
          <p:cNvSpPr txBox="1"/>
          <p:nvPr/>
        </p:nvSpPr>
        <p:spPr>
          <a:xfrm>
            <a:off x="6553200" y="5562600"/>
            <a:ext cx="1295400" cy="261610"/>
          </a:xfrm>
          <a:prstGeom prst="rect">
            <a:avLst/>
          </a:prstGeom>
          <a:noFill/>
        </p:spPr>
        <p:txBody>
          <a:bodyPr wrap="square" rtlCol="0">
            <a:spAutoFit/>
          </a:bodyPr>
          <a:lstStyle/>
          <a:p>
            <a:pPr algn="ctr"/>
            <a:r>
              <a:rPr lang="en-GB" sz="1100" dirty="0" smtClean="0">
                <a:solidFill>
                  <a:srgbClr val="FF0000"/>
                </a:solidFill>
                <a:latin typeface="Comic Sans MS" pitchFamily="66" charset="0"/>
              </a:rPr>
              <a:t>Divide by Cos60</a:t>
            </a:r>
            <a:endParaRPr lang="en-GB" sz="1100" baseline="-25000" dirty="0">
              <a:solidFill>
                <a:srgbClr val="FF0000"/>
              </a:solidFill>
              <a:latin typeface="Comic Sans MS" pitchFamily="66" charset="0"/>
            </a:endParaRPr>
          </a:p>
        </p:txBody>
      </p:sp>
      <p:sp>
        <p:nvSpPr>
          <p:cNvPr id="25" name="TextBox 24"/>
          <p:cNvSpPr txBox="1"/>
          <p:nvPr/>
        </p:nvSpPr>
        <p:spPr>
          <a:xfrm>
            <a:off x="7391400" y="1676400"/>
            <a:ext cx="1676400" cy="1200329"/>
          </a:xfrm>
          <a:prstGeom prst="rect">
            <a:avLst/>
          </a:prstGeom>
          <a:noFill/>
        </p:spPr>
        <p:txBody>
          <a:bodyPr wrap="square" rtlCol="0">
            <a:spAutoFit/>
          </a:bodyPr>
          <a:lstStyle/>
          <a:p>
            <a:pPr algn="ctr"/>
            <a:r>
              <a:rPr lang="en-GB" sz="1200" dirty="0" smtClean="0">
                <a:solidFill>
                  <a:srgbClr val="FF0000"/>
                </a:solidFill>
                <a:latin typeface="Comic Sans MS" pitchFamily="66" charset="0"/>
              </a:rPr>
              <a:t>Draw a diagram</a:t>
            </a:r>
          </a:p>
          <a:p>
            <a:pPr algn="ctr"/>
            <a:endParaRPr lang="en-GB" sz="1200" dirty="0" smtClean="0">
              <a:solidFill>
                <a:srgbClr val="FF0000"/>
              </a:solidFill>
              <a:latin typeface="Comic Sans MS" pitchFamily="66" charset="0"/>
            </a:endParaRPr>
          </a:p>
          <a:p>
            <a:pPr algn="ctr"/>
            <a:r>
              <a:rPr lang="en-GB" sz="1200" dirty="0" smtClean="0">
                <a:solidFill>
                  <a:srgbClr val="FF0000"/>
                </a:solidFill>
                <a:latin typeface="Comic Sans MS" pitchFamily="66" charset="0"/>
                <a:sym typeface="Wingdings" pitchFamily="2" charset="2"/>
              </a:rPr>
              <a:t> The strings are separate so use T</a:t>
            </a:r>
            <a:r>
              <a:rPr lang="en-GB" sz="1200" baseline="-25000" dirty="0" smtClean="0">
                <a:solidFill>
                  <a:srgbClr val="FF0000"/>
                </a:solidFill>
                <a:latin typeface="Comic Sans MS" pitchFamily="66" charset="0"/>
                <a:sym typeface="Wingdings" pitchFamily="2" charset="2"/>
              </a:rPr>
              <a:t>1</a:t>
            </a:r>
            <a:r>
              <a:rPr lang="en-GB" sz="1200" dirty="0" smtClean="0">
                <a:solidFill>
                  <a:srgbClr val="FF0000"/>
                </a:solidFill>
                <a:latin typeface="Comic Sans MS" pitchFamily="66" charset="0"/>
                <a:sym typeface="Wingdings" pitchFamily="2" charset="2"/>
              </a:rPr>
              <a:t> and T</a:t>
            </a:r>
            <a:r>
              <a:rPr lang="en-GB" sz="1200" baseline="-25000" dirty="0" smtClean="0">
                <a:solidFill>
                  <a:srgbClr val="FF0000"/>
                </a:solidFill>
                <a:latin typeface="Comic Sans MS" pitchFamily="66" charset="0"/>
                <a:sym typeface="Wingdings" pitchFamily="2" charset="2"/>
              </a:rPr>
              <a:t>2</a:t>
            </a:r>
            <a:r>
              <a:rPr lang="en-GB" sz="1200" dirty="0" smtClean="0">
                <a:solidFill>
                  <a:srgbClr val="FF0000"/>
                </a:solidFill>
                <a:latin typeface="Comic Sans MS" pitchFamily="66" charset="0"/>
                <a:sym typeface="Wingdings" pitchFamily="2" charset="2"/>
              </a:rPr>
              <a:t> as the tensions</a:t>
            </a:r>
            <a:endParaRPr lang="en-GB" sz="12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121" name="TextBox 120"/>
              <p:cNvSpPr txBox="1"/>
              <p:nvPr/>
            </p:nvSpPr>
            <p:spPr>
              <a:xfrm>
                <a:off x="323850" y="5638800"/>
                <a:ext cx="1282467" cy="49564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400" b="0" i="1" smtClean="0">
                              <a:solidFill>
                                <a:schemeClr val="tx1"/>
                              </a:solidFill>
                              <a:latin typeface="Cambria Math"/>
                            </a:rPr>
                          </m:ctrlPr>
                        </m:sSubPr>
                        <m:e>
                          <m:r>
                            <a:rPr lang="en-GB" sz="1400" b="0" i="1" smtClean="0">
                              <a:solidFill>
                                <a:schemeClr val="tx1"/>
                              </a:solidFill>
                              <a:latin typeface="Cambria Math"/>
                            </a:rPr>
                            <m:t>𝑇</m:t>
                          </m:r>
                        </m:e>
                        <m:sub>
                          <m:r>
                            <a:rPr lang="en-GB" sz="1400" b="0" i="1" smtClean="0">
                              <a:solidFill>
                                <a:schemeClr val="tx1"/>
                              </a:solidFill>
                              <a:latin typeface="Cambria Math"/>
                            </a:rPr>
                            <m:t>2</m:t>
                          </m:r>
                        </m:sub>
                      </m:sSub>
                      <m:r>
                        <a:rPr lang="en-GB" sz="1400" b="0" i="1" smtClean="0">
                          <a:solidFill>
                            <a:schemeClr val="tx1"/>
                          </a:solidFill>
                          <a:latin typeface="Cambria Math"/>
                        </a:rPr>
                        <m:t>=</m:t>
                      </m:r>
                      <m:f>
                        <m:fPr>
                          <m:ctrlPr>
                            <a:rPr lang="en-GB" sz="1400" b="0" i="1" smtClean="0">
                              <a:solidFill>
                                <a:schemeClr val="tx1"/>
                              </a:solidFill>
                              <a:latin typeface="Cambria Math"/>
                            </a:rPr>
                          </m:ctrlPr>
                        </m:fPr>
                        <m:num>
                          <m:sSub>
                            <m:sSubPr>
                              <m:ctrlPr>
                                <a:rPr lang="en-GB" sz="1400" b="0" i="1" smtClean="0">
                                  <a:solidFill>
                                    <a:schemeClr val="tx1"/>
                                  </a:solidFill>
                                  <a:latin typeface="Cambria Math"/>
                                </a:rPr>
                              </m:ctrlPr>
                            </m:sSubPr>
                            <m:e>
                              <m:r>
                                <a:rPr lang="en-GB" sz="1400" b="0" i="1" smtClean="0">
                                  <a:solidFill>
                                    <a:schemeClr val="tx1"/>
                                  </a:solidFill>
                                  <a:latin typeface="Cambria Math"/>
                                </a:rPr>
                                <m:t>𝑇</m:t>
                              </m:r>
                            </m:e>
                            <m:sub>
                              <m:r>
                                <a:rPr lang="en-GB" sz="1400" b="0" i="1" smtClean="0">
                                  <a:solidFill>
                                    <a:schemeClr val="tx1"/>
                                  </a:solidFill>
                                  <a:latin typeface="Cambria Math"/>
                                </a:rPr>
                                <m:t>1</m:t>
                              </m:r>
                            </m:sub>
                          </m:sSub>
                          <m:r>
                            <a:rPr lang="en-GB" sz="1400" b="0" i="1" smtClean="0">
                              <a:solidFill>
                                <a:schemeClr val="tx1"/>
                              </a:solidFill>
                              <a:latin typeface="Cambria Math"/>
                            </a:rPr>
                            <m:t>𝐶𝑜𝑠</m:t>
                          </m:r>
                          <m:r>
                            <a:rPr lang="en-GB" sz="1400" b="0" i="1" smtClean="0">
                              <a:solidFill>
                                <a:schemeClr val="tx1"/>
                              </a:solidFill>
                              <a:latin typeface="Cambria Math"/>
                            </a:rPr>
                            <m:t>30</m:t>
                          </m:r>
                        </m:num>
                        <m:den>
                          <m:r>
                            <a:rPr lang="en-GB" sz="1400" b="0" i="1" smtClean="0">
                              <a:solidFill>
                                <a:schemeClr val="tx1"/>
                              </a:solidFill>
                              <a:latin typeface="Cambria Math"/>
                            </a:rPr>
                            <m:t>𝐶𝑜𝑠</m:t>
                          </m:r>
                          <m:r>
                            <a:rPr lang="en-GB" sz="1400" b="0" i="1" smtClean="0">
                              <a:solidFill>
                                <a:schemeClr val="tx1"/>
                              </a:solidFill>
                              <a:latin typeface="Cambria Math"/>
                            </a:rPr>
                            <m:t>60</m:t>
                          </m:r>
                        </m:den>
                      </m:f>
                    </m:oMath>
                  </m:oMathPara>
                </a14:m>
                <a:endParaRPr lang="en-GB" sz="1400" dirty="0">
                  <a:solidFill>
                    <a:schemeClr val="tx1"/>
                  </a:solidFill>
                </a:endParaRPr>
              </a:p>
            </p:txBody>
          </p:sp>
        </mc:Choice>
        <mc:Fallback xmlns="">
          <p:sp>
            <p:nvSpPr>
              <p:cNvPr id="121" name="TextBox 120"/>
              <p:cNvSpPr txBox="1">
                <a:spLocks noRot="1" noChangeAspect="1" noMove="1" noResize="1" noEditPoints="1" noAdjustHandles="1" noChangeArrowheads="1" noChangeShapeType="1" noTextEdit="1"/>
              </p:cNvSpPr>
              <p:nvPr/>
            </p:nvSpPr>
            <p:spPr>
              <a:xfrm>
                <a:off x="323850" y="5638800"/>
                <a:ext cx="1282467" cy="495649"/>
              </a:xfrm>
              <a:prstGeom prst="rect">
                <a:avLst/>
              </a:prstGeom>
              <a:blipFill rotWithShape="1">
                <a:blip r:embed="rId6"/>
                <a:stretch>
                  <a:fillRect b="-1235"/>
                </a:stretch>
              </a:blipFill>
            </p:spPr>
            <p:txBody>
              <a:bodyPr/>
              <a:lstStyle/>
              <a:p>
                <a:r>
                  <a:rPr lang="en-GB">
                    <a:noFill/>
                  </a:rPr>
                  <a:t> </a:t>
                </a:r>
              </a:p>
            </p:txBody>
          </p:sp>
        </mc:Fallback>
      </mc:AlternateContent>
      <p:pic>
        <p:nvPicPr>
          <p:cNvPr id="44" name="Picture 4" descr="http://www.nenastran.com/newnoran/images/linear-statics-excavator.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67600" y="152400"/>
            <a:ext cx="1537195" cy="9654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3859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blinds(horizontal)">
                                      <p:cBhvr>
                                        <p:cTn id="7" dur="500"/>
                                        <p:tgtEl>
                                          <p:spTgt spid="3">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blinds(horizontal)">
                                      <p:cBhvr>
                                        <p:cTn id="12" dur="500"/>
                                        <p:tgtEl>
                                          <p:spTgt spid="3">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blinds(horizontal)">
                                      <p:cBhvr>
                                        <p:cTn id="17" dur="500"/>
                                        <p:tgtEl>
                                          <p:spTgt spid="3">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25">
                                            <p:txEl>
                                              <p:pRg st="0" end="0"/>
                                            </p:txEl>
                                          </p:spTgt>
                                        </p:tgtEl>
                                        <p:attrNameLst>
                                          <p:attrName>style.visibility</p:attrName>
                                        </p:attrNameLst>
                                      </p:cBhvr>
                                      <p:to>
                                        <p:strVal val="visible"/>
                                      </p:to>
                                    </p:set>
                                    <p:animEffect transition="in" filter="blinds(horizontal)">
                                      <p:cBhvr>
                                        <p:cTn id="22" dur="500"/>
                                        <p:tgtEl>
                                          <p:spTgt spid="25">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5" fill="hold" nodeType="clickEffect">
                                  <p:stCondLst>
                                    <p:cond delay="0"/>
                                  </p:stCondLst>
                                  <p:childTnLst>
                                    <p:set>
                                      <p:cBhvr>
                                        <p:cTn id="26" dur="1" fill="hold">
                                          <p:stCondLst>
                                            <p:cond delay="0"/>
                                          </p:stCondLst>
                                        </p:cTn>
                                        <p:tgtEl>
                                          <p:spTgt spid="48"/>
                                        </p:tgtEl>
                                        <p:attrNameLst>
                                          <p:attrName>style.visibility</p:attrName>
                                        </p:attrNameLst>
                                      </p:cBhvr>
                                      <p:to>
                                        <p:strVal val="visible"/>
                                      </p:to>
                                    </p:set>
                                    <p:animEffect transition="in" filter="blinds(vertical)">
                                      <p:cBhvr>
                                        <p:cTn id="27" dur="500"/>
                                        <p:tgtEl>
                                          <p:spTgt spid="48"/>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blinds(horizontal)">
                                      <p:cBhvr>
                                        <p:cTn id="30" dur="500"/>
                                        <p:tgtEl>
                                          <p:spTgt spid="10"/>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72"/>
                                        </p:tgtEl>
                                        <p:attrNameLst>
                                          <p:attrName>style.visibility</p:attrName>
                                        </p:attrNameLst>
                                      </p:cBhvr>
                                      <p:to>
                                        <p:strVal val="visible"/>
                                      </p:to>
                                    </p:set>
                                    <p:animEffect transition="in" filter="blinds(horizontal)">
                                      <p:cBhvr>
                                        <p:cTn id="33" dur="500"/>
                                        <p:tgtEl>
                                          <p:spTgt spid="72"/>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nodeType="clickEffect">
                                  <p:stCondLst>
                                    <p:cond delay="0"/>
                                  </p:stCondLst>
                                  <p:childTnLst>
                                    <p:set>
                                      <p:cBhvr>
                                        <p:cTn id="37" dur="1" fill="hold">
                                          <p:stCondLst>
                                            <p:cond delay="0"/>
                                          </p:stCondLst>
                                        </p:cTn>
                                        <p:tgtEl>
                                          <p:spTgt spid="49"/>
                                        </p:tgtEl>
                                        <p:attrNameLst>
                                          <p:attrName>style.visibility</p:attrName>
                                        </p:attrNameLst>
                                      </p:cBhvr>
                                      <p:to>
                                        <p:strVal val="visible"/>
                                      </p:to>
                                    </p:set>
                                    <p:animEffect transition="in" filter="blinds(horizontal)">
                                      <p:cBhvr>
                                        <p:cTn id="38" dur="500"/>
                                        <p:tgtEl>
                                          <p:spTgt spid="49"/>
                                        </p:tgtEl>
                                      </p:cBhvr>
                                    </p:animEffect>
                                  </p:childTnLst>
                                </p:cTn>
                              </p:par>
                              <p:par>
                                <p:cTn id="39" presetID="3" presetClass="entr" presetSubtype="10" fill="hold" nodeType="withEffect">
                                  <p:stCondLst>
                                    <p:cond delay="0"/>
                                  </p:stCondLst>
                                  <p:childTnLst>
                                    <p:set>
                                      <p:cBhvr>
                                        <p:cTn id="40" dur="1" fill="hold">
                                          <p:stCondLst>
                                            <p:cond delay="0"/>
                                          </p:stCondLst>
                                        </p:cTn>
                                        <p:tgtEl>
                                          <p:spTgt spid="58"/>
                                        </p:tgtEl>
                                        <p:attrNameLst>
                                          <p:attrName>style.visibility</p:attrName>
                                        </p:attrNameLst>
                                      </p:cBhvr>
                                      <p:to>
                                        <p:strVal val="visible"/>
                                      </p:to>
                                    </p:set>
                                    <p:animEffect transition="in" filter="blinds(horizontal)">
                                      <p:cBhvr>
                                        <p:cTn id="41" dur="500"/>
                                        <p:tgtEl>
                                          <p:spTgt spid="58"/>
                                        </p:tgtEl>
                                      </p:cBhvr>
                                    </p:animEffect>
                                  </p:childTnLst>
                                </p:cTn>
                              </p:par>
                              <p:par>
                                <p:cTn id="42" presetID="3" presetClass="entr" presetSubtype="10" fill="hold" grpId="0" nodeType="withEffect">
                                  <p:stCondLst>
                                    <p:cond delay="0"/>
                                  </p:stCondLst>
                                  <p:childTnLst>
                                    <p:set>
                                      <p:cBhvr>
                                        <p:cTn id="43" dur="1" fill="hold">
                                          <p:stCondLst>
                                            <p:cond delay="0"/>
                                          </p:stCondLst>
                                        </p:cTn>
                                        <p:tgtEl>
                                          <p:spTgt spid="74"/>
                                        </p:tgtEl>
                                        <p:attrNameLst>
                                          <p:attrName>style.visibility</p:attrName>
                                        </p:attrNameLst>
                                      </p:cBhvr>
                                      <p:to>
                                        <p:strVal val="visible"/>
                                      </p:to>
                                    </p:set>
                                    <p:animEffect transition="in" filter="blinds(horizontal)">
                                      <p:cBhvr>
                                        <p:cTn id="44" dur="500"/>
                                        <p:tgtEl>
                                          <p:spTgt spid="74"/>
                                        </p:tgtEl>
                                      </p:cBhvr>
                                    </p:animEffect>
                                  </p:childTnLst>
                                </p:cTn>
                              </p:par>
                              <p:par>
                                <p:cTn id="45" presetID="3" presetClass="entr" presetSubtype="10" fill="hold" grpId="0" nodeType="withEffect">
                                  <p:stCondLst>
                                    <p:cond delay="0"/>
                                  </p:stCondLst>
                                  <p:childTnLst>
                                    <p:set>
                                      <p:cBhvr>
                                        <p:cTn id="46" dur="1" fill="hold">
                                          <p:stCondLst>
                                            <p:cond delay="0"/>
                                          </p:stCondLst>
                                        </p:cTn>
                                        <p:tgtEl>
                                          <p:spTgt spid="73"/>
                                        </p:tgtEl>
                                        <p:attrNameLst>
                                          <p:attrName>style.visibility</p:attrName>
                                        </p:attrNameLst>
                                      </p:cBhvr>
                                      <p:to>
                                        <p:strVal val="visible"/>
                                      </p:to>
                                    </p:set>
                                    <p:animEffect transition="in" filter="blinds(horizontal)">
                                      <p:cBhvr>
                                        <p:cTn id="47" dur="500"/>
                                        <p:tgtEl>
                                          <p:spTgt spid="73"/>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5" fill="hold" nodeType="clickEffect">
                                  <p:stCondLst>
                                    <p:cond delay="0"/>
                                  </p:stCondLst>
                                  <p:childTnLst>
                                    <p:set>
                                      <p:cBhvr>
                                        <p:cTn id="51" dur="1" fill="hold">
                                          <p:stCondLst>
                                            <p:cond delay="0"/>
                                          </p:stCondLst>
                                        </p:cTn>
                                        <p:tgtEl>
                                          <p:spTgt spid="71"/>
                                        </p:tgtEl>
                                        <p:attrNameLst>
                                          <p:attrName>style.visibility</p:attrName>
                                        </p:attrNameLst>
                                      </p:cBhvr>
                                      <p:to>
                                        <p:strVal val="visible"/>
                                      </p:to>
                                    </p:set>
                                    <p:animEffect transition="in" filter="blinds(vertical)">
                                      <p:cBhvr>
                                        <p:cTn id="52" dur="500"/>
                                        <p:tgtEl>
                                          <p:spTgt spid="71"/>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21"/>
                                        </p:tgtEl>
                                        <p:attrNameLst>
                                          <p:attrName>style.visibility</p:attrName>
                                        </p:attrNameLst>
                                      </p:cBhvr>
                                      <p:to>
                                        <p:strVal val="visible"/>
                                      </p:to>
                                    </p:set>
                                    <p:animEffect transition="in" filter="blinds(horizontal)">
                                      <p:cBhvr>
                                        <p:cTn id="57" dur="500"/>
                                        <p:tgtEl>
                                          <p:spTgt spid="21"/>
                                        </p:tgtEl>
                                      </p:cBhvr>
                                    </p:animEffect>
                                  </p:childTnLst>
                                </p:cTn>
                              </p:par>
                              <p:par>
                                <p:cTn id="58" presetID="3" presetClass="entr" presetSubtype="10" fill="hold" grpId="0" nodeType="withEffect">
                                  <p:stCondLst>
                                    <p:cond delay="0"/>
                                  </p:stCondLst>
                                  <p:childTnLst>
                                    <p:set>
                                      <p:cBhvr>
                                        <p:cTn id="59" dur="1" fill="hold">
                                          <p:stCondLst>
                                            <p:cond delay="0"/>
                                          </p:stCondLst>
                                        </p:cTn>
                                        <p:tgtEl>
                                          <p:spTgt spid="100"/>
                                        </p:tgtEl>
                                        <p:attrNameLst>
                                          <p:attrName>style.visibility</p:attrName>
                                        </p:attrNameLst>
                                      </p:cBhvr>
                                      <p:to>
                                        <p:strVal val="visible"/>
                                      </p:to>
                                    </p:set>
                                    <p:animEffect transition="in" filter="blinds(horizontal)">
                                      <p:cBhvr>
                                        <p:cTn id="60" dur="500"/>
                                        <p:tgtEl>
                                          <p:spTgt spid="100"/>
                                        </p:tgtEl>
                                      </p:cBhvr>
                                    </p:animEffect>
                                  </p:childTnLst>
                                </p:cTn>
                              </p:par>
                            </p:childTnLst>
                          </p:cTn>
                        </p:par>
                      </p:childTnLst>
                    </p:cTn>
                  </p:par>
                  <p:par>
                    <p:cTn id="61" fill="hold">
                      <p:stCondLst>
                        <p:cond delay="indefinite"/>
                      </p:stCondLst>
                      <p:childTnLst>
                        <p:par>
                          <p:cTn id="62" fill="hold">
                            <p:stCondLst>
                              <p:cond delay="0"/>
                            </p:stCondLst>
                            <p:childTnLst>
                              <p:par>
                                <p:cTn id="63" presetID="3" presetClass="entr" presetSubtype="10" fill="hold" grpId="0" nodeType="clickEffect">
                                  <p:stCondLst>
                                    <p:cond delay="0"/>
                                  </p:stCondLst>
                                  <p:childTnLst>
                                    <p:set>
                                      <p:cBhvr>
                                        <p:cTn id="64" dur="1" fill="hold">
                                          <p:stCondLst>
                                            <p:cond delay="0"/>
                                          </p:stCondLst>
                                        </p:cTn>
                                        <p:tgtEl>
                                          <p:spTgt spid="99"/>
                                        </p:tgtEl>
                                        <p:attrNameLst>
                                          <p:attrName>style.visibility</p:attrName>
                                        </p:attrNameLst>
                                      </p:cBhvr>
                                      <p:to>
                                        <p:strVal val="visible"/>
                                      </p:to>
                                    </p:set>
                                    <p:animEffect transition="in" filter="blinds(horizontal)">
                                      <p:cBhvr>
                                        <p:cTn id="65" dur="500"/>
                                        <p:tgtEl>
                                          <p:spTgt spid="99"/>
                                        </p:tgtEl>
                                      </p:cBhvr>
                                    </p:animEffect>
                                  </p:childTnLst>
                                </p:cTn>
                              </p:par>
                              <p:par>
                                <p:cTn id="66" presetID="3" presetClass="entr" presetSubtype="10" fill="hold" grpId="0" nodeType="withEffect">
                                  <p:stCondLst>
                                    <p:cond delay="0"/>
                                  </p:stCondLst>
                                  <p:childTnLst>
                                    <p:set>
                                      <p:cBhvr>
                                        <p:cTn id="67" dur="1" fill="hold">
                                          <p:stCondLst>
                                            <p:cond delay="0"/>
                                          </p:stCondLst>
                                        </p:cTn>
                                        <p:tgtEl>
                                          <p:spTgt spid="22"/>
                                        </p:tgtEl>
                                        <p:attrNameLst>
                                          <p:attrName>style.visibility</p:attrName>
                                        </p:attrNameLst>
                                      </p:cBhvr>
                                      <p:to>
                                        <p:strVal val="visible"/>
                                      </p:to>
                                    </p:set>
                                    <p:animEffect transition="in" filter="blinds(horizontal)">
                                      <p:cBhvr>
                                        <p:cTn id="68" dur="500"/>
                                        <p:tgtEl>
                                          <p:spTgt spid="22"/>
                                        </p:tgtEl>
                                      </p:cBhvr>
                                    </p:animEffect>
                                  </p:childTnLst>
                                </p:cTn>
                              </p:par>
                            </p:childTnLst>
                          </p:cTn>
                        </p:par>
                      </p:childTnLst>
                    </p:cTn>
                  </p:par>
                  <p:par>
                    <p:cTn id="69" fill="hold">
                      <p:stCondLst>
                        <p:cond delay="indefinite"/>
                      </p:stCondLst>
                      <p:childTnLst>
                        <p:par>
                          <p:cTn id="70" fill="hold">
                            <p:stCondLst>
                              <p:cond delay="0"/>
                            </p:stCondLst>
                            <p:childTnLst>
                              <p:par>
                                <p:cTn id="71" presetID="3" presetClass="entr" presetSubtype="10" fill="hold" nodeType="clickEffect">
                                  <p:stCondLst>
                                    <p:cond delay="0"/>
                                  </p:stCondLst>
                                  <p:childTnLst>
                                    <p:set>
                                      <p:cBhvr>
                                        <p:cTn id="72" dur="1" fill="hold">
                                          <p:stCondLst>
                                            <p:cond delay="0"/>
                                          </p:stCondLst>
                                        </p:cTn>
                                        <p:tgtEl>
                                          <p:spTgt spid="80"/>
                                        </p:tgtEl>
                                        <p:attrNameLst>
                                          <p:attrName>style.visibility</p:attrName>
                                        </p:attrNameLst>
                                      </p:cBhvr>
                                      <p:to>
                                        <p:strVal val="visible"/>
                                      </p:to>
                                    </p:set>
                                    <p:animEffect transition="in" filter="blinds(horizontal)">
                                      <p:cBhvr>
                                        <p:cTn id="73" dur="500"/>
                                        <p:tgtEl>
                                          <p:spTgt spid="80"/>
                                        </p:tgtEl>
                                      </p:cBhvr>
                                    </p:animEffect>
                                  </p:childTnLst>
                                </p:cTn>
                              </p:par>
                            </p:childTnLst>
                          </p:cTn>
                        </p:par>
                      </p:childTnLst>
                    </p:cTn>
                  </p:par>
                  <p:par>
                    <p:cTn id="74" fill="hold">
                      <p:stCondLst>
                        <p:cond delay="indefinite"/>
                      </p:stCondLst>
                      <p:childTnLst>
                        <p:par>
                          <p:cTn id="75" fill="hold">
                            <p:stCondLst>
                              <p:cond delay="0"/>
                            </p:stCondLst>
                            <p:childTnLst>
                              <p:par>
                                <p:cTn id="76" presetID="3" presetClass="entr" presetSubtype="10" fill="hold" grpId="0" nodeType="clickEffect">
                                  <p:stCondLst>
                                    <p:cond delay="0"/>
                                  </p:stCondLst>
                                  <p:childTnLst>
                                    <p:set>
                                      <p:cBhvr>
                                        <p:cTn id="77" dur="1" fill="hold">
                                          <p:stCondLst>
                                            <p:cond delay="0"/>
                                          </p:stCondLst>
                                        </p:cTn>
                                        <p:tgtEl>
                                          <p:spTgt spid="84"/>
                                        </p:tgtEl>
                                        <p:attrNameLst>
                                          <p:attrName>style.visibility</p:attrName>
                                        </p:attrNameLst>
                                      </p:cBhvr>
                                      <p:to>
                                        <p:strVal val="visible"/>
                                      </p:to>
                                    </p:set>
                                    <p:animEffect transition="in" filter="blinds(horizontal)">
                                      <p:cBhvr>
                                        <p:cTn id="78" dur="500"/>
                                        <p:tgtEl>
                                          <p:spTgt spid="84"/>
                                        </p:tgtEl>
                                      </p:cBhvr>
                                    </p:animEffect>
                                  </p:childTnLst>
                                </p:cTn>
                              </p:par>
                            </p:childTnLst>
                          </p:cTn>
                        </p:par>
                      </p:childTnLst>
                    </p:cTn>
                  </p:par>
                  <p:par>
                    <p:cTn id="79" fill="hold">
                      <p:stCondLst>
                        <p:cond delay="indefinite"/>
                      </p:stCondLst>
                      <p:childTnLst>
                        <p:par>
                          <p:cTn id="80" fill="hold">
                            <p:stCondLst>
                              <p:cond delay="0"/>
                            </p:stCondLst>
                            <p:childTnLst>
                              <p:par>
                                <p:cTn id="81" presetID="3" presetClass="entr" presetSubtype="10" fill="hold" nodeType="clickEffect">
                                  <p:stCondLst>
                                    <p:cond delay="0"/>
                                  </p:stCondLst>
                                  <p:childTnLst>
                                    <p:set>
                                      <p:cBhvr>
                                        <p:cTn id="82" dur="1" fill="hold">
                                          <p:stCondLst>
                                            <p:cond delay="0"/>
                                          </p:stCondLst>
                                        </p:cTn>
                                        <p:tgtEl>
                                          <p:spTgt spid="25">
                                            <p:txEl>
                                              <p:pRg st="2" end="2"/>
                                            </p:txEl>
                                          </p:spTgt>
                                        </p:tgtEl>
                                        <p:attrNameLst>
                                          <p:attrName>style.visibility</p:attrName>
                                        </p:attrNameLst>
                                      </p:cBhvr>
                                      <p:to>
                                        <p:strVal val="visible"/>
                                      </p:to>
                                    </p:set>
                                    <p:animEffect transition="in" filter="blinds(horizontal)">
                                      <p:cBhvr>
                                        <p:cTn id="83" dur="500"/>
                                        <p:tgtEl>
                                          <p:spTgt spid="25">
                                            <p:txEl>
                                              <p:pRg st="2" end="2"/>
                                            </p:txEl>
                                          </p:spTgt>
                                        </p:tgtEl>
                                      </p:cBhvr>
                                    </p:animEffect>
                                  </p:childTnLst>
                                </p:cTn>
                              </p:par>
                            </p:childTnLst>
                          </p:cTn>
                        </p:par>
                      </p:childTnLst>
                    </p:cTn>
                  </p:par>
                  <p:par>
                    <p:cTn id="84" fill="hold">
                      <p:stCondLst>
                        <p:cond delay="indefinite"/>
                      </p:stCondLst>
                      <p:childTnLst>
                        <p:par>
                          <p:cTn id="85" fill="hold">
                            <p:stCondLst>
                              <p:cond delay="0"/>
                            </p:stCondLst>
                            <p:childTnLst>
                              <p:par>
                                <p:cTn id="86" presetID="3" presetClass="entr" presetSubtype="10" fill="hold" nodeType="clickEffect">
                                  <p:stCondLst>
                                    <p:cond delay="0"/>
                                  </p:stCondLst>
                                  <p:childTnLst>
                                    <p:set>
                                      <p:cBhvr>
                                        <p:cTn id="87" dur="1" fill="hold">
                                          <p:stCondLst>
                                            <p:cond delay="0"/>
                                          </p:stCondLst>
                                        </p:cTn>
                                        <p:tgtEl>
                                          <p:spTgt spid="82"/>
                                        </p:tgtEl>
                                        <p:attrNameLst>
                                          <p:attrName>style.visibility</p:attrName>
                                        </p:attrNameLst>
                                      </p:cBhvr>
                                      <p:to>
                                        <p:strVal val="visible"/>
                                      </p:to>
                                    </p:set>
                                    <p:animEffect transition="in" filter="blinds(horizontal)">
                                      <p:cBhvr>
                                        <p:cTn id="88" dur="500"/>
                                        <p:tgtEl>
                                          <p:spTgt spid="82"/>
                                        </p:tgtEl>
                                      </p:cBhvr>
                                    </p:animEffect>
                                  </p:childTnLst>
                                </p:cTn>
                              </p:par>
                              <p:par>
                                <p:cTn id="89" presetID="3" presetClass="entr" presetSubtype="10" fill="hold" grpId="0" nodeType="withEffect">
                                  <p:stCondLst>
                                    <p:cond delay="0"/>
                                  </p:stCondLst>
                                  <p:childTnLst>
                                    <p:set>
                                      <p:cBhvr>
                                        <p:cTn id="90" dur="1" fill="hold">
                                          <p:stCondLst>
                                            <p:cond delay="0"/>
                                          </p:stCondLst>
                                        </p:cTn>
                                        <p:tgtEl>
                                          <p:spTgt spid="101"/>
                                        </p:tgtEl>
                                        <p:attrNameLst>
                                          <p:attrName>style.visibility</p:attrName>
                                        </p:attrNameLst>
                                      </p:cBhvr>
                                      <p:to>
                                        <p:strVal val="visible"/>
                                      </p:to>
                                    </p:set>
                                    <p:animEffect transition="in" filter="blinds(horizontal)">
                                      <p:cBhvr>
                                        <p:cTn id="91" dur="500"/>
                                        <p:tgtEl>
                                          <p:spTgt spid="101"/>
                                        </p:tgtEl>
                                      </p:cBhvr>
                                    </p:animEffect>
                                  </p:childTnLst>
                                </p:cTn>
                              </p:par>
                            </p:childTnLst>
                          </p:cTn>
                        </p:par>
                      </p:childTnLst>
                    </p:cTn>
                  </p:par>
                  <p:par>
                    <p:cTn id="92" fill="hold">
                      <p:stCondLst>
                        <p:cond delay="indefinite"/>
                      </p:stCondLst>
                      <p:childTnLst>
                        <p:par>
                          <p:cTn id="93" fill="hold">
                            <p:stCondLst>
                              <p:cond delay="0"/>
                            </p:stCondLst>
                            <p:childTnLst>
                              <p:par>
                                <p:cTn id="94" presetID="3" presetClass="entr" presetSubtype="10" fill="hold" nodeType="clickEffect">
                                  <p:stCondLst>
                                    <p:cond delay="0"/>
                                  </p:stCondLst>
                                  <p:childTnLst>
                                    <p:set>
                                      <p:cBhvr>
                                        <p:cTn id="95" dur="1" fill="hold">
                                          <p:stCondLst>
                                            <p:cond delay="0"/>
                                          </p:stCondLst>
                                        </p:cTn>
                                        <p:tgtEl>
                                          <p:spTgt spid="81"/>
                                        </p:tgtEl>
                                        <p:attrNameLst>
                                          <p:attrName>style.visibility</p:attrName>
                                        </p:attrNameLst>
                                      </p:cBhvr>
                                      <p:to>
                                        <p:strVal val="visible"/>
                                      </p:to>
                                    </p:set>
                                    <p:animEffect transition="in" filter="blinds(horizontal)">
                                      <p:cBhvr>
                                        <p:cTn id="96" dur="500"/>
                                        <p:tgtEl>
                                          <p:spTgt spid="81"/>
                                        </p:tgtEl>
                                      </p:cBhvr>
                                    </p:animEffect>
                                  </p:childTnLst>
                                </p:cTn>
                              </p:par>
                              <p:par>
                                <p:cTn id="97" presetID="3" presetClass="entr" presetSubtype="10" fill="hold" grpId="0" nodeType="withEffect">
                                  <p:stCondLst>
                                    <p:cond delay="0"/>
                                  </p:stCondLst>
                                  <p:childTnLst>
                                    <p:set>
                                      <p:cBhvr>
                                        <p:cTn id="98" dur="1" fill="hold">
                                          <p:stCondLst>
                                            <p:cond delay="0"/>
                                          </p:stCondLst>
                                        </p:cTn>
                                        <p:tgtEl>
                                          <p:spTgt spid="102"/>
                                        </p:tgtEl>
                                        <p:attrNameLst>
                                          <p:attrName>style.visibility</p:attrName>
                                        </p:attrNameLst>
                                      </p:cBhvr>
                                      <p:to>
                                        <p:strVal val="visible"/>
                                      </p:to>
                                    </p:set>
                                    <p:animEffect transition="in" filter="blinds(horizontal)">
                                      <p:cBhvr>
                                        <p:cTn id="99" dur="500"/>
                                        <p:tgtEl>
                                          <p:spTgt spid="102"/>
                                        </p:tgtEl>
                                      </p:cBhvr>
                                    </p:animEffect>
                                  </p:childTnLst>
                                </p:cTn>
                              </p:par>
                            </p:childTnLst>
                          </p:cTn>
                        </p:par>
                      </p:childTnLst>
                    </p:cTn>
                  </p:par>
                  <p:par>
                    <p:cTn id="100" fill="hold">
                      <p:stCondLst>
                        <p:cond delay="indefinite"/>
                      </p:stCondLst>
                      <p:childTnLst>
                        <p:par>
                          <p:cTn id="101" fill="hold">
                            <p:stCondLst>
                              <p:cond delay="0"/>
                            </p:stCondLst>
                            <p:childTnLst>
                              <p:par>
                                <p:cTn id="102" presetID="3" presetClass="entr" presetSubtype="5" fill="hold" nodeType="clickEffect">
                                  <p:stCondLst>
                                    <p:cond delay="0"/>
                                  </p:stCondLst>
                                  <p:childTnLst>
                                    <p:set>
                                      <p:cBhvr>
                                        <p:cTn id="103" dur="1" fill="hold">
                                          <p:stCondLst>
                                            <p:cond delay="0"/>
                                          </p:stCondLst>
                                        </p:cTn>
                                        <p:tgtEl>
                                          <p:spTgt spid="85"/>
                                        </p:tgtEl>
                                        <p:attrNameLst>
                                          <p:attrName>style.visibility</p:attrName>
                                        </p:attrNameLst>
                                      </p:cBhvr>
                                      <p:to>
                                        <p:strVal val="visible"/>
                                      </p:to>
                                    </p:set>
                                    <p:animEffect transition="in" filter="blinds(vertical)">
                                      <p:cBhvr>
                                        <p:cTn id="104" dur="500"/>
                                        <p:tgtEl>
                                          <p:spTgt spid="85"/>
                                        </p:tgtEl>
                                      </p:cBhvr>
                                    </p:animEffect>
                                  </p:childTnLst>
                                </p:cTn>
                              </p:par>
                              <p:par>
                                <p:cTn id="105" presetID="3" presetClass="entr" presetSubtype="10" fill="hold" nodeType="withEffect">
                                  <p:stCondLst>
                                    <p:cond delay="0"/>
                                  </p:stCondLst>
                                  <p:childTnLst>
                                    <p:set>
                                      <p:cBhvr>
                                        <p:cTn id="106" dur="1" fill="hold">
                                          <p:stCondLst>
                                            <p:cond delay="0"/>
                                          </p:stCondLst>
                                        </p:cTn>
                                        <p:tgtEl>
                                          <p:spTgt spid="96"/>
                                        </p:tgtEl>
                                        <p:attrNameLst>
                                          <p:attrName>style.visibility</p:attrName>
                                        </p:attrNameLst>
                                      </p:cBhvr>
                                      <p:to>
                                        <p:strVal val="visible"/>
                                      </p:to>
                                    </p:set>
                                    <p:animEffect transition="in" filter="blinds(horizontal)">
                                      <p:cBhvr>
                                        <p:cTn id="107" dur="500"/>
                                        <p:tgtEl>
                                          <p:spTgt spid="96"/>
                                        </p:tgtEl>
                                      </p:cBhvr>
                                    </p:animEffect>
                                  </p:childTnLst>
                                </p:cTn>
                              </p:par>
                            </p:childTnLst>
                          </p:cTn>
                        </p:par>
                      </p:childTnLst>
                    </p:cTn>
                  </p:par>
                  <p:par>
                    <p:cTn id="108" fill="hold">
                      <p:stCondLst>
                        <p:cond delay="indefinite"/>
                      </p:stCondLst>
                      <p:childTnLst>
                        <p:par>
                          <p:cTn id="109" fill="hold">
                            <p:stCondLst>
                              <p:cond delay="0"/>
                            </p:stCondLst>
                            <p:childTnLst>
                              <p:par>
                                <p:cTn id="110" presetID="3" presetClass="entr" presetSubtype="10" fill="hold" grpId="0" nodeType="clickEffect">
                                  <p:stCondLst>
                                    <p:cond delay="0"/>
                                  </p:stCondLst>
                                  <p:childTnLst>
                                    <p:set>
                                      <p:cBhvr>
                                        <p:cTn id="111" dur="1" fill="hold">
                                          <p:stCondLst>
                                            <p:cond delay="0"/>
                                          </p:stCondLst>
                                        </p:cTn>
                                        <p:tgtEl>
                                          <p:spTgt spid="104"/>
                                        </p:tgtEl>
                                        <p:attrNameLst>
                                          <p:attrName>style.visibility</p:attrName>
                                        </p:attrNameLst>
                                      </p:cBhvr>
                                      <p:to>
                                        <p:strVal val="visible"/>
                                      </p:to>
                                    </p:set>
                                    <p:animEffect transition="in" filter="blinds(horizontal)">
                                      <p:cBhvr>
                                        <p:cTn id="112" dur="500"/>
                                        <p:tgtEl>
                                          <p:spTgt spid="104"/>
                                        </p:tgtEl>
                                      </p:cBhvr>
                                    </p:animEffect>
                                  </p:childTnLst>
                                </p:cTn>
                              </p:par>
                            </p:childTnLst>
                          </p:cTn>
                        </p:par>
                      </p:childTnLst>
                    </p:cTn>
                  </p:par>
                  <p:par>
                    <p:cTn id="113" fill="hold">
                      <p:stCondLst>
                        <p:cond delay="indefinite"/>
                      </p:stCondLst>
                      <p:childTnLst>
                        <p:par>
                          <p:cTn id="114" fill="hold">
                            <p:stCondLst>
                              <p:cond delay="0"/>
                            </p:stCondLst>
                            <p:childTnLst>
                              <p:par>
                                <p:cTn id="115" presetID="3" presetClass="entr" presetSubtype="10" fill="hold" grpId="0" nodeType="clickEffect">
                                  <p:stCondLst>
                                    <p:cond delay="0"/>
                                  </p:stCondLst>
                                  <p:childTnLst>
                                    <p:set>
                                      <p:cBhvr>
                                        <p:cTn id="116" dur="1" fill="hold">
                                          <p:stCondLst>
                                            <p:cond delay="0"/>
                                          </p:stCondLst>
                                        </p:cTn>
                                        <p:tgtEl>
                                          <p:spTgt spid="105"/>
                                        </p:tgtEl>
                                        <p:attrNameLst>
                                          <p:attrName>style.visibility</p:attrName>
                                        </p:attrNameLst>
                                      </p:cBhvr>
                                      <p:to>
                                        <p:strVal val="visible"/>
                                      </p:to>
                                    </p:set>
                                    <p:animEffect transition="in" filter="blinds(horizontal)">
                                      <p:cBhvr>
                                        <p:cTn id="117" dur="500"/>
                                        <p:tgtEl>
                                          <p:spTgt spid="105"/>
                                        </p:tgtEl>
                                      </p:cBhvr>
                                    </p:animEffect>
                                  </p:childTnLst>
                                </p:cTn>
                              </p:par>
                            </p:childTnLst>
                          </p:cTn>
                        </p:par>
                      </p:childTnLst>
                    </p:cTn>
                  </p:par>
                  <p:par>
                    <p:cTn id="118" fill="hold">
                      <p:stCondLst>
                        <p:cond delay="indefinite"/>
                      </p:stCondLst>
                      <p:childTnLst>
                        <p:par>
                          <p:cTn id="119" fill="hold">
                            <p:stCondLst>
                              <p:cond delay="0"/>
                            </p:stCondLst>
                            <p:childTnLst>
                              <p:par>
                                <p:cTn id="120" presetID="3" presetClass="entr" presetSubtype="5" fill="hold" nodeType="clickEffect">
                                  <p:stCondLst>
                                    <p:cond delay="0"/>
                                  </p:stCondLst>
                                  <p:childTnLst>
                                    <p:set>
                                      <p:cBhvr>
                                        <p:cTn id="121" dur="1" fill="hold">
                                          <p:stCondLst>
                                            <p:cond delay="0"/>
                                          </p:stCondLst>
                                        </p:cTn>
                                        <p:tgtEl>
                                          <p:spTgt spid="88"/>
                                        </p:tgtEl>
                                        <p:attrNameLst>
                                          <p:attrName>style.visibility</p:attrName>
                                        </p:attrNameLst>
                                      </p:cBhvr>
                                      <p:to>
                                        <p:strVal val="visible"/>
                                      </p:to>
                                    </p:set>
                                    <p:animEffect transition="in" filter="blinds(vertical)">
                                      <p:cBhvr>
                                        <p:cTn id="122" dur="500"/>
                                        <p:tgtEl>
                                          <p:spTgt spid="88"/>
                                        </p:tgtEl>
                                      </p:cBhvr>
                                    </p:animEffect>
                                  </p:childTnLst>
                                </p:cTn>
                              </p:par>
                              <p:par>
                                <p:cTn id="123" presetID="3" presetClass="entr" presetSubtype="10" fill="hold" nodeType="withEffect">
                                  <p:stCondLst>
                                    <p:cond delay="0"/>
                                  </p:stCondLst>
                                  <p:childTnLst>
                                    <p:set>
                                      <p:cBhvr>
                                        <p:cTn id="124" dur="1" fill="hold">
                                          <p:stCondLst>
                                            <p:cond delay="0"/>
                                          </p:stCondLst>
                                        </p:cTn>
                                        <p:tgtEl>
                                          <p:spTgt spid="94"/>
                                        </p:tgtEl>
                                        <p:attrNameLst>
                                          <p:attrName>style.visibility</p:attrName>
                                        </p:attrNameLst>
                                      </p:cBhvr>
                                      <p:to>
                                        <p:strVal val="visible"/>
                                      </p:to>
                                    </p:set>
                                    <p:animEffect transition="in" filter="blinds(horizontal)">
                                      <p:cBhvr>
                                        <p:cTn id="125" dur="500"/>
                                        <p:tgtEl>
                                          <p:spTgt spid="94"/>
                                        </p:tgtEl>
                                      </p:cBhvr>
                                    </p:animEffect>
                                  </p:childTnLst>
                                </p:cTn>
                              </p:par>
                            </p:childTnLst>
                          </p:cTn>
                        </p:par>
                      </p:childTnLst>
                    </p:cTn>
                  </p:par>
                  <p:par>
                    <p:cTn id="126" fill="hold">
                      <p:stCondLst>
                        <p:cond delay="indefinite"/>
                      </p:stCondLst>
                      <p:childTnLst>
                        <p:par>
                          <p:cTn id="127" fill="hold">
                            <p:stCondLst>
                              <p:cond delay="0"/>
                            </p:stCondLst>
                            <p:childTnLst>
                              <p:par>
                                <p:cTn id="128" presetID="3" presetClass="entr" presetSubtype="10" fill="hold" grpId="0" nodeType="clickEffect">
                                  <p:stCondLst>
                                    <p:cond delay="0"/>
                                  </p:stCondLst>
                                  <p:childTnLst>
                                    <p:set>
                                      <p:cBhvr>
                                        <p:cTn id="129" dur="1" fill="hold">
                                          <p:stCondLst>
                                            <p:cond delay="0"/>
                                          </p:stCondLst>
                                        </p:cTn>
                                        <p:tgtEl>
                                          <p:spTgt spid="106"/>
                                        </p:tgtEl>
                                        <p:attrNameLst>
                                          <p:attrName>style.visibility</p:attrName>
                                        </p:attrNameLst>
                                      </p:cBhvr>
                                      <p:to>
                                        <p:strVal val="visible"/>
                                      </p:to>
                                    </p:set>
                                    <p:animEffect transition="in" filter="blinds(horizontal)">
                                      <p:cBhvr>
                                        <p:cTn id="130" dur="500"/>
                                        <p:tgtEl>
                                          <p:spTgt spid="106"/>
                                        </p:tgtEl>
                                      </p:cBhvr>
                                    </p:animEffect>
                                  </p:childTnLst>
                                </p:cTn>
                              </p:par>
                            </p:childTnLst>
                          </p:cTn>
                        </p:par>
                      </p:childTnLst>
                    </p:cTn>
                  </p:par>
                  <p:par>
                    <p:cTn id="131" fill="hold">
                      <p:stCondLst>
                        <p:cond delay="indefinite"/>
                      </p:stCondLst>
                      <p:childTnLst>
                        <p:par>
                          <p:cTn id="132" fill="hold">
                            <p:stCondLst>
                              <p:cond delay="0"/>
                            </p:stCondLst>
                            <p:childTnLst>
                              <p:par>
                                <p:cTn id="133" presetID="3" presetClass="entr" presetSubtype="10" fill="hold" grpId="0" nodeType="clickEffect">
                                  <p:stCondLst>
                                    <p:cond delay="0"/>
                                  </p:stCondLst>
                                  <p:childTnLst>
                                    <p:set>
                                      <p:cBhvr>
                                        <p:cTn id="134" dur="1" fill="hold">
                                          <p:stCondLst>
                                            <p:cond delay="0"/>
                                          </p:stCondLst>
                                        </p:cTn>
                                        <p:tgtEl>
                                          <p:spTgt spid="107"/>
                                        </p:tgtEl>
                                        <p:attrNameLst>
                                          <p:attrName>style.visibility</p:attrName>
                                        </p:attrNameLst>
                                      </p:cBhvr>
                                      <p:to>
                                        <p:strVal val="visible"/>
                                      </p:to>
                                    </p:set>
                                    <p:animEffect transition="in" filter="blinds(horizontal)">
                                      <p:cBhvr>
                                        <p:cTn id="135" dur="500"/>
                                        <p:tgtEl>
                                          <p:spTgt spid="107"/>
                                        </p:tgtEl>
                                      </p:cBhvr>
                                    </p:animEffect>
                                  </p:childTnLst>
                                </p:cTn>
                              </p:par>
                            </p:childTnLst>
                          </p:cTn>
                        </p:par>
                      </p:childTnLst>
                    </p:cTn>
                  </p:par>
                  <p:par>
                    <p:cTn id="136" fill="hold">
                      <p:stCondLst>
                        <p:cond delay="indefinite"/>
                      </p:stCondLst>
                      <p:childTnLst>
                        <p:par>
                          <p:cTn id="137" fill="hold">
                            <p:stCondLst>
                              <p:cond delay="0"/>
                            </p:stCondLst>
                            <p:childTnLst>
                              <p:par>
                                <p:cTn id="138" presetID="3" presetClass="entr" presetSubtype="10" fill="hold" grpId="0" nodeType="clickEffect">
                                  <p:stCondLst>
                                    <p:cond delay="0"/>
                                  </p:stCondLst>
                                  <p:childTnLst>
                                    <p:set>
                                      <p:cBhvr>
                                        <p:cTn id="139" dur="1" fill="hold">
                                          <p:stCondLst>
                                            <p:cond delay="0"/>
                                          </p:stCondLst>
                                        </p:cTn>
                                        <p:tgtEl>
                                          <p:spTgt spid="23"/>
                                        </p:tgtEl>
                                        <p:attrNameLst>
                                          <p:attrName>style.visibility</p:attrName>
                                        </p:attrNameLst>
                                      </p:cBhvr>
                                      <p:to>
                                        <p:strVal val="visible"/>
                                      </p:to>
                                    </p:set>
                                    <p:animEffect transition="in" filter="blinds(horizontal)">
                                      <p:cBhvr>
                                        <p:cTn id="140" dur="500"/>
                                        <p:tgtEl>
                                          <p:spTgt spid="23"/>
                                        </p:tgtEl>
                                      </p:cBhvr>
                                    </p:animEffect>
                                  </p:childTnLst>
                                </p:cTn>
                              </p:par>
                            </p:childTnLst>
                          </p:cTn>
                        </p:par>
                      </p:childTnLst>
                    </p:cTn>
                  </p:par>
                  <p:par>
                    <p:cTn id="141" fill="hold">
                      <p:stCondLst>
                        <p:cond delay="indefinite"/>
                      </p:stCondLst>
                      <p:childTnLst>
                        <p:par>
                          <p:cTn id="142" fill="hold">
                            <p:stCondLst>
                              <p:cond delay="0"/>
                            </p:stCondLst>
                            <p:childTnLst>
                              <p:par>
                                <p:cTn id="143" presetID="3" presetClass="entr" presetSubtype="10" fill="hold" grpId="0" nodeType="clickEffect">
                                  <p:stCondLst>
                                    <p:cond delay="0"/>
                                  </p:stCondLst>
                                  <p:childTnLst>
                                    <p:set>
                                      <p:cBhvr>
                                        <p:cTn id="144" dur="1" fill="hold">
                                          <p:stCondLst>
                                            <p:cond delay="0"/>
                                          </p:stCondLst>
                                        </p:cTn>
                                        <p:tgtEl>
                                          <p:spTgt spid="109"/>
                                        </p:tgtEl>
                                        <p:attrNameLst>
                                          <p:attrName>style.visibility</p:attrName>
                                        </p:attrNameLst>
                                      </p:cBhvr>
                                      <p:to>
                                        <p:strVal val="visible"/>
                                      </p:to>
                                    </p:set>
                                    <p:animEffect transition="in" filter="blinds(horizontal)">
                                      <p:cBhvr>
                                        <p:cTn id="145" dur="500"/>
                                        <p:tgtEl>
                                          <p:spTgt spid="109"/>
                                        </p:tgtEl>
                                      </p:cBhvr>
                                    </p:animEffect>
                                  </p:childTnLst>
                                </p:cTn>
                              </p:par>
                            </p:childTnLst>
                          </p:cTn>
                        </p:par>
                      </p:childTnLst>
                    </p:cTn>
                  </p:par>
                  <p:par>
                    <p:cTn id="146" fill="hold">
                      <p:stCondLst>
                        <p:cond delay="indefinite"/>
                      </p:stCondLst>
                      <p:childTnLst>
                        <p:par>
                          <p:cTn id="147" fill="hold">
                            <p:stCondLst>
                              <p:cond delay="0"/>
                            </p:stCondLst>
                            <p:childTnLst>
                              <p:par>
                                <p:cTn id="148" presetID="3" presetClass="entr" presetSubtype="10" fill="hold" grpId="0" nodeType="clickEffect">
                                  <p:stCondLst>
                                    <p:cond delay="0"/>
                                  </p:stCondLst>
                                  <p:childTnLst>
                                    <p:set>
                                      <p:cBhvr>
                                        <p:cTn id="149" dur="1" fill="hold">
                                          <p:stCondLst>
                                            <p:cond delay="0"/>
                                          </p:stCondLst>
                                        </p:cTn>
                                        <p:tgtEl>
                                          <p:spTgt spid="110"/>
                                        </p:tgtEl>
                                        <p:attrNameLst>
                                          <p:attrName>style.visibility</p:attrName>
                                        </p:attrNameLst>
                                      </p:cBhvr>
                                      <p:to>
                                        <p:strVal val="visible"/>
                                      </p:to>
                                    </p:set>
                                    <p:animEffect transition="in" filter="blinds(horizontal)">
                                      <p:cBhvr>
                                        <p:cTn id="150" dur="500"/>
                                        <p:tgtEl>
                                          <p:spTgt spid="110"/>
                                        </p:tgtEl>
                                      </p:cBhvr>
                                    </p:animEffect>
                                  </p:childTnLst>
                                </p:cTn>
                              </p:par>
                            </p:childTnLst>
                          </p:cTn>
                        </p:par>
                      </p:childTnLst>
                    </p:cTn>
                  </p:par>
                  <p:par>
                    <p:cTn id="151" fill="hold">
                      <p:stCondLst>
                        <p:cond delay="indefinite"/>
                      </p:stCondLst>
                      <p:childTnLst>
                        <p:par>
                          <p:cTn id="152" fill="hold">
                            <p:stCondLst>
                              <p:cond delay="0"/>
                            </p:stCondLst>
                            <p:childTnLst>
                              <p:par>
                                <p:cTn id="153" presetID="3" presetClass="entr" presetSubtype="10" fill="hold" grpId="0" nodeType="clickEffect">
                                  <p:stCondLst>
                                    <p:cond delay="0"/>
                                  </p:stCondLst>
                                  <p:childTnLst>
                                    <p:set>
                                      <p:cBhvr>
                                        <p:cTn id="154" dur="1" fill="hold">
                                          <p:stCondLst>
                                            <p:cond delay="0"/>
                                          </p:stCondLst>
                                        </p:cTn>
                                        <p:tgtEl>
                                          <p:spTgt spid="111"/>
                                        </p:tgtEl>
                                        <p:attrNameLst>
                                          <p:attrName>style.visibility</p:attrName>
                                        </p:attrNameLst>
                                      </p:cBhvr>
                                      <p:to>
                                        <p:strVal val="visible"/>
                                      </p:to>
                                    </p:set>
                                    <p:animEffect transition="in" filter="blinds(horizontal)">
                                      <p:cBhvr>
                                        <p:cTn id="155" dur="500"/>
                                        <p:tgtEl>
                                          <p:spTgt spid="111"/>
                                        </p:tgtEl>
                                      </p:cBhvr>
                                    </p:animEffect>
                                  </p:childTnLst>
                                </p:cTn>
                              </p:par>
                            </p:childTnLst>
                          </p:cTn>
                        </p:par>
                      </p:childTnLst>
                    </p:cTn>
                  </p:par>
                  <p:par>
                    <p:cTn id="156" fill="hold">
                      <p:stCondLst>
                        <p:cond delay="indefinite"/>
                      </p:stCondLst>
                      <p:childTnLst>
                        <p:par>
                          <p:cTn id="157" fill="hold">
                            <p:stCondLst>
                              <p:cond delay="0"/>
                            </p:stCondLst>
                            <p:childTnLst>
                              <p:par>
                                <p:cTn id="158" presetID="3" presetClass="entr" presetSubtype="10" fill="hold" grpId="0" nodeType="clickEffect">
                                  <p:stCondLst>
                                    <p:cond delay="0"/>
                                  </p:stCondLst>
                                  <p:childTnLst>
                                    <p:set>
                                      <p:cBhvr>
                                        <p:cTn id="159" dur="1" fill="hold">
                                          <p:stCondLst>
                                            <p:cond delay="0"/>
                                          </p:stCondLst>
                                        </p:cTn>
                                        <p:tgtEl>
                                          <p:spTgt spid="112"/>
                                        </p:tgtEl>
                                        <p:attrNameLst>
                                          <p:attrName>style.visibility</p:attrName>
                                        </p:attrNameLst>
                                      </p:cBhvr>
                                      <p:to>
                                        <p:strVal val="visible"/>
                                      </p:to>
                                    </p:set>
                                    <p:animEffect transition="in" filter="blinds(horizontal)">
                                      <p:cBhvr>
                                        <p:cTn id="160" dur="500"/>
                                        <p:tgtEl>
                                          <p:spTgt spid="112"/>
                                        </p:tgtEl>
                                      </p:cBhvr>
                                    </p:animEffect>
                                  </p:childTnLst>
                                </p:cTn>
                              </p:par>
                            </p:childTnLst>
                          </p:cTn>
                        </p:par>
                      </p:childTnLst>
                    </p:cTn>
                  </p:par>
                  <p:par>
                    <p:cTn id="161" fill="hold">
                      <p:stCondLst>
                        <p:cond delay="indefinite"/>
                      </p:stCondLst>
                      <p:childTnLst>
                        <p:par>
                          <p:cTn id="162" fill="hold">
                            <p:stCondLst>
                              <p:cond delay="0"/>
                            </p:stCondLst>
                            <p:childTnLst>
                              <p:par>
                                <p:cTn id="163" presetID="3" presetClass="entr" presetSubtype="10" fill="hold" grpId="0" nodeType="clickEffect">
                                  <p:stCondLst>
                                    <p:cond delay="0"/>
                                  </p:stCondLst>
                                  <p:childTnLst>
                                    <p:set>
                                      <p:cBhvr>
                                        <p:cTn id="164" dur="1" fill="hold">
                                          <p:stCondLst>
                                            <p:cond delay="0"/>
                                          </p:stCondLst>
                                        </p:cTn>
                                        <p:tgtEl>
                                          <p:spTgt spid="115"/>
                                        </p:tgtEl>
                                        <p:attrNameLst>
                                          <p:attrName>style.visibility</p:attrName>
                                        </p:attrNameLst>
                                      </p:cBhvr>
                                      <p:to>
                                        <p:strVal val="visible"/>
                                      </p:to>
                                    </p:set>
                                    <p:animEffect transition="in" filter="blinds(horizontal)">
                                      <p:cBhvr>
                                        <p:cTn id="165" dur="500"/>
                                        <p:tgtEl>
                                          <p:spTgt spid="115"/>
                                        </p:tgtEl>
                                      </p:cBhvr>
                                    </p:animEffect>
                                  </p:childTnLst>
                                </p:cTn>
                              </p:par>
                            </p:childTnLst>
                          </p:cTn>
                        </p:par>
                      </p:childTnLst>
                    </p:cTn>
                  </p:par>
                  <p:par>
                    <p:cTn id="166" fill="hold">
                      <p:stCondLst>
                        <p:cond delay="indefinite"/>
                      </p:stCondLst>
                      <p:childTnLst>
                        <p:par>
                          <p:cTn id="167" fill="hold">
                            <p:stCondLst>
                              <p:cond delay="0"/>
                            </p:stCondLst>
                            <p:childTnLst>
                              <p:par>
                                <p:cTn id="168" presetID="3" presetClass="entr" presetSubtype="10" fill="hold" grpId="0" nodeType="clickEffect">
                                  <p:stCondLst>
                                    <p:cond delay="0"/>
                                  </p:stCondLst>
                                  <p:childTnLst>
                                    <p:set>
                                      <p:cBhvr>
                                        <p:cTn id="169" dur="1" fill="hold">
                                          <p:stCondLst>
                                            <p:cond delay="0"/>
                                          </p:stCondLst>
                                        </p:cTn>
                                        <p:tgtEl>
                                          <p:spTgt spid="116"/>
                                        </p:tgtEl>
                                        <p:attrNameLst>
                                          <p:attrName>style.visibility</p:attrName>
                                        </p:attrNameLst>
                                      </p:cBhvr>
                                      <p:to>
                                        <p:strVal val="visible"/>
                                      </p:to>
                                    </p:set>
                                    <p:animEffect transition="in" filter="blinds(horizontal)">
                                      <p:cBhvr>
                                        <p:cTn id="170" dur="500"/>
                                        <p:tgtEl>
                                          <p:spTgt spid="116"/>
                                        </p:tgtEl>
                                      </p:cBhvr>
                                    </p:animEffect>
                                  </p:childTnLst>
                                </p:cTn>
                              </p:par>
                            </p:childTnLst>
                          </p:cTn>
                        </p:par>
                      </p:childTnLst>
                    </p:cTn>
                  </p:par>
                  <p:par>
                    <p:cTn id="171" fill="hold">
                      <p:stCondLst>
                        <p:cond delay="indefinite"/>
                      </p:stCondLst>
                      <p:childTnLst>
                        <p:par>
                          <p:cTn id="172" fill="hold">
                            <p:stCondLst>
                              <p:cond delay="0"/>
                            </p:stCondLst>
                            <p:childTnLst>
                              <p:par>
                                <p:cTn id="173" presetID="3" presetClass="entr" presetSubtype="10" fill="hold" grpId="0" nodeType="clickEffect">
                                  <p:stCondLst>
                                    <p:cond delay="0"/>
                                  </p:stCondLst>
                                  <p:childTnLst>
                                    <p:set>
                                      <p:cBhvr>
                                        <p:cTn id="174" dur="1" fill="hold">
                                          <p:stCondLst>
                                            <p:cond delay="0"/>
                                          </p:stCondLst>
                                        </p:cTn>
                                        <p:tgtEl>
                                          <p:spTgt spid="114"/>
                                        </p:tgtEl>
                                        <p:attrNameLst>
                                          <p:attrName>style.visibility</p:attrName>
                                        </p:attrNameLst>
                                      </p:cBhvr>
                                      <p:to>
                                        <p:strVal val="visible"/>
                                      </p:to>
                                    </p:set>
                                    <p:animEffect transition="in" filter="blinds(horizontal)">
                                      <p:cBhvr>
                                        <p:cTn id="175" dur="500"/>
                                        <p:tgtEl>
                                          <p:spTgt spid="114"/>
                                        </p:tgtEl>
                                      </p:cBhvr>
                                    </p:animEffect>
                                  </p:childTnLst>
                                </p:cTn>
                              </p:par>
                            </p:childTnLst>
                          </p:cTn>
                        </p:par>
                      </p:childTnLst>
                    </p:cTn>
                  </p:par>
                  <p:par>
                    <p:cTn id="176" fill="hold">
                      <p:stCondLst>
                        <p:cond delay="indefinite"/>
                      </p:stCondLst>
                      <p:childTnLst>
                        <p:par>
                          <p:cTn id="177" fill="hold">
                            <p:stCondLst>
                              <p:cond delay="0"/>
                            </p:stCondLst>
                            <p:childTnLst>
                              <p:par>
                                <p:cTn id="178" presetID="3" presetClass="entr" presetSubtype="10" fill="hold" grpId="0" nodeType="clickEffect">
                                  <p:stCondLst>
                                    <p:cond delay="0"/>
                                  </p:stCondLst>
                                  <p:childTnLst>
                                    <p:set>
                                      <p:cBhvr>
                                        <p:cTn id="179" dur="1" fill="hold">
                                          <p:stCondLst>
                                            <p:cond delay="0"/>
                                          </p:stCondLst>
                                        </p:cTn>
                                        <p:tgtEl>
                                          <p:spTgt spid="118"/>
                                        </p:tgtEl>
                                        <p:attrNameLst>
                                          <p:attrName>style.visibility</p:attrName>
                                        </p:attrNameLst>
                                      </p:cBhvr>
                                      <p:to>
                                        <p:strVal val="visible"/>
                                      </p:to>
                                    </p:set>
                                    <p:animEffect transition="in" filter="blinds(horizontal)">
                                      <p:cBhvr>
                                        <p:cTn id="180" dur="500"/>
                                        <p:tgtEl>
                                          <p:spTgt spid="118"/>
                                        </p:tgtEl>
                                      </p:cBhvr>
                                    </p:animEffect>
                                  </p:childTnLst>
                                </p:cTn>
                              </p:par>
                            </p:childTnLst>
                          </p:cTn>
                        </p:par>
                      </p:childTnLst>
                    </p:cTn>
                  </p:par>
                  <p:par>
                    <p:cTn id="181" fill="hold">
                      <p:stCondLst>
                        <p:cond delay="indefinite"/>
                      </p:stCondLst>
                      <p:childTnLst>
                        <p:par>
                          <p:cTn id="182" fill="hold">
                            <p:stCondLst>
                              <p:cond delay="0"/>
                            </p:stCondLst>
                            <p:childTnLst>
                              <p:par>
                                <p:cTn id="183" presetID="3" presetClass="entr" presetSubtype="10" fill="hold" grpId="0" nodeType="clickEffect">
                                  <p:stCondLst>
                                    <p:cond delay="0"/>
                                  </p:stCondLst>
                                  <p:childTnLst>
                                    <p:set>
                                      <p:cBhvr>
                                        <p:cTn id="184" dur="1" fill="hold">
                                          <p:stCondLst>
                                            <p:cond delay="0"/>
                                          </p:stCondLst>
                                        </p:cTn>
                                        <p:tgtEl>
                                          <p:spTgt spid="119"/>
                                        </p:tgtEl>
                                        <p:attrNameLst>
                                          <p:attrName>style.visibility</p:attrName>
                                        </p:attrNameLst>
                                      </p:cBhvr>
                                      <p:to>
                                        <p:strVal val="visible"/>
                                      </p:to>
                                    </p:set>
                                    <p:animEffect transition="in" filter="blinds(horizontal)">
                                      <p:cBhvr>
                                        <p:cTn id="185" dur="500"/>
                                        <p:tgtEl>
                                          <p:spTgt spid="119"/>
                                        </p:tgtEl>
                                      </p:cBhvr>
                                    </p:animEffect>
                                  </p:childTnLst>
                                </p:cTn>
                              </p:par>
                            </p:childTnLst>
                          </p:cTn>
                        </p:par>
                      </p:childTnLst>
                    </p:cTn>
                  </p:par>
                  <p:par>
                    <p:cTn id="186" fill="hold">
                      <p:stCondLst>
                        <p:cond delay="indefinite"/>
                      </p:stCondLst>
                      <p:childTnLst>
                        <p:par>
                          <p:cTn id="187" fill="hold">
                            <p:stCondLst>
                              <p:cond delay="0"/>
                            </p:stCondLst>
                            <p:childTnLst>
                              <p:par>
                                <p:cTn id="188" presetID="3" presetClass="entr" presetSubtype="10" fill="hold" grpId="0" nodeType="clickEffect">
                                  <p:stCondLst>
                                    <p:cond delay="0"/>
                                  </p:stCondLst>
                                  <p:childTnLst>
                                    <p:set>
                                      <p:cBhvr>
                                        <p:cTn id="189" dur="1" fill="hold">
                                          <p:stCondLst>
                                            <p:cond delay="0"/>
                                          </p:stCondLst>
                                        </p:cTn>
                                        <p:tgtEl>
                                          <p:spTgt spid="117"/>
                                        </p:tgtEl>
                                        <p:attrNameLst>
                                          <p:attrName>style.visibility</p:attrName>
                                        </p:attrNameLst>
                                      </p:cBhvr>
                                      <p:to>
                                        <p:strVal val="visible"/>
                                      </p:to>
                                    </p:set>
                                    <p:animEffect transition="in" filter="blinds(horizontal)">
                                      <p:cBhvr>
                                        <p:cTn id="190" dur="500"/>
                                        <p:tgtEl>
                                          <p:spTgt spid="117"/>
                                        </p:tgtEl>
                                      </p:cBhvr>
                                    </p:animEffect>
                                  </p:childTnLst>
                                </p:cTn>
                              </p:par>
                            </p:childTnLst>
                          </p:cTn>
                        </p:par>
                      </p:childTnLst>
                    </p:cTn>
                  </p:par>
                  <p:par>
                    <p:cTn id="191" fill="hold">
                      <p:stCondLst>
                        <p:cond delay="indefinite"/>
                      </p:stCondLst>
                      <p:childTnLst>
                        <p:par>
                          <p:cTn id="192" fill="hold">
                            <p:stCondLst>
                              <p:cond delay="0"/>
                            </p:stCondLst>
                            <p:childTnLst>
                              <p:par>
                                <p:cTn id="193" presetID="3" presetClass="entr" presetSubtype="10" fill="hold" grpId="0" nodeType="clickEffect">
                                  <p:stCondLst>
                                    <p:cond delay="0"/>
                                  </p:stCondLst>
                                  <p:childTnLst>
                                    <p:set>
                                      <p:cBhvr>
                                        <p:cTn id="194" dur="1" fill="hold">
                                          <p:stCondLst>
                                            <p:cond delay="0"/>
                                          </p:stCondLst>
                                        </p:cTn>
                                        <p:tgtEl>
                                          <p:spTgt spid="121"/>
                                        </p:tgtEl>
                                        <p:attrNameLst>
                                          <p:attrName>style.visibility</p:attrName>
                                        </p:attrNameLst>
                                      </p:cBhvr>
                                      <p:to>
                                        <p:strVal val="visible"/>
                                      </p:to>
                                    </p:set>
                                    <p:animEffect transition="in" filter="blinds(horizontal)">
                                      <p:cBhvr>
                                        <p:cTn id="195" dur="500"/>
                                        <p:tgtEl>
                                          <p:spTgt spid="1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72" grpId="0"/>
      <p:bldP spid="84" grpId="0"/>
      <p:bldP spid="73" grpId="0"/>
      <p:bldP spid="21" grpId="0" animBg="1"/>
      <p:bldP spid="99" grpId="0" animBg="1"/>
      <p:bldP spid="22" grpId="0"/>
      <p:bldP spid="100" grpId="0"/>
      <p:bldP spid="101" grpId="0"/>
      <p:bldP spid="102" grpId="0"/>
      <p:bldP spid="104" grpId="0"/>
      <p:bldP spid="105" grpId="0"/>
      <p:bldP spid="106" grpId="0"/>
      <p:bldP spid="107" grpId="0"/>
      <p:bldP spid="74" grpId="0" animBg="1"/>
      <p:bldP spid="23" grpId="0"/>
      <p:bldP spid="109" grpId="0"/>
      <p:bldP spid="110" grpId="0" animBg="1"/>
      <p:bldP spid="111" grpId="0"/>
      <p:bldP spid="112" grpId="0"/>
      <p:bldP spid="114" grpId="0"/>
      <p:bldP spid="115" grpId="0" animBg="1"/>
      <p:bldP spid="116" grpId="0"/>
      <p:bldP spid="117" grpId="0"/>
      <p:bldP spid="118" grpId="0" animBg="1"/>
      <p:bldP spid="119" grpId="0"/>
      <p:bldP spid="12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omic Sans MS" pitchFamily="66" charset="0"/>
              </a:rPr>
              <a:t>Statics of a Particle</a:t>
            </a:r>
            <a:endParaRPr lang="en-GB" dirty="0">
              <a:latin typeface="Comic Sans MS" pitchFamily="66" charset="0"/>
            </a:endParaRPr>
          </a:p>
        </p:txBody>
      </p:sp>
      <p:sp>
        <p:nvSpPr>
          <p:cNvPr id="3" name="Content Placeholder 2"/>
          <p:cNvSpPr>
            <a:spLocks noGrp="1"/>
          </p:cNvSpPr>
          <p:nvPr>
            <p:ph idx="1"/>
          </p:nvPr>
        </p:nvSpPr>
        <p:spPr>
          <a:xfrm>
            <a:off x="152400" y="1600200"/>
            <a:ext cx="3505200" cy="4525963"/>
          </a:xfrm>
        </p:spPr>
        <p:txBody>
          <a:bodyPr>
            <a:normAutofit/>
          </a:bodyPr>
          <a:lstStyle/>
          <a:p>
            <a:pPr marL="0" indent="0" algn="ctr">
              <a:buNone/>
            </a:pPr>
            <a:r>
              <a:rPr lang="en-GB" sz="1400" b="1" dirty="0" smtClean="0">
                <a:latin typeface="Comic Sans MS" pitchFamily="66" charset="0"/>
              </a:rPr>
              <a:t>You need to know when to include additional forces on your diagrams, such as weight, tension, thrust, the normal reaction and friction</a:t>
            </a:r>
          </a:p>
          <a:p>
            <a:pPr marL="0" indent="0" algn="ctr">
              <a:buNone/>
            </a:pPr>
            <a:endParaRPr lang="en-GB" sz="1400" dirty="0">
              <a:latin typeface="Comic Sans MS" pitchFamily="66" charset="0"/>
            </a:endParaRPr>
          </a:p>
          <a:p>
            <a:pPr marL="0" indent="0" algn="ctr">
              <a:buNone/>
            </a:pPr>
            <a:r>
              <a:rPr lang="en-GB" sz="1400" dirty="0" smtClean="0">
                <a:latin typeface="Comic Sans MS" pitchFamily="66" charset="0"/>
              </a:rPr>
              <a:t>A small bag of mass 10kg is attached at C to the ends of two light inextensible strings AC and BC. The other ends of the strings are attached to fixed points A and B on the same horizontal line. The bag hangs in equilibrium with AC and BC inclined to the horizontal at 30° and 60° respectively as shown.</a:t>
            </a:r>
          </a:p>
          <a:p>
            <a:pPr marL="0" indent="0" algn="ctr">
              <a:buNone/>
            </a:pPr>
            <a:endParaRPr lang="en-GB" sz="1400" dirty="0">
              <a:latin typeface="Comic Sans MS" pitchFamily="66" charset="0"/>
            </a:endParaRPr>
          </a:p>
          <a:p>
            <a:pPr marL="0" indent="0" algn="ctr">
              <a:buNone/>
            </a:pPr>
            <a:r>
              <a:rPr lang="en-GB" sz="1400" dirty="0" smtClean="0">
                <a:latin typeface="Comic Sans MS" pitchFamily="66" charset="0"/>
              </a:rPr>
              <a:t>Calculate:</a:t>
            </a:r>
          </a:p>
          <a:p>
            <a:pPr algn="ctr">
              <a:buAutoNum type="alphaLcParenR"/>
            </a:pPr>
            <a:r>
              <a:rPr lang="en-GB" sz="1400" dirty="0" smtClean="0">
                <a:latin typeface="Comic Sans MS" pitchFamily="66" charset="0"/>
              </a:rPr>
              <a:t>The tension in AC</a:t>
            </a:r>
          </a:p>
          <a:p>
            <a:pPr algn="ctr">
              <a:buAutoNum type="alphaLcParenR"/>
            </a:pPr>
            <a:r>
              <a:rPr lang="en-GB" sz="1400" dirty="0" smtClean="0">
                <a:latin typeface="Comic Sans MS" pitchFamily="66" charset="0"/>
              </a:rPr>
              <a:t>The tension in BC</a:t>
            </a:r>
            <a:endParaRPr lang="en-GB" sz="1400" dirty="0">
              <a:latin typeface="Comic Sans MS" pitchFamily="66" charset="0"/>
            </a:endParaRPr>
          </a:p>
        </p:txBody>
      </p:sp>
      <p:sp>
        <p:nvSpPr>
          <p:cNvPr id="4" name="TextBox 3"/>
          <p:cNvSpPr txBox="1"/>
          <p:nvPr/>
        </p:nvSpPr>
        <p:spPr>
          <a:xfrm>
            <a:off x="8742557" y="6531169"/>
            <a:ext cx="439543" cy="338554"/>
          </a:xfrm>
          <a:prstGeom prst="rect">
            <a:avLst/>
          </a:prstGeom>
          <a:noFill/>
        </p:spPr>
        <p:txBody>
          <a:bodyPr wrap="none" rtlCol="0">
            <a:spAutoFit/>
          </a:bodyPr>
          <a:lstStyle/>
          <a:p>
            <a:pPr algn="r"/>
            <a:r>
              <a:rPr lang="en-GB" sz="1600" dirty="0" smtClean="0">
                <a:latin typeface="Comic Sans MS" pitchFamily="66" charset="0"/>
              </a:rPr>
              <a:t>4B</a:t>
            </a:r>
            <a:endParaRPr lang="en-GB" sz="1600" dirty="0">
              <a:latin typeface="Comic Sans MS" pitchFamily="66" charset="0"/>
            </a:endParaRPr>
          </a:p>
        </p:txBody>
      </p:sp>
      <p:cxnSp>
        <p:nvCxnSpPr>
          <p:cNvPr id="48" name="Straight Connector 47"/>
          <p:cNvCxnSpPr/>
          <p:nvPr/>
        </p:nvCxnSpPr>
        <p:spPr>
          <a:xfrm>
            <a:off x="4038600" y="1752600"/>
            <a:ext cx="27432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4267200" y="1752600"/>
            <a:ext cx="1676400" cy="12192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flipH="1">
            <a:off x="5943600" y="1752600"/>
            <a:ext cx="609600" cy="12192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a:off x="4038600" y="2971800"/>
            <a:ext cx="2743200" cy="0"/>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4114800" y="1447800"/>
            <a:ext cx="296876" cy="276999"/>
          </a:xfrm>
          <a:prstGeom prst="rect">
            <a:avLst/>
          </a:prstGeom>
          <a:noFill/>
        </p:spPr>
        <p:txBody>
          <a:bodyPr wrap="none" rtlCol="0">
            <a:spAutoFit/>
          </a:bodyPr>
          <a:lstStyle/>
          <a:p>
            <a:r>
              <a:rPr lang="en-GB" sz="1200" dirty="0" smtClean="0">
                <a:latin typeface="Comic Sans MS" pitchFamily="66" charset="0"/>
              </a:rPr>
              <a:t>A</a:t>
            </a:r>
            <a:endParaRPr lang="en-GB" sz="1200" dirty="0">
              <a:latin typeface="Comic Sans MS" pitchFamily="66" charset="0"/>
            </a:endParaRPr>
          </a:p>
        </p:txBody>
      </p:sp>
      <p:sp>
        <p:nvSpPr>
          <p:cNvPr id="72" name="TextBox 71"/>
          <p:cNvSpPr txBox="1"/>
          <p:nvPr/>
        </p:nvSpPr>
        <p:spPr>
          <a:xfrm>
            <a:off x="6400800" y="1447800"/>
            <a:ext cx="304800" cy="276999"/>
          </a:xfrm>
          <a:prstGeom prst="rect">
            <a:avLst/>
          </a:prstGeom>
          <a:noFill/>
        </p:spPr>
        <p:txBody>
          <a:bodyPr wrap="square" rtlCol="0">
            <a:spAutoFit/>
          </a:bodyPr>
          <a:lstStyle/>
          <a:p>
            <a:r>
              <a:rPr lang="en-GB" sz="1200" dirty="0" smtClean="0">
                <a:latin typeface="Comic Sans MS" pitchFamily="66" charset="0"/>
              </a:rPr>
              <a:t>B</a:t>
            </a:r>
            <a:endParaRPr lang="en-GB" sz="1200" dirty="0">
              <a:latin typeface="Comic Sans MS" pitchFamily="66" charset="0"/>
            </a:endParaRPr>
          </a:p>
        </p:txBody>
      </p:sp>
      <p:cxnSp>
        <p:nvCxnSpPr>
          <p:cNvPr id="80" name="Straight Connector 79"/>
          <p:cNvCxnSpPr/>
          <p:nvPr/>
        </p:nvCxnSpPr>
        <p:spPr>
          <a:xfrm>
            <a:off x="5943600" y="2971800"/>
            <a:ext cx="0" cy="838200"/>
          </a:xfrm>
          <a:prstGeom prst="line">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flipV="1">
            <a:off x="5943600" y="2057400"/>
            <a:ext cx="457200" cy="914400"/>
          </a:xfrm>
          <a:prstGeom prst="line">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flipH="1" flipV="1">
            <a:off x="4800600" y="2133600"/>
            <a:ext cx="1143000" cy="838200"/>
          </a:xfrm>
          <a:prstGeom prst="line">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4" name="TextBox 83"/>
          <p:cNvSpPr txBox="1"/>
          <p:nvPr/>
        </p:nvSpPr>
        <p:spPr>
          <a:xfrm>
            <a:off x="5715000" y="3810000"/>
            <a:ext cx="457200" cy="276999"/>
          </a:xfrm>
          <a:prstGeom prst="rect">
            <a:avLst/>
          </a:prstGeom>
          <a:noFill/>
        </p:spPr>
        <p:txBody>
          <a:bodyPr wrap="square" rtlCol="0">
            <a:spAutoFit/>
          </a:bodyPr>
          <a:lstStyle/>
          <a:p>
            <a:pPr algn="ctr"/>
            <a:r>
              <a:rPr lang="en-GB" sz="1200" dirty="0" smtClean="0">
                <a:latin typeface="Comic Sans MS" pitchFamily="66" charset="0"/>
              </a:rPr>
              <a:t>10g</a:t>
            </a:r>
            <a:endParaRPr lang="en-GB" sz="1200" dirty="0">
              <a:latin typeface="Comic Sans MS" pitchFamily="66" charset="0"/>
            </a:endParaRPr>
          </a:p>
        </p:txBody>
      </p:sp>
      <p:cxnSp>
        <p:nvCxnSpPr>
          <p:cNvPr id="85" name="Straight Connector 84"/>
          <p:cNvCxnSpPr/>
          <p:nvPr/>
        </p:nvCxnSpPr>
        <p:spPr>
          <a:xfrm flipH="1">
            <a:off x="4876800" y="2971800"/>
            <a:ext cx="1066800" cy="0"/>
          </a:xfrm>
          <a:prstGeom prst="line">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p:nvPr/>
        </p:nvCxnSpPr>
        <p:spPr>
          <a:xfrm flipV="1">
            <a:off x="6400800" y="2057400"/>
            <a:ext cx="0" cy="914400"/>
          </a:xfrm>
          <a:prstGeom prst="line">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p:nvCxnSpPr>
        <p:spPr>
          <a:xfrm flipV="1">
            <a:off x="4876800" y="2209800"/>
            <a:ext cx="0" cy="762000"/>
          </a:xfrm>
          <a:prstGeom prst="line">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73" name="TextBox 72"/>
          <p:cNvSpPr txBox="1"/>
          <p:nvPr/>
        </p:nvSpPr>
        <p:spPr>
          <a:xfrm>
            <a:off x="5791200" y="2667000"/>
            <a:ext cx="304800" cy="276999"/>
          </a:xfrm>
          <a:prstGeom prst="rect">
            <a:avLst/>
          </a:prstGeom>
          <a:noFill/>
        </p:spPr>
        <p:txBody>
          <a:bodyPr wrap="square" rtlCol="0">
            <a:spAutoFit/>
          </a:bodyPr>
          <a:lstStyle/>
          <a:p>
            <a:r>
              <a:rPr lang="en-GB" sz="1200" dirty="0" smtClean="0">
                <a:latin typeface="Comic Sans MS" pitchFamily="66" charset="0"/>
              </a:rPr>
              <a:t>C</a:t>
            </a:r>
            <a:endParaRPr lang="en-GB" sz="1200" dirty="0">
              <a:latin typeface="Comic Sans MS" pitchFamily="66" charset="0"/>
            </a:endParaRPr>
          </a:p>
        </p:txBody>
      </p:sp>
      <p:sp>
        <p:nvSpPr>
          <p:cNvPr id="21" name="Arc 20"/>
          <p:cNvSpPr/>
          <p:nvPr/>
        </p:nvSpPr>
        <p:spPr>
          <a:xfrm>
            <a:off x="5257800" y="2590800"/>
            <a:ext cx="914400" cy="914400"/>
          </a:xfrm>
          <a:prstGeom prst="arc">
            <a:avLst>
              <a:gd name="adj1" fmla="val 19211666"/>
              <a:gd name="adj2" fmla="val 20997835"/>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99" name="Arc 98"/>
          <p:cNvSpPr/>
          <p:nvPr/>
        </p:nvSpPr>
        <p:spPr>
          <a:xfrm>
            <a:off x="5638800" y="2514600"/>
            <a:ext cx="914400" cy="914400"/>
          </a:xfrm>
          <a:prstGeom prst="arc">
            <a:avLst>
              <a:gd name="adj1" fmla="val 10800000"/>
              <a:gd name="adj2" fmla="val 12285615"/>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2" name="TextBox 21"/>
          <p:cNvSpPr txBox="1"/>
          <p:nvPr/>
        </p:nvSpPr>
        <p:spPr>
          <a:xfrm>
            <a:off x="5334000" y="2743200"/>
            <a:ext cx="436338" cy="276999"/>
          </a:xfrm>
          <a:prstGeom prst="rect">
            <a:avLst/>
          </a:prstGeom>
          <a:noFill/>
        </p:spPr>
        <p:txBody>
          <a:bodyPr wrap="none" rtlCol="0">
            <a:spAutoFit/>
          </a:bodyPr>
          <a:lstStyle/>
          <a:p>
            <a:r>
              <a:rPr lang="en-GB" sz="1200" dirty="0" smtClean="0">
                <a:latin typeface="Comic Sans MS" pitchFamily="66" charset="0"/>
              </a:rPr>
              <a:t>30°</a:t>
            </a:r>
            <a:endParaRPr lang="en-GB" sz="1200" dirty="0">
              <a:latin typeface="Comic Sans MS" pitchFamily="66" charset="0"/>
            </a:endParaRPr>
          </a:p>
        </p:txBody>
      </p:sp>
      <p:sp>
        <p:nvSpPr>
          <p:cNvPr id="100" name="TextBox 99"/>
          <p:cNvSpPr txBox="1"/>
          <p:nvPr/>
        </p:nvSpPr>
        <p:spPr>
          <a:xfrm>
            <a:off x="6019800" y="2667000"/>
            <a:ext cx="436338" cy="276999"/>
          </a:xfrm>
          <a:prstGeom prst="rect">
            <a:avLst/>
          </a:prstGeom>
          <a:noFill/>
        </p:spPr>
        <p:txBody>
          <a:bodyPr wrap="none" rtlCol="0">
            <a:spAutoFit/>
          </a:bodyPr>
          <a:lstStyle/>
          <a:p>
            <a:r>
              <a:rPr lang="en-GB" sz="1200" dirty="0" smtClean="0">
                <a:latin typeface="Comic Sans MS" pitchFamily="66" charset="0"/>
              </a:rPr>
              <a:t>60°</a:t>
            </a:r>
            <a:endParaRPr lang="en-GB" sz="1200" dirty="0">
              <a:latin typeface="Comic Sans MS" pitchFamily="66" charset="0"/>
            </a:endParaRPr>
          </a:p>
        </p:txBody>
      </p:sp>
      <p:sp>
        <p:nvSpPr>
          <p:cNvPr id="101" name="TextBox 100"/>
          <p:cNvSpPr txBox="1"/>
          <p:nvPr/>
        </p:nvSpPr>
        <p:spPr>
          <a:xfrm>
            <a:off x="4800600" y="1905000"/>
            <a:ext cx="381000" cy="276999"/>
          </a:xfrm>
          <a:prstGeom prst="rect">
            <a:avLst/>
          </a:prstGeom>
          <a:noFill/>
        </p:spPr>
        <p:txBody>
          <a:bodyPr wrap="square" rtlCol="0">
            <a:spAutoFit/>
          </a:bodyPr>
          <a:lstStyle/>
          <a:p>
            <a:pPr algn="ctr"/>
            <a:r>
              <a:rPr lang="en-GB" sz="1200" dirty="0" smtClean="0">
                <a:latin typeface="Comic Sans MS" pitchFamily="66" charset="0"/>
              </a:rPr>
              <a:t>T</a:t>
            </a:r>
            <a:r>
              <a:rPr lang="en-GB" sz="1200" baseline="-25000" dirty="0" smtClean="0">
                <a:latin typeface="Comic Sans MS" pitchFamily="66" charset="0"/>
              </a:rPr>
              <a:t>1</a:t>
            </a:r>
            <a:endParaRPr lang="en-GB" sz="1200" baseline="-25000" dirty="0">
              <a:latin typeface="Comic Sans MS" pitchFamily="66" charset="0"/>
            </a:endParaRPr>
          </a:p>
        </p:txBody>
      </p:sp>
      <p:sp>
        <p:nvSpPr>
          <p:cNvPr id="102" name="TextBox 101"/>
          <p:cNvSpPr txBox="1"/>
          <p:nvPr/>
        </p:nvSpPr>
        <p:spPr>
          <a:xfrm>
            <a:off x="6019800" y="1905000"/>
            <a:ext cx="381000" cy="276999"/>
          </a:xfrm>
          <a:prstGeom prst="rect">
            <a:avLst/>
          </a:prstGeom>
          <a:noFill/>
        </p:spPr>
        <p:txBody>
          <a:bodyPr wrap="square" rtlCol="0">
            <a:spAutoFit/>
          </a:bodyPr>
          <a:lstStyle/>
          <a:p>
            <a:pPr algn="ctr"/>
            <a:r>
              <a:rPr lang="en-GB" sz="1200" dirty="0" smtClean="0">
                <a:latin typeface="Comic Sans MS" pitchFamily="66" charset="0"/>
              </a:rPr>
              <a:t>T</a:t>
            </a:r>
            <a:r>
              <a:rPr lang="en-GB" sz="1200" baseline="-25000" dirty="0" smtClean="0">
                <a:latin typeface="Comic Sans MS" pitchFamily="66" charset="0"/>
              </a:rPr>
              <a:t>2</a:t>
            </a:r>
            <a:endParaRPr lang="en-GB" sz="1200" baseline="-25000" dirty="0">
              <a:latin typeface="Comic Sans MS" pitchFamily="66" charset="0"/>
            </a:endParaRPr>
          </a:p>
        </p:txBody>
      </p:sp>
      <p:sp>
        <p:nvSpPr>
          <p:cNvPr id="104" name="TextBox 103"/>
          <p:cNvSpPr txBox="1"/>
          <p:nvPr/>
        </p:nvSpPr>
        <p:spPr>
          <a:xfrm>
            <a:off x="5029200" y="2971800"/>
            <a:ext cx="838200" cy="276999"/>
          </a:xfrm>
          <a:prstGeom prst="rect">
            <a:avLst/>
          </a:prstGeom>
          <a:noFill/>
        </p:spPr>
        <p:txBody>
          <a:bodyPr wrap="square" rtlCol="0">
            <a:spAutoFit/>
          </a:bodyPr>
          <a:lstStyle/>
          <a:p>
            <a:pPr algn="ctr"/>
            <a:r>
              <a:rPr lang="en-GB" sz="1200" dirty="0" smtClean="0">
                <a:solidFill>
                  <a:srgbClr val="FF0000"/>
                </a:solidFill>
                <a:latin typeface="Comic Sans MS" pitchFamily="66" charset="0"/>
              </a:rPr>
              <a:t>T</a:t>
            </a:r>
            <a:r>
              <a:rPr lang="en-GB" sz="1200" baseline="-25000" dirty="0" smtClean="0">
                <a:solidFill>
                  <a:srgbClr val="FF0000"/>
                </a:solidFill>
                <a:latin typeface="Comic Sans MS" pitchFamily="66" charset="0"/>
              </a:rPr>
              <a:t>1</a:t>
            </a:r>
            <a:r>
              <a:rPr lang="en-GB" sz="1200" dirty="0" smtClean="0">
                <a:solidFill>
                  <a:srgbClr val="FF0000"/>
                </a:solidFill>
                <a:latin typeface="Comic Sans MS" pitchFamily="66" charset="0"/>
              </a:rPr>
              <a:t>Cos30</a:t>
            </a:r>
            <a:endParaRPr lang="en-GB" sz="1200" baseline="-25000" dirty="0">
              <a:solidFill>
                <a:srgbClr val="FF0000"/>
              </a:solidFill>
              <a:latin typeface="Comic Sans MS" pitchFamily="66" charset="0"/>
            </a:endParaRPr>
          </a:p>
        </p:txBody>
      </p:sp>
      <p:sp>
        <p:nvSpPr>
          <p:cNvPr id="105" name="TextBox 104"/>
          <p:cNvSpPr txBox="1"/>
          <p:nvPr/>
        </p:nvSpPr>
        <p:spPr>
          <a:xfrm>
            <a:off x="4114800" y="2514600"/>
            <a:ext cx="838200" cy="276999"/>
          </a:xfrm>
          <a:prstGeom prst="rect">
            <a:avLst/>
          </a:prstGeom>
          <a:noFill/>
        </p:spPr>
        <p:txBody>
          <a:bodyPr wrap="square" rtlCol="0">
            <a:spAutoFit/>
          </a:bodyPr>
          <a:lstStyle/>
          <a:p>
            <a:pPr algn="ctr"/>
            <a:r>
              <a:rPr lang="en-GB" sz="1200" dirty="0" smtClean="0">
                <a:solidFill>
                  <a:srgbClr val="0000FF"/>
                </a:solidFill>
                <a:latin typeface="Comic Sans MS" pitchFamily="66" charset="0"/>
              </a:rPr>
              <a:t>T</a:t>
            </a:r>
            <a:r>
              <a:rPr lang="en-GB" sz="1200" baseline="-25000" dirty="0" smtClean="0">
                <a:solidFill>
                  <a:srgbClr val="0000FF"/>
                </a:solidFill>
                <a:latin typeface="Comic Sans MS" pitchFamily="66" charset="0"/>
              </a:rPr>
              <a:t>1</a:t>
            </a:r>
            <a:r>
              <a:rPr lang="en-GB" sz="1200" dirty="0" smtClean="0">
                <a:solidFill>
                  <a:srgbClr val="0000FF"/>
                </a:solidFill>
                <a:latin typeface="Comic Sans MS" pitchFamily="66" charset="0"/>
              </a:rPr>
              <a:t>Sin30</a:t>
            </a:r>
            <a:endParaRPr lang="en-GB" sz="1200" baseline="-25000" dirty="0">
              <a:solidFill>
                <a:srgbClr val="0000FF"/>
              </a:solidFill>
              <a:latin typeface="Comic Sans MS" pitchFamily="66" charset="0"/>
            </a:endParaRPr>
          </a:p>
        </p:txBody>
      </p:sp>
      <p:sp>
        <p:nvSpPr>
          <p:cNvPr id="106" name="TextBox 105"/>
          <p:cNvSpPr txBox="1"/>
          <p:nvPr/>
        </p:nvSpPr>
        <p:spPr>
          <a:xfrm>
            <a:off x="5943600" y="2971800"/>
            <a:ext cx="838200" cy="276999"/>
          </a:xfrm>
          <a:prstGeom prst="rect">
            <a:avLst/>
          </a:prstGeom>
          <a:noFill/>
        </p:spPr>
        <p:txBody>
          <a:bodyPr wrap="square" rtlCol="0">
            <a:spAutoFit/>
          </a:bodyPr>
          <a:lstStyle/>
          <a:p>
            <a:pPr algn="ctr"/>
            <a:r>
              <a:rPr lang="en-GB" sz="1200" dirty="0" smtClean="0">
                <a:solidFill>
                  <a:srgbClr val="FF0000"/>
                </a:solidFill>
                <a:latin typeface="Comic Sans MS" pitchFamily="66" charset="0"/>
              </a:rPr>
              <a:t>T</a:t>
            </a:r>
            <a:r>
              <a:rPr lang="en-GB" sz="1200" baseline="-25000" dirty="0" smtClean="0">
                <a:solidFill>
                  <a:srgbClr val="FF0000"/>
                </a:solidFill>
                <a:latin typeface="Comic Sans MS" pitchFamily="66" charset="0"/>
              </a:rPr>
              <a:t>2</a:t>
            </a:r>
            <a:r>
              <a:rPr lang="en-GB" sz="1200" dirty="0" smtClean="0">
                <a:solidFill>
                  <a:srgbClr val="FF0000"/>
                </a:solidFill>
                <a:latin typeface="Comic Sans MS" pitchFamily="66" charset="0"/>
              </a:rPr>
              <a:t>Cos60</a:t>
            </a:r>
            <a:endParaRPr lang="en-GB" sz="1200" baseline="-25000" dirty="0">
              <a:solidFill>
                <a:srgbClr val="FF0000"/>
              </a:solidFill>
              <a:latin typeface="Comic Sans MS" pitchFamily="66" charset="0"/>
            </a:endParaRPr>
          </a:p>
        </p:txBody>
      </p:sp>
      <p:cxnSp>
        <p:nvCxnSpPr>
          <p:cNvPr id="88" name="Straight Connector 87"/>
          <p:cNvCxnSpPr/>
          <p:nvPr/>
        </p:nvCxnSpPr>
        <p:spPr>
          <a:xfrm>
            <a:off x="5943600" y="2971800"/>
            <a:ext cx="457200" cy="0"/>
          </a:xfrm>
          <a:prstGeom prst="line">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7" name="TextBox 106"/>
          <p:cNvSpPr txBox="1"/>
          <p:nvPr/>
        </p:nvSpPr>
        <p:spPr>
          <a:xfrm>
            <a:off x="6324600" y="2438400"/>
            <a:ext cx="838200" cy="276999"/>
          </a:xfrm>
          <a:prstGeom prst="rect">
            <a:avLst/>
          </a:prstGeom>
          <a:noFill/>
        </p:spPr>
        <p:txBody>
          <a:bodyPr wrap="square" rtlCol="0">
            <a:spAutoFit/>
          </a:bodyPr>
          <a:lstStyle/>
          <a:p>
            <a:pPr algn="ctr"/>
            <a:r>
              <a:rPr lang="en-GB" sz="1200" dirty="0" smtClean="0">
                <a:solidFill>
                  <a:srgbClr val="0000FF"/>
                </a:solidFill>
                <a:latin typeface="Comic Sans MS" pitchFamily="66" charset="0"/>
              </a:rPr>
              <a:t>T</a:t>
            </a:r>
            <a:r>
              <a:rPr lang="en-GB" sz="1200" baseline="-25000" dirty="0" smtClean="0">
                <a:solidFill>
                  <a:srgbClr val="0000FF"/>
                </a:solidFill>
                <a:latin typeface="Comic Sans MS" pitchFamily="66" charset="0"/>
              </a:rPr>
              <a:t>2</a:t>
            </a:r>
            <a:r>
              <a:rPr lang="en-GB" sz="1200" dirty="0" smtClean="0">
                <a:solidFill>
                  <a:srgbClr val="0000FF"/>
                </a:solidFill>
                <a:latin typeface="Comic Sans MS" pitchFamily="66" charset="0"/>
              </a:rPr>
              <a:t>Sin60</a:t>
            </a:r>
            <a:endParaRPr lang="en-GB" sz="1200" baseline="-25000" dirty="0">
              <a:solidFill>
                <a:srgbClr val="0000FF"/>
              </a:solidFill>
              <a:latin typeface="Comic Sans MS" pitchFamily="66" charset="0"/>
            </a:endParaRPr>
          </a:p>
        </p:txBody>
      </p:sp>
      <p:sp>
        <p:nvSpPr>
          <p:cNvPr id="74" name="Oval 73"/>
          <p:cNvSpPr/>
          <p:nvPr/>
        </p:nvSpPr>
        <p:spPr>
          <a:xfrm>
            <a:off x="5867400" y="2895600"/>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p:cNvSpPr txBox="1"/>
          <p:nvPr/>
        </p:nvSpPr>
        <p:spPr>
          <a:xfrm>
            <a:off x="3705225" y="3990975"/>
            <a:ext cx="1828800" cy="276999"/>
          </a:xfrm>
          <a:prstGeom prst="rect">
            <a:avLst/>
          </a:prstGeom>
          <a:noFill/>
        </p:spPr>
        <p:txBody>
          <a:bodyPr wrap="square" rtlCol="0">
            <a:spAutoFit/>
          </a:bodyPr>
          <a:lstStyle/>
          <a:p>
            <a:r>
              <a:rPr lang="en-GB" sz="1200" u="sng" dirty="0" smtClean="0">
                <a:latin typeface="Comic Sans MS" pitchFamily="66" charset="0"/>
              </a:rPr>
              <a:t>Resolving Vertically</a:t>
            </a:r>
            <a:endParaRPr lang="en-GB" sz="1200" u="sng" dirty="0">
              <a:latin typeface="Comic Sans MS" pitchFamily="66" charset="0"/>
            </a:endParaRPr>
          </a:p>
        </p:txBody>
      </p:sp>
      <mc:AlternateContent xmlns:mc="http://schemas.openxmlformats.org/markup-compatibility/2006" xmlns:a14="http://schemas.microsoft.com/office/drawing/2010/main">
        <mc:Choice Requires="a14">
          <p:sp>
            <p:nvSpPr>
              <p:cNvPr id="120" name="TextBox 119"/>
              <p:cNvSpPr txBox="1"/>
              <p:nvPr/>
            </p:nvSpPr>
            <p:spPr>
              <a:xfrm>
                <a:off x="323850" y="5638800"/>
                <a:ext cx="1282467" cy="49564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400" b="0" i="1" smtClean="0">
                              <a:solidFill>
                                <a:schemeClr val="tx1"/>
                              </a:solidFill>
                              <a:latin typeface="Cambria Math"/>
                            </a:rPr>
                          </m:ctrlPr>
                        </m:sSubPr>
                        <m:e>
                          <m:r>
                            <a:rPr lang="en-GB" sz="1400" b="0" i="1" smtClean="0">
                              <a:solidFill>
                                <a:schemeClr val="tx1"/>
                              </a:solidFill>
                              <a:latin typeface="Cambria Math"/>
                            </a:rPr>
                            <m:t>𝑇</m:t>
                          </m:r>
                        </m:e>
                        <m:sub>
                          <m:r>
                            <a:rPr lang="en-GB" sz="1400" b="0" i="1" smtClean="0">
                              <a:solidFill>
                                <a:schemeClr val="tx1"/>
                              </a:solidFill>
                              <a:latin typeface="Cambria Math"/>
                            </a:rPr>
                            <m:t>2</m:t>
                          </m:r>
                        </m:sub>
                      </m:sSub>
                      <m:r>
                        <a:rPr lang="en-GB" sz="1400" b="0" i="1" smtClean="0">
                          <a:solidFill>
                            <a:schemeClr val="tx1"/>
                          </a:solidFill>
                          <a:latin typeface="Cambria Math"/>
                        </a:rPr>
                        <m:t>=</m:t>
                      </m:r>
                      <m:f>
                        <m:fPr>
                          <m:ctrlPr>
                            <a:rPr lang="en-GB" sz="1400" b="0" i="1" smtClean="0">
                              <a:solidFill>
                                <a:schemeClr val="tx1"/>
                              </a:solidFill>
                              <a:latin typeface="Cambria Math"/>
                            </a:rPr>
                          </m:ctrlPr>
                        </m:fPr>
                        <m:num>
                          <m:sSub>
                            <m:sSubPr>
                              <m:ctrlPr>
                                <a:rPr lang="en-GB" sz="1400" b="0" i="1" smtClean="0">
                                  <a:solidFill>
                                    <a:schemeClr val="tx1"/>
                                  </a:solidFill>
                                  <a:latin typeface="Cambria Math"/>
                                </a:rPr>
                              </m:ctrlPr>
                            </m:sSubPr>
                            <m:e>
                              <m:r>
                                <a:rPr lang="en-GB" sz="1400" b="0" i="1" smtClean="0">
                                  <a:solidFill>
                                    <a:schemeClr val="tx1"/>
                                  </a:solidFill>
                                  <a:latin typeface="Cambria Math"/>
                                </a:rPr>
                                <m:t>𝑇</m:t>
                              </m:r>
                            </m:e>
                            <m:sub>
                              <m:r>
                                <a:rPr lang="en-GB" sz="1400" b="0" i="1" smtClean="0">
                                  <a:solidFill>
                                    <a:schemeClr val="tx1"/>
                                  </a:solidFill>
                                  <a:latin typeface="Cambria Math"/>
                                </a:rPr>
                                <m:t>1</m:t>
                              </m:r>
                            </m:sub>
                          </m:sSub>
                          <m:r>
                            <a:rPr lang="en-GB" sz="1400" b="0" i="1" smtClean="0">
                              <a:solidFill>
                                <a:schemeClr val="tx1"/>
                              </a:solidFill>
                              <a:latin typeface="Cambria Math"/>
                            </a:rPr>
                            <m:t>𝐶𝑜𝑠</m:t>
                          </m:r>
                          <m:r>
                            <a:rPr lang="en-GB" sz="1400" b="0" i="1" smtClean="0">
                              <a:solidFill>
                                <a:schemeClr val="tx1"/>
                              </a:solidFill>
                              <a:latin typeface="Cambria Math"/>
                            </a:rPr>
                            <m:t>30</m:t>
                          </m:r>
                        </m:num>
                        <m:den>
                          <m:r>
                            <a:rPr lang="en-GB" sz="1400" b="0" i="1" smtClean="0">
                              <a:solidFill>
                                <a:schemeClr val="tx1"/>
                              </a:solidFill>
                              <a:latin typeface="Cambria Math"/>
                            </a:rPr>
                            <m:t>𝐶𝑜𝑠</m:t>
                          </m:r>
                          <m:r>
                            <a:rPr lang="en-GB" sz="1400" b="0" i="1" smtClean="0">
                              <a:solidFill>
                                <a:schemeClr val="tx1"/>
                              </a:solidFill>
                              <a:latin typeface="Cambria Math"/>
                            </a:rPr>
                            <m:t>60</m:t>
                          </m:r>
                        </m:den>
                      </m:f>
                    </m:oMath>
                  </m:oMathPara>
                </a14:m>
                <a:endParaRPr lang="en-GB" sz="1400" dirty="0">
                  <a:solidFill>
                    <a:schemeClr val="tx1"/>
                  </a:solidFill>
                </a:endParaRPr>
              </a:p>
            </p:txBody>
          </p:sp>
        </mc:Choice>
        <mc:Fallback xmlns="">
          <p:sp>
            <p:nvSpPr>
              <p:cNvPr id="120" name="TextBox 119"/>
              <p:cNvSpPr txBox="1">
                <a:spLocks noRot="1" noChangeAspect="1" noMove="1" noResize="1" noEditPoints="1" noAdjustHandles="1" noChangeArrowheads="1" noChangeShapeType="1" noTextEdit="1"/>
              </p:cNvSpPr>
              <p:nvPr/>
            </p:nvSpPr>
            <p:spPr>
              <a:xfrm>
                <a:off x="323850" y="5638800"/>
                <a:ext cx="1282467" cy="495649"/>
              </a:xfrm>
              <a:prstGeom prst="rect">
                <a:avLst/>
              </a:prstGeom>
              <a:blipFill rotWithShape="1">
                <a:blip r:embed="rId2"/>
                <a:stretch>
                  <a:fillRect b="-1235"/>
                </a:stretch>
              </a:blipFill>
            </p:spPr>
            <p:txBody>
              <a:bodyPr/>
              <a:lstStyle/>
              <a:p>
                <a:r>
                  <a:rPr lang="en-GB">
                    <a:noFill/>
                  </a:rPr>
                  <a:t> </a:t>
                </a:r>
              </a:p>
            </p:txBody>
          </p:sp>
        </mc:Fallback>
      </mc:AlternateContent>
      <p:sp>
        <p:nvSpPr>
          <p:cNvPr id="25" name="TextBox 24"/>
          <p:cNvSpPr txBox="1"/>
          <p:nvPr/>
        </p:nvSpPr>
        <p:spPr>
          <a:xfrm>
            <a:off x="7391400" y="1676400"/>
            <a:ext cx="1676400" cy="1200329"/>
          </a:xfrm>
          <a:prstGeom prst="rect">
            <a:avLst/>
          </a:prstGeom>
          <a:noFill/>
        </p:spPr>
        <p:txBody>
          <a:bodyPr wrap="square" rtlCol="0">
            <a:spAutoFit/>
          </a:bodyPr>
          <a:lstStyle/>
          <a:p>
            <a:pPr algn="ctr"/>
            <a:r>
              <a:rPr lang="en-GB" sz="1200" dirty="0" smtClean="0">
                <a:solidFill>
                  <a:srgbClr val="FF0000"/>
                </a:solidFill>
                <a:latin typeface="Comic Sans MS" pitchFamily="66" charset="0"/>
              </a:rPr>
              <a:t>Draw a diagram</a:t>
            </a:r>
          </a:p>
          <a:p>
            <a:pPr algn="ctr"/>
            <a:endParaRPr lang="en-GB" sz="1200" dirty="0" smtClean="0">
              <a:solidFill>
                <a:srgbClr val="FF0000"/>
              </a:solidFill>
              <a:latin typeface="Comic Sans MS" pitchFamily="66" charset="0"/>
            </a:endParaRPr>
          </a:p>
          <a:p>
            <a:pPr algn="ctr"/>
            <a:r>
              <a:rPr lang="en-GB" sz="1200" dirty="0" smtClean="0">
                <a:solidFill>
                  <a:srgbClr val="FF0000"/>
                </a:solidFill>
                <a:latin typeface="Comic Sans MS" pitchFamily="66" charset="0"/>
                <a:sym typeface="Wingdings" pitchFamily="2" charset="2"/>
              </a:rPr>
              <a:t> The strings are separate so use T</a:t>
            </a:r>
            <a:r>
              <a:rPr lang="en-GB" sz="1200" baseline="-25000" dirty="0" smtClean="0">
                <a:solidFill>
                  <a:srgbClr val="FF0000"/>
                </a:solidFill>
                <a:latin typeface="Comic Sans MS" pitchFamily="66" charset="0"/>
                <a:sym typeface="Wingdings" pitchFamily="2" charset="2"/>
              </a:rPr>
              <a:t>1</a:t>
            </a:r>
            <a:r>
              <a:rPr lang="en-GB" sz="1200" dirty="0" smtClean="0">
                <a:solidFill>
                  <a:srgbClr val="FF0000"/>
                </a:solidFill>
                <a:latin typeface="Comic Sans MS" pitchFamily="66" charset="0"/>
                <a:sym typeface="Wingdings" pitchFamily="2" charset="2"/>
              </a:rPr>
              <a:t> and T</a:t>
            </a:r>
            <a:r>
              <a:rPr lang="en-GB" sz="1200" baseline="-25000" dirty="0" smtClean="0">
                <a:solidFill>
                  <a:srgbClr val="FF0000"/>
                </a:solidFill>
                <a:latin typeface="Comic Sans MS" pitchFamily="66" charset="0"/>
                <a:sym typeface="Wingdings" pitchFamily="2" charset="2"/>
              </a:rPr>
              <a:t>2</a:t>
            </a:r>
            <a:r>
              <a:rPr lang="en-GB" sz="1200" dirty="0" smtClean="0">
                <a:solidFill>
                  <a:srgbClr val="FF0000"/>
                </a:solidFill>
                <a:latin typeface="Comic Sans MS" pitchFamily="66" charset="0"/>
                <a:sym typeface="Wingdings" pitchFamily="2" charset="2"/>
              </a:rPr>
              <a:t> as the tensions</a:t>
            </a:r>
            <a:endParaRPr lang="en-GB" sz="12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44" name="TextBox 43"/>
              <p:cNvSpPr txBox="1"/>
              <p:nvPr/>
            </p:nvSpPr>
            <p:spPr>
              <a:xfrm>
                <a:off x="5962650" y="4229100"/>
                <a:ext cx="738472" cy="27699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𝐹</m:t>
                      </m:r>
                      <m:r>
                        <a:rPr lang="en-GB" sz="1200" b="0" i="1" smtClean="0">
                          <a:latin typeface="Cambria Math"/>
                        </a:rPr>
                        <m:t>=</m:t>
                      </m:r>
                      <m:r>
                        <a:rPr lang="en-GB" sz="1200" b="0" i="1" smtClean="0">
                          <a:latin typeface="Cambria Math"/>
                        </a:rPr>
                        <m:t>𝑚𝑎</m:t>
                      </m:r>
                    </m:oMath>
                  </m:oMathPara>
                </a14:m>
                <a:endParaRPr lang="en-GB" sz="1200" dirty="0"/>
              </a:p>
            </p:txBody>
          </p:sp>
        </mc:Choice>
        <mc:Fallback xmlns="">
          <p:sp>
            <p:nvSpPr>
              <p:cNvPr id="44" name="TextBox 43"/>
              <p:cNvSpPr txBox="1">
                <a:spLocks noRot="1" noChangeAspect="1" noMove="1" noResize="1" noEditPoints="1" noAdjustHandles="1" noChangeArrowheads="1" noChangeShapeType="1" noTextEdit="1"/>
              </p:cNvSpPr>
              <p:nvPr/>
            </p:nvSpPr>
            <p:spPr>
              <a:xfrm>
                <a:off x="5962650" y="4229100"/>
                <a:ext cx="738472" cy="276999"/>
              </a:xfrm>
              <a:prstGeom prst="rect">
                <a:avLst/>
              </a:prstGeom>
              <a:blipFill rotWithShape="1">
                <a:blip r:embed="rId3"/>
                <a:stretch>
                  <a:fillRect/>
                </a:stretch>
              </a:blipFill>
            </p:spPr>
            <p:txBody>
              <a:bodyPr/>
              <a:lstStyle/>
              <a:p>
                <a:r>
                  <a:rPr lang="en-GB">
                    <a:noFill/>
                  </a:rPr>
                  <a:t> </a:t>
                </a:r>
              </a:p>
            </p:txBody>
          </p:sp>
        </mc:Fallback>
      </mc:AlternateContent>
      <p:sp>
        <p:nvSpPr>
          <p:cNvPr id="45" name="Arc 44"/>
          <p:cNvSpPr/>
          <p:nvPr/>
        </p:nvSpPr>
        <p:spPr>
          <a:xfrm>
            <a:off x="6448425" y="4381500"/>
            <a:ext cx="457200" cy="381000"/>
          </a:xfrm>
          <a:prstGeom prst="arc">
            <a:avLst>
              <a:gd name="adj1" fmla="val 16200000"/>
              <a:gd name="adj2" fmla="val 5400000"/>
            </a:avLst>
          </a:prstGeom>
          <a:ln w="25400">
            <a:solidFill>
              <a:srgbClr val="0000FF"/>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6" name="TextBox 45"/>
          <p:cNvSpPr txBox="1"/>
          <p:nvPr/>
        </p:nvSpPr>
        <p:spPr>
          <a:xfrm>
            <a:off x="6886575" y="4371975"/>
            <a:ext cx="2133600" cy="430887"/>
          </a:xfrm>
          <a:prstGeom prst="rect">
            <a:avLst/>
          </a:prstGeom>
          <a:noFill/>
        </p:spPr>
        <p:txBody>
          <a:bodyPr wrap="square" rtlCol="0">
            <a:spAutoFit/>
          </a:bodyPr>
          <a:lstStyle/>
          <a:p>
            <a:pPr algn="ctr"/>
            <a:r>
              <a:rPr lang="en-GB" sz="1100" dirty="0" smtClean="0">
                <a:solidFill>
                  <a:srgbClr val="0000FF"/>
                </a:solidFill>
                <a:latin typeface="Comic Sans MS" pitchFamily="66" charset="0"/>
              </a:rPr>
              <a:t>Sub in values, choosing T</a:t>
            </a:r>
            <a:r>
              <a:rPr lang="en-GB" sz="1100" baseline="-25000" dirty="0" smtClean="0">
                <a:solidFill>
                  <a:srgbClr val="0000FF"/>
                </a:solidFill>
                <a:latin typeface="Comic Sans MS" pitchFamily="66" charset="0"/>
              </a:rPr>
              <a:t>2</a:t>
            </a:r>
            <a:r>
              <a:rPr lang="en-GB" sz="1100" dirty="0" smtClean="0">
                <a:solidFill>
                  <a:srgbClr val="0000FF"/>
                </a:solidFill>
                <a:latin typeface="Comic Sans MS" pitchFamily="66" charset="0"/>
              </a:rPr>
              <a:t> as the positive direction</a:t>
            </a:r>
            <a:endParaRPr lang="en-GB" sz="1100" dirty="0">
              <a:solidFill>
                <a:srgbClr val="0000FF"/>
              </a:solidFill>
              <a:latin typeface="Comic Sans MS" pitchFamily="66" charset="0"/>
            </a:endParaRPr>
          </a:p>
        </p:txBody>
      </p:sp>
      <mc:AlternateContent xmlns:mc="http://schemas.openxmlformats.org/markup-compatibility/2006" xmlns:a14="http://schemas.microsoft.com/office/drawing/2010/main">
        <mc:Choice Requires="a14">
          <p:sp>
            <p:nvSpPr>
              <p:cNvPr id="47" name="TextBox 46"/>
              <p:cNvSpPr txBox="1"/>
              <p:nvPr/>
            </p:nvSpPr>
            <p:spPr>
              <a:xfrm>
                <a:off x="4381500" y="4572000"/>
                <a:ext cx="2206694" cy="27699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200" b="0" i="1" smtClean="0">
                              <a:latin typeface="Cambria Math"/>
                            </a:rPr>
                          </m:ctrlPr>
                        </m:sSubPr>
                        <m:e>
                          <m:r>
                            <a:rPr lang="en-GB" sz="1200" b="0" i="1" smtClean="0">
                              <a:latin typeface="Cambria Math"/>
                            </a:rPr>
                            <m:t>𝑇</m:t>
                          </m:r>
                        </m:e>
                        <m:sub>
                          <m:r>
                            <a:rPr lang="en-GB" sz="1200" b="0" i="1" smtClean="0">
                              <a:latin typeface="Cambria Math"/>
                            </a:rPr>
                            <m:t>1</m:t>
                          </m:r>
                        </m:sub>
                      </m:sSub>
                      <m:r>
                        <a:rPr lang="en-GB" sz="1200" b="0" i="1" smtClean="0">
                          <a:latin typeface="Cambria Math"/>
                        </a:rPr>
                        <m:t>𝑆𝑖𝑛</m:t>
                      </m:r>
                      <m:r>
                        <a:rPr lang="en-GB" sz="1200" b="0" i="1" smtClean="0">
                          <a:latin typeface="Cambria Math"/>
                        </a:rPr>
                        <m:t>30+</m:t>
                      </m:r>
                      <m:sSub>
                        <m:sSubPr>
                          <m:ctrlPr>
                            <a:rPr lang="en-GB" sz="1200" b="0" i="1" smtClean="0">
                              <a:latin typeface="Cambria Math"/>
                            </a:rPr>
                          </m:ctrlPr>
                        </m:sSubPr>
                        <m:e>
                          <m:r>
                            <a:rPr lang="en-GB" sz="1200" b="0" i="1" smtClean="0">
                              <a:latin typeface="Cambria Math"/>
                            </a:rPr>
                            <m:t>𝑇</m:t>
                          </m:r>
                        </m:e>
                        <m:sub>
                          <m:r>
                            <a:rPr lang="en-GB" sz="1200" b="0" i="1" smtClean="0">
                              <a:latin typeface="Cambria Math"/>
                            </a:rPr>
                            <m:t>2</m:t>
                          </m:r>
                        </m:sub>
                      </m:sSub>
                      <m:r>
                        <a:rPr lang="en-GB" sz="1200" b="0" i="1" smtClean="0">
                          <a:latin typeface="Cambria Math"/>
                        </a:rPr>
                        <m:t>𝑆𝑖𝑛</m:t>
                      </m:r>
                      <m:r>
                        <a:rPr lang="en-GB" sz="1200" b="0" i="1" smtClean="0">
                          <a:latin typeface="Cambria Math"/>
                        </a:rPr>
                        <m:t>60−10</m:t>
                      </m:r>
                      <m:r>
                        <a:rPr lang="en-GB" sz="1200" b="0" i="1" smtClean="0">
                          <a:latin typeface="Cambria Math"/>
                        </a:rPr>
                        <m:t>𝑔</m:t>
                      </m:r>
                      <m:r>
                        <a:rPr lang="en-GB" sz="1200" b="0" i="1" smtClean="0">
                          <a:latin typeface="Cambria Math"/>
                        </a:rPr>
                        <m:t>=0</m:t>
                      </m:r>
                    </m:oMath>
                  </m:oMathPara>
                </a14:m>
                <a:endParaRPr lang="en-GB" sz="1200" dirty="0"/>
              </a:p>
            </p:txBody>
          </p:sp>
        </mc:Choice>
        <mc:Fallback xmlns="">
          <p:sp>
            <p:nvSpPr>
              <p:cNvPr id="47" name="TextBox 46"/>
              <p:cNvSpPr txBox="1">
                <a:spLocks noRot="1" noChangeAspect="1" noMove="1" noResize="1" noEditPoints="1" noAdjustHandles="1" noChangeArrowheads="1" noChangeShapeType="1" noTextEdit="1"/>
              </p:cNvSpPr>
              <p:nvPr/>
            </p:nvSpPr>
            <p:spPr>
              <a:xfrm>
                <a:off x="4381500" y="4572000"/>
                <a:ext cx="2206694" cy="276999"/>
              </a:xfrm>
              <a:prstGeom prst="rect">
                <a:avLst/>
              </a:prstGeom>
              <a:blipFill rotWithShape="1">
                <a:blip r:embed="rId4"/>
                <a:stretch>
                  <a:fillRect b="-4444"/>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0" name="TextBox 49"/>
              <p:cNvSpPr txBox="1"/>
              <p:nvPr/>
            </p:nvSpPr>
            <p:spPr>
              <a:xfrm>
                <a:off x="3771900" y="4876800"/>
                <a:ext cx="2818913" cy="507318"/>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200" b="0" i="1" smtClean="0">
                              <a:latin typeface="Cambria Math"/>
                            </a:rPr>
                          </m:ctrlPr>
                        </m:sSubPr>
                        <m:e>
                          <m:r>
                            <a:rPr lang="en-GB" sz="1200" b="0" i="1" smtClean="0">
                              <a:latin typeface="Cambria Math"/>
                            </a:rPr>
                            <m:t>𝑇</m:t>
                          </m:r>
                        </m:e>
                        <m:sub>
                          <m:r>
                            <a:rPr lang="en-GB" sz="1200" b="0" i="1" smtClean="0">
                              <a:latin typeface="Cambria Math"/>
                            </a:rPr>
                            <m:t>1</m:t>
                          </m:r>
                        </m:sub>
                      </m:sSub>
                      <m:r>
                        <a:rPr lang="en-GB" sz="1200" b="0" i="1" smtClean="0">
                          <a:latin typeface="Cambria Math"/>
                        </a:rPr>
                        <m:t>𝑆𝑖𝑛</m:t>
                      </m:r>
                      <m:r>
                        <a:rPr lang="en-GB" sz="1200" b="0" i="1" smtClean="0">
                          <a:latin typeface="Cambria Math"/>
                        </a:rPr>
                        <m:t>30+</m:t>
                      </m:r>
                      <m:d>
                        <m:dPr>
                          <m:ctrlPr>
                            <a:rPr lang="en-GB" sz="1200" b="0" i="1" smtClean="0">
                              <a:latin typeface="Cambria Math"/>
                            </a:rPr>
                          </m:ctrlPr>
                        </m:dPr>
                        <m:e>
                          <m:f>
                            <m:fPr>
                              <m:ctrlPr>
                                <a:rPr lang="en-GB" sz="1200" b="0" i="1" smtClean="0">
                                  <a:latin typeface="Cambria Math"/>
                                </a:rPr>
                              </m:ctrlPr>
                            </m:fPr>
                            <m:num>
                              <m:sSub>
                                <m:sSubPr>
                                  <m:ctrlPr>
                                    <a:rPr lang="en-GB" sz="1200" b="0" i="1" smtClean="0">
                                      <a:latin typeface="Cambria Math"/>
                                    </a:rPr>
                                  </m:ctrlPr>
                                </m:sSubPr>
                                <m:e>
                                  <m:r>
                                    <a:rPr lang="en-GB" sz="1200" b="0" i="1" smtClean="0">
                                      <a:latin typeface="Cambria Math"/>
                                    </a:rPr>
                                    <m:t>𝑇</m:t>
                                  </m:r>
                                </m:e>
                                <m:sub>
                                  <m:r>
                                    <a:rPr lang="en-GB" sz="1200" b="0" i="1" smtClean="0">
                                      <a:latin typeface="Cambria Math"/>
                                    </a:rPr>
                                    <m:t>1</m:t>
                                  </m:r>
                                </m:sub>
                              </m:sSub>
                              <m:r>
                                <a:rPr lang="en-GB" sz="1200" b="0" i="1" smtClean="0">
                                  <a:latin typeface="Cambria Math"/>
                                </a:rPr>
                                <m:t>𝐶𝑜𝑠</m:t>
                              </m:r>
                              <m:r>
                                <a:rPr lang="en-GB" sz="1200" b="0" i="1" smtClean="0">
                                  <a:latin typeface="Cambria Math"/>
                                </a:rPr>
                                <m:t>30</m:t>
                              </m:r>
                            </m:num>
                            <m:den>
                              <m:r>
                                <a:rPr lang="en-GB" sz="1200" b="0" i="1" smtClean="0">
                                  <a:latin typeface="Cambria Math"/>
                                </a:rPr>
                                <m:t>𝐶𝑜𝑠</m:t>
                              </m:r>
                              <m:r>
                                <a:rPr lang="en-GB" sz="1200" b="0" i="1" smtClean="0">
                                  <a:latin typeface="Cambria Math"/>
                                </a:rPr>
                                <m:t>60</m:t>
                              </m:r>
                            </m:den>
                          </m:f>
                        </m:e>
                      </m:d>
                      <m:r>
                        <a:rPr lang="en-GB" sz="1200" b="0" i="1" smtClean="0">
                          <a:latin typeface="Cambria Math"/>
                        </a:rPr>
                        <m:t>𝑆𝑖𝑛</m:t>
                      </m:r>
                      <m:r>
                        <a:rPr lang="en-GB" sz="1200" b="0" i="1" smtClean="0">
                          <a:latin typeface="Cambria Math"/>
                        </a:rPr>
                        <m:t>60−10</m:t>
                      </m:r>
                      <m:r>
                        <a:rPr lang="en-GB" sz="1200" b="0" i="1" smtClean="0">
                          <a:latin typeface="Cambria Math"/>
                        </a:rPr>
                        <m:t>𝑔</m:t>
                      </m:r>
                      <m:r>
                        <a:rPr lang="en-GB" sz="1200" b="0" i="1" smtClean="0">
                          <a:latin typeface="Cambria Math"/>
                        </a:rPr>
                        <m:t>=0</m:t>
                      </m:r>
                    </m:oMath>
                  </m:oMathPara>
                </a14:m>
                <a:endParaRPr lang="en-GB" sz="1200" dirty="0"/>
              </a:p>
            </p:txBody>
          </p:sp>
        </mc:Choice>
        <mc:Fallback xmlns="">
          <p:sp>
            <p:nvSpPr>
              <p:cNvPr id="50" name="TextBox 49"/>
              <p:cNvSpPr txBox="1">
                <a:spLocks noRot="1" noChangeAspect="1" noMove="1" noResize="1" noEditPoints="1" noAdjustHandles="1" noChangeArrowheads="1" noChangeShapeType="1" noTextEdit="1"/>
              </p:cNvSpPr>
              <p:nvPr/>
            </p:nvSpPr>
            <p:spPr>
              <a:xfrm>
                <a:off x="3771900" y="4876800"/>
                <a:ext cx="2818913" cy="507318"/>
              </a:xfrm>
              <a:prstGeom prst="rect">
                <a:avLst/>
              </a:prstGeom>
              <a:blipFill rotWithShape="1">
                <a:blip r:embed="rId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1" name="TextBox 50"/>
              <p:cNvSpPr txBox="1"/>
              <p:nvPr/>
            </p:nvSpPr>
            <p:spPr>
              <a:xfrm>
                <a:off x="3162300" y="5410200"/>
                <a:ext cx="3441198" cy="27699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200" b="0" i="1" smtClean="0">
                              <a:latin typeface="Cambria Math"/>
                            </a:rPr>
                          </m:ctrlPr>
                        </m:sSubPr>
                        <m:e>
                          <m:r>
                            <a:rPr lang="en-GB" sz="1200" b="0" i="1" smtClean="0">
                              <a:latin typeface="Cambria Math"/>
                            </a:rPr>
                            <m:t>𝑇</m:t>
                          </m:r>
                        </m:e>
                        <m:sub>
                          <m:r>
                            <a:rPr lang="en-GB" sz="1200" b="0" i="1" smtClean="0">
                              <a:latin typeface="Cambria Math"/>
                            </a:rPr>
                            <m:t>1</m:t>
                          </m:r>
                        </m:sub>
                      </m:sSub>
                      <m:r>
                        <a:rPr lang="en-GB" sz="1200" b="0" i="1" smtClean="0">
                          <a:latin typeface="Cambria Math"/>
                        </a:rPr>
                        <m:t>𝑆𝑖𝑛</m:t>
                      </m:r>
                      <m:r>
                        <a:rPr lang="en-GB" sz="1200" b="0" i="1" smtClean="0">
                          <a:latin typeface="Cambria Math"/>
                        </a:rPr>
                        <m:t>30</m:t>
                      </m:r>
                      <m:r>
                        <a:rPr lang="en-GB" sz="1200" b="0" i="1" smtClean="0">
                          <a:latin typeface="Cambria Math"/>
                        </a:rPr>
                        <m:t>𝐶𝑜𝑠</m:t>
                      </m:r>
                      <m:r>
                        <a:rPr lang="en-GB" sz="1200" b="0" i="1" smtClean="0">
                          <a:latin typeface="Cambria Math"/>
                        </a:rPr>
                        <m:t>60+</m:t>
                      </m:r>
                      <m:sSub>
                        <m:sSubPr>
                          <m:ctrlPr>
                            <a:rPr lang="en-GB" sz="1200" b="0" i="1" smtClean="0">
                              <a:latin typeface="Cambria Math"/>
                            </a:rPr>
                          </m:ctrlPr>
                        </m:sSubPr>
                        <m:e>
                          <m:r>
                            <a:rPr lang="en-GB" sz="1200" b="0" i="1" smtClean="0">
                              <a:latin typeface="Cambria Math"/>
                            </a:rPr>
                            <m:t>𝑇</m:t>
                          </m:r>
                        </m:e>
                        <m:sub>
                          <m:r>
                            <a:rPr lang="en-GB" sz="1200" b="0" i="1" smtClean="0">
                              <a:latin typeface="Cambria Math"/>
                            </a:rPr>
                            <m:t>1</m:t>
                          </m:r>
                        </m:sub>
                      </m:sSub>
                      <m:r>
                        <a:rPr lang="en-GB" sz="1200" b="0" i="1" smtClean="0">
                          <a:latin typeface="Cambria Math"/>
                        </a:rPr>
                        <m:t>𝐶𝑜𝑠</m:t>
                      </m:r>
                      <m:r>
                        <a:rPr lang="en-GB" sz="1200" b="0" i="1" smtClean="0">
                          <a:latin typeface="Cambria Math"/>
                        </a:rPr>
                        <m:t>30</m:t>
                      </m:r>
                      <m:r>
                        <a:rPr lang="en-GB" sz="1200" b="0" i="1" smtClean="0">
                          <a:latin typeface="Cambria Math"/>
                        </a:rPr>
                        <m:t>𝑆𝑖𝑛</m:t>
                      </m:r>
                      <m:r>
                        <a:rPr lang="en-GB" sz="1200" b="0" i="1" smtClean="0">
                          <a:latin typeface="Cambria Math"/>
                        </a:rPr>
                        <m:t>60−10</m:t>
                      </m:r>
                      <m:r>
                        <a:rPr lang="en-GB" sz="1200" b="0" i="1" smtClean="0">
                          <a:latin typeface="Cambria Math"/>
                        </a:rPr>
                        <m:t>𝑔𝐶𝑜𝑠</m:t>
                      </m:r>
                      <m:r>
                        <a:rPr lang="en-GB" sz="1200" b="0" i="1" smtClean="0">
                          <a:latin typeface="Cambria Math"/>
                        </a:rPr>
                        <m:t>60=0</m:t>
                      </m:r>
                    </m:oMath>
                  </m:oMathPara>
                </a14:m>
                <a:endParaRPr lang="en-GB" sz="1200" dirty="0"/>
              </a:p>
            </p:txBody>
          </p:sp>
        </mc:Choice>
        <mc:Fallback xmlns="">
          <p:sp>
            <p:nvSpPr>
              <p:cNvPr id="51" name="TextBox 50"/>
              <p:cNvSpPr txBox="1">
                <a:spLocks noRot="1" noChangeAspect="1" noMove="1" noResize="1" noEditPoints="1" noAdjustHandles="1" noChangeArrowheads="1" noChangeShapeType="1" noTextEdit="1"/>
              </p:cNvSpPr>
              <p:nvPr/>
            </p:nvSpPr>
            <p:spPr>
              <a:xfrm>
                <a:off x="3162300" y="5410200"/>
                <a:ext cx="3441198" cy="276999"/>
              </a:xfrm>
              <a:prstGeom prst="rect">
                <a:avLst/>
              </a:prstGeom>
              <a:blipFill rotWithShape="1">
                <a:blip r:embed="rId6"/>
                <a:stretch>
                  <a:fillRect b="-2222"/>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3" name="TextBox 52"/>
              <p:cNvSpPr txBox="1"/>
              <p:nvPr/>
            </p:nvSpPr>
            <p:spPr>
              <a:xfrm>
                <a:off x="4038600" y="5791200"/>
                <a:ext cx="3157338" cy="27699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200" b="0" i="1" smtClean="0">
                              <a:latin typeface="Cambria Math"/>
                            </a:rPr>
                          </m:ctrlPr>
                        </m:sSubPr>
                        <m:e>
                          <m:r>
                            <a:rPr lang="en-GB" sz="1200" b="0" i="1" smtClean="0">
                              <a:latin typeface="Cambria Math"/>
                            </a:rPr>
                            <m:t>𝑇</m:t>
                          </m:r>
                        </m:e>
                        <m:sub>
                          <m:r>
                            <a:rPr lang="en-GB" sz="1200" b="0" i="1" smtClean="0">
                              <a:latin typeface="Cambria Math"/>
                            </a:rPr>
                            <m:t>1</m:t>
                          </m:r>
                        </m:sub>
                      </m:sSub>
                      <m:r>
                        <a:rPr lang="en-GB" sz="1200" b="0" i="1" smtClean="0">
                          <a:latin typeface="Cambria Math"/>
                        </a:rPr>
                        <m:t>(</m:t>
                      </m:r>
                      <m:r>
                        <a:rPr lang="en-GB" sz="1200" b="0" i="1" smtClean="0">
                          <a:latin typeface="Cambria Math"/>
                        </a:rPr>
                        <m:t>𝑆𝑖𝑛</m:t>
                      </m:r>
                      <m:r>
                        <a:rPr lang="en-GB" sz="1200" b="0" i="1" smtClean="0">
                          <a:latin typeface="Cambria Math"/>
                        </a:rPr>
                        <m:t>30</m:t>
                      </m:r>
                      <m:r>
                        <a:rPr lang="en-GB" sz="1200" b="0" i="1" smtClean="0">
                          <a:latin typeface="Cambria Math"/>
                        </a:rPr>
                        <m:t>𝐶𝑜𝑠</m:t>
                      </m:r>
                      <m:r>
                        <a:rPr lang="en-GB" sz="1200" b="0" i="1" smtClean="0">
                          <a:latin typeface="Cambria Math"/>
                        </a:rPr>
                        <m:t>60+</m:t>
                      </m:r>
                      <m:r>
                        <a:rPr lang="en-GB" sz="1200" b="0" i="1" smtClean="0">
                          <a:latin typeface="Cambria Math"/>
                        </a:rPr>
                        <m:t>𝐶𝑜𝑠</m:t>
                      </m:r>
                      <m:r>
                        <a:rPr lang="en-GB" sz="1200" b="0" i="1" smtClean="0">
                          <a:latin typeface="Cambria Math"/>
                        </a:rPr>
                        <m:t>30</m:t>
                      </m:r>
                      <m:r>
                        <a:rPr lang="en-GB" sz="1200" b="0" i="1" smtClean="0">
                          <a:latin typeface="Cambria Math"/>
                        </a:rPr>
                        <m:t>𝑆𝑖𝑛</m:t>
                      </m:r>
                      <m:r>
                        <a:rPr lang="en-GB" sz="1200" b="0" i="1" smtClean="0">
                          <a:latin typeface="Cambria Math"/>
                        </a:rPr>
                        <m:t>60)=10</m:t>
                      </m:r>
                      <m:r>
                        <a:rPr lang="en-GB" sz="1200" b="0" i="1" smtClean="0">
                          <a:latin typeface="Cambria Math"/>
                        </a:rPr>
                        <m:t>𝑔𝐶𝑜𝑠</m:t>
                      </m:r>
                      <m:r>
                        <a:rPr lang="en-GB" sz="1200" b="0" i="1" smtClean="0">
                          <a:latin typeface="Cambria Math"/>
                        </a:rPr>
                        <m:t>60</m:t>
                      </m:r>
                    </m:oMath>
                  </m:oMathPara>
                </a14:m>
                <a:endParaRPr lang="en-GB" sz="1200" dirty="0"/>
              </a:p>
            </p:txBody>
          </p:sp>
        </mc:Choice>
        <mc:Fallback xmlns="">
          <p:sp>
            <p:nvSpPr>
              <p:cNvPr id="53" name="TextBox 52"/>
              <p:cNvSpPr txBox="1">
                <a:spLocks noRot="1" noChangeAspect="1" noMove="1" noResize="1" noEditPoints="1" noAdjustHandles="1" noChangeArrowheads="1" noChangeShapeType="1" noTextEdit="1"/>
              </p:cNvSpPr>
              <p:nvPr/>
            </p:nvSpPr>
            <p:spPr>
              <a:xfrm>
                <a:off x="4038600" y="5791200"/>
                <a:ext cx="3157338" cy="276999"/>
              </a:xfrm>
              <a:prstGeom prst="rect">
                <a:avLst/>
              </a:prstGeom>
              <a:blipFill rotWithShape="1">
                <a:blip r:embed="rId7"/>
                <a:stretch>
                  <a:fillRect b="-8889"/>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4" name="TextBox 53"/>
              <p:cNvSpPr txBox="1"/>
              <p:nvPr/>
            </p:nvSpPr>
            <p:spPr>
              <a:xfrm>
                <a:off x="5943600" y="6096000"/>
                <a:ext cx="2478755" cy="481286"/>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200" b="0" i="1" smtClean="0">
                              <a:latin typeface="Cambria Math"/>
                            </a:rPr>
                          </m:ctrlPr>
                        </m:sSubPr>
                        <m:e>
                          <m:r>
                            <a:rPr lang="en-GB" sz="1200" b="0" i="1" smtClean="0">
                              <a:latin typeface="Cambria Math"/>
                            </a:rPr>
                            <m:t>𝑇</m:t>
                          </m:r>
                        </m:e>
                        <m:sub>
                          <m:r>
                            <a:rPr lang="en-GB" sz="1200" b="0" i="1" smtClean="0">
                              <a:latin typeface="Cambria Math"/>
                            </a:rPr>
                            <m:t>1</m:t>
                          </m:r>
                        </m:sub>
                      </m:sSub>
                      <m:r>
                        <a:rPr lang="en-GB" sz="1200" b="0" i="1" smtClean="0">
                          <a:latin typeface="Cambria Math"/>
                        </a:rPr>
                        <m:t>=</m:t>
                      </m:r>
                      <m:f>
                        <m:fPr>
                          <m:ctrlPr>
                            <a:rPr lang="en-GB" sz="1200" b="0" i="1" smtClean="0">
                              <a:latin typeface="Cambria Math"/>
                            </a:rPr>
                          </m:ctrlPr>
                        </m:fPr>
                        <m:num>
                          <m:r>
                            <a:rPr lang="en-GB" sz="1200" i="1">
                              <a:latin typeface="Cambria Math"/>
                            </a:rPr>
                            <m:t>10</m:t>
                          </m:r>
                          <m:r>
                            <a:rPr lang="en-GB" sz="1200" i="1">
                              <a:latin typeface="Cambria Math"/>
                            </a:rPr>
                            <m:t>𝑔𝐶𝑜𝑠</m:t>
                          </m:r>
                          <m:r>
                            <a:rPr lang="en-GB" sz="1200" i="1">
                              <a:latin typeface="Cambria Math"/>
                            </a:rPr>
                            <m:t>60</m:t>
                          </m:r>
                        </m:num>
                        <m:den>
                          <m:d>
                            <m:dPr>
                              <m:ctrlPr>
                                <a:rPr lang="en-GB" sz="1200" b="0" i="1" smtClean="0">
                                  <a:latin typeface="Cambria Math"/>
                                </a:rPr>
                              </m:ctrlPr>
                            </m:dPr>
                            <m:e>
                              <m:r>
                                <a:rPr lang="en-GB" sz="1200" i="1">
                                  <a:latin typeface="Cambria Math"/>
                                </a:rPr>
                                <m:t>𝑆𝑖𝑛</m:t>
                              </m:r>
                              <m:r>
                                <a:rPr lang="en-GB" sz="1200" i="1">
                                  <a:latin typeface="Cambria Math"/>
                                </a:rPr>
                                <m:t>30</m:t>
                              </m:r>
                              <m:r>
                                <a:rPr lang="en-GB" sz="1200" i="1">
                                  <a:latin typeface="Cambria Math"/>
                                </a:rPr>
                                <m:t>𝐶𝑜𝑠</m:t>
                              </m:r>
                              <m:r>
                                <a:rPr lang="en-GB" sz="1200" i="1">
                                  <a:latin typeface="Cambria Math"/>
                                </a:rPr>
                                <m:t>60+</m:t>
                              </m:r>
                              <m:r>
                                <a:rPr lang="en-GB" sz="1200" i="1">
                                  <a:latin typeface="Cambria Math"/>
                                </a:rPr>
                                <m:t>𝐶𝑜𝑠</m:t>
                              </m:r>
                              <m:r>
                                <a:rPr lang="en-GB" sz="1200" i="1">
                                  <a:latin typeface="Cambria Math"/>
                                </a:rPr>
                                <m:t>30</m:t>
                              </m:r>
                              <m:r>
                                <a:rPr lang="en-GB" sz="1200" i="1">
                                  <a:latin typeface="Cambria Math"/>
                                </a:rPr>
                                <m:t>𝑆𝑖𝑛</m:t>
                              </m:r>
                              <m:r>
                                <a:rPr lang="en-GB" sz="1200" i="1">
                                  <a:latin typeface="Cambria Math"/>
                                </a:rPr>
                                <m:t>60</m:t>
                              </m:r>
                            </m:e>
                          </m:d>
                        </m:den>
                      </m:f>
                    </m:oMath>
                  </m:oMathPara>
                </a14:m>
                <a:endParaRPr lang="en-GB" sz="1200" dirty="0"/>
              </a:p>
            </p:txBody>
          </p:sp>
        </mc:Choice>
        <mc:Fallback xmlns="">
          <p:sp>
            <p:nvSpPr>
              <p:cNvPr id="54" name="TextBox 53"/>
              <p:cNvSpPr txBox="1">
                <a:spLocks noRot="1" noChangeAspect="1" noMove="1" noResize="1" noEditPoints="1" noAdjustHandles="1" noChangeArrowheads="1" noChangeShapeType="1" noTextEdit="1"/>
              </p:cNvSpPr>
              <p:nvPr/>
            </p:nvSpPr>
            <p:spPr>
              <a:xfrm>
                <a:off x="5943600" y="6096000"/>
                <a:ext cx="2478755" cy="481286"/>
              </a:xfrm>
              <a:prstGeom prst="rect">
                <a:avLst/>
              </a:prstGeom>
              <a:blipFill rotWithShape="1">
                <a:blip r:embed="rId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5" name="TextBox 54"/>
              <p:cNvSpPr txBox="1"/>
              <p:nvPr/>
            </p:nvSpPr>
            <p:spPr>
              <a:xfrm>
                <a:off x="5943600" y="6581001"/>
                <a:ext cx="850169" cy="27699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200" b="0" i="1" smtClean="0">
                              <a:latin typeface="Cambria Math"/>
                            </a:rPr>
                          </m:ctrlPr>
                        </m:sSubPr>
                        <m:e>
                          <m:r>
                            <a:rPr lang="en-GB" sz="1200" b="0" i="1" smtClean="0">
                              <a:latin typeface="Cambria Math"/>
                            </a:rPr>
                            <m:t>𝑇</m:t>
                          </m:r>
                        </m:e>
                        <m:sub>
                          <m:r>
                            <a:rPr lang="en-GB" sz="1200" b="0" i="1" smtClean="0">
                              <a:latin typeface="Cambria Math"/>
                            </a:rPr>
                            <m:t>1</m:t>
                          </m:r>
                        </m:sub>
                      </m:sSub>
                      <m:r>
                        <a:rPr lang="en-GB" sz="1200" b="0" i="1" smtClean="0">
                          <a:latin typeface="Cambria Math"/>
                        </a:rPr>
                        <m:t>=49</m:t>
                      </m:r>
                      <m:r>
                        <a:rPr lang="en-GB" sz="1200" b="0" i="1" smtClean="0">
                          <a:latin typeface="Cambria Math"/>
                        </a:rPr>
                        <m:t>𝑁</m:t>
                      </m:r>
                    </m:oMath>
                  </m:oMathPara>
                </a14:m>
                <a:endParaRPr lang="en-GB" sz="1200" dirty="0"/>
              </a:p>
            </p:txBody>
          </p:sp>
        </mc:Choice>
        <mc:Fallback xmlns="">
          <p:sp>
            <p:nvSpPr>
              <p:cNvPr id="55" name="TextBox 54"/>
              <p:cNvSpPr txBox="1">
                <a:spLocks noRot="1" noChangeAspect="1" noMove="1" noResize="1" noEditPoints="1" noAdjustHandles="1" noChangeArrowheads="1" noChangeShapeType="1" noTextEdit="1"/>
              </p:cNvSpPr>
              <p:nvPr/>
            </p:nvSpPr>
            <p:spPr>
              <a:xfrm>
                <a:off x="5943600" y="6581001"/>
                <a:ext cx="850169" cy="276999"/>
              </a:xfrm>
              <a:prstGeom prst="rect">
                <a:avLst/>
              </a:prstGeom>
              <a:blipFill rotWithShape="1">
                <a:blip r:embed="rId9"/>
                <a:stretch>
                  <a:fillRect/>
                </a:stretch>
              </a:blipFill>
            </p:spPr>
            <p:txBody>
              <a:bodyPr/>
              <a:lstStyle/>
              <a:p>
                <a:r>
                  <a:rPr lang="en-GB">
                    <a:noFill/>
                  </a:rPr>
                  <a:t> </a:t>
                </a:r>
              </a:p>
            </p:txBody>
          </p:sp>
        </mc:Fallback>
      </mc:AlternateContent>
      <p:sp>
        <p:nvSpPr>
          <p:cNvPr id="56" name="Arc 55"/>
          <p:cNvSpPr/>
          <p:nvPr/>
        </p:nvSpPr>
        <p:spPr>
          <a:xfrm>
            <a:off x="6467475" y="4781550"/>
            <a:ext cx="457200" cy="381000"/>
          </a:xfrm>
          <a:prstGeom prst="arc">
            <a:avLst>
              <a:gd name="adj1" fmla="val 16200000"/>
              <a:gd name="adj2" fmla="val 5400000"/>
            </a:avLst>
          </a:prstGeom>
          <a:ln w="25400">
            <a:solidFill>
              <a:srgbClr val="0000FF"/>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7" name="Arc 56"/>
          <p:cNvSpPr/>
          <p:nvPr/>
        </p:nvSpPr>
        <p:spPr>
          <a:xfrm>
            <a:off x="6467475" y="5172075"/>
            <a:ext cx="457200" cy="381000"/>
          </a:xfrm>
          <a:prstGeom prst="arc">
            <a:avLst>
              <a:gd name="adj1" fmla="val 16200000"/>
              <a:gd name="adj2" fmla="val 5400000"/>
            </a:avLst>
          </a:prstGeom>
          <a:ln w="25400">
            <a:solidFill>
              <a:srgbClr val="0000FF"/>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9" name="Arc 58"/>
          <p:cNvSpPr/>
          <p:nvPr/>
        </p:nvSpPr>
        <p:spPr>
          <a:xfrm>
            <a:off x="6953250" y="5543550"/>
            <a:ext cx="457200" cy="381000"/>
          </a:xfrm>
          <a:prstGeom prst="arc">
            <a:avLst>
              <a:gd name="adj1" fmla="val 16200000"/>
              <a:gd name="adj2" fmla="val 5400000"/>
            </a:avLst>
          </a:prstGeom>
          <a:ln w="25400">
            <a:solidFill>
              <a:srgbClr val="0000FF"/>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0" name="TextBox 59"/>
          <p:cNvSpPr txBox="1"/>
          <p:nvPr/>
        </p:nvSpPr>
        <p:spPr>
          <a:xfrm>
            <a:off x="6858000" y="4750713"/>
            <a:ext cx="1866900" cy="430887"/>
          </a:xfrm>
          <a:prstGeom prst="rect">
            <a:avLst/>
          </a:prstGeom>
          <a:noFill/>
        </p:spPr>
        <p:txBody>
          <a:bodyPr wrap="square" rtlCol="0">
            <a:spAutoFit/>
          </a:bodyPr>
          <a:lstStyle/>
          <a:p>
            <a:pPr algn="ctr"/>
            <a:r>
              <a:rPr lang="en-GB" sz="1100" dirty="0" smtClean="0">
                <a:solidFill>
                  <a:srgbClr val="0000FF"/>
                </a:solidFill>
                <a:latin typeface="Comic Sans MS" pitchFamily="66" charset="0"/>
              </a:rPr>
              <a:t>Replace T</a:t>
            </a:r>
            <a:r>
              <a:rPr lang="en-GB" sz="1100" baseline="-25000" dirty="0" smtClean="0">
                <a:solidFill>
                  <a:srgbClr val="0000FF"/>
                </a:solidFill>
                <a:latin typeface="Comic Sans MS" pitchFamily="66" charset="0"/>
              </a:rPr>
              <a:t>2</a:t>
            </a:r>
            <a:r>
              <a:rPr lang="en-GB" sz="1100" dirty="0" smtClean="0">
                <a:solidFill>
                  <a:srgbClr val="0000FF"/>
                </a:solidFill>
                <a:latin typeface="Comic Sans MS" pitchFamily="66" charset="0"/>
              </a:rPr>
              <a:t> with the expression involving T</a:t>
            </a:r>
            <a:r>
              <a:rPr lang="en-GB" sz="1100" baseline="-25000" dirty="0" smtClean="0">
                <a:solidFill>
                  <a:srgbClr val="0000FF"/>
                </a:solidFill>
                <a:latin typeface="Comic Sans MS" pitchFamily="66" charset="0"/>
              </a:rPr>
              <a:t>1</a:t>
            </a:r>
            <a:endParaRPr lang="en-GB" sz="1100" baseline="-25000" dirty="0">
              <a:solidFill>
                <a:srgbClr val="0000FF"/>
              </a:solidFill>
              <a:latin typeface="Comic Sans MS" pitchFamily="66" charset="0"/>
            </a:endParaRPr>
          </a:p>
        </p:txBody>
      </p:sp>
      <p:sp>
        <p:nvSpPr>
          <p:cNvPr id="61" name="TextBox 60"/>
          <p:cNvSpPr txBox="1"/>
          <p:nvPr/>
        </p:nvSpPr>
        <p:spPr>
          <a:xfrm>
            <a:off x="6867525" y="5236488"/>
            <a:ext cx="2171700" cy="261610"/>
          </a:xfrm>
          <a:prstGeom prst="rect">
            <a:avLst/>
          </a:prstGeom>
          <a:noFill/>
        </p:spPr>
        <p:txBody>
          <a:bodyPr wrap="square" rtlCol="0">
            <a:spAutoFit/>
          </a:bodyPr>
          <a:lstStyle/>
          <a:p>
            <a:pPr algn="ctr"/>
            <a:r>
              <a:rPr lang="en-GB" sz="1100" dirty="0" smtClean="0">
                <a:solidFill>
                  <a:srgbClr val="0000FF"/>
                </a:solidFill>
                <a:latin typeface="Comic Sans MS" pitchFamily="66" charset="0"/>
              </a:rPr>
              <a:t>Multiply all terms by Cos60</a:t>
            </a:r>
            <a:endParaRPr lang="en-GB" sz="1100" baseline="-25000" dirty="0">
              <a:solidFill>
                <a:srgbClr val="0000FF"/>
              </a:solidFill>
              <a:latin typeface="Comic Sans MS" pitchFamily="66" charset="0"/>
            </a:endParaRPr>
          </a:p>
        </p:txBody>
      </p:sp>
      <p:sp>
        <p:nvSpPr>
          <p:cNvPr id="62" name="TextBox 61"/>
          <p:cNvSpPr txBox="1"/>
          <p:nvPr/>
        </p:nvSpPr>
        <p:spPr>
          <a:xfrm>
            <a:off x="7210425" y="5529590"/>
            <a:ext cx="1809750" cy="430887"/>
          </a:xfrm>
          <a:prstGeom prst="rect">
            <a:avLst/>
          </a:prstGeom>
          <a:noFill/>
        </p:spPr>
        <p:txBody>
          <a:bodyPr wrap="square" rtlCol="0">
            <a:spAutoFit/>
          </a:bodyPr>
          <a:lstStyle/>
          <a:p>
            <a:pPr algn="ctr"/>
            <a:r>
              <a:rPr lang="en-GB" sz="1100" dirty="0" smtClean="0">
                <a:solidFill>
                  <a:srgbClr val="0000FF"/>
                </a:solidFill>
                <a:latin typeface="Comic Sans MS" pitchFamily="66" charset="0"/>
              </a:rPr>
              <a:t>Add 10gCos60 and factorise left side</a:t>
            </a:r>
            <a:endParaRPr lang="en-GB" sz="1100" baseline="-25000" dirty="0">
              <a:solidFill>
                <a:srgbClr val="0000FF"/>
              </a:solidFill>
              <a:latin typeface="Comic Sans MS" pitchFamily="66" charset="0"/>
            </a:endParaRPr>
          </a:p>
        </p:txBody>
      </p:sp>
      <p:sp>
        <p:nvSpPr>
          <p:cNvPr id="63" name="TextBox 62"/>
          <p:cNvSpPr txBox="1"/>
          <p:nvPr/>
        </p:nvSpPr>
        <p:spPr>
          <a:xfrm>
            <a:off x="2867025" y="5950863"/>
            <a:ext cx="990600" cy="430887"/>
          </a:xfrm>
          <a:prstGeom prst="rect">
            <a:avLst/>
          </a:prstGeom>
          <a:noFill/>
        </p:spPr>
        <p:txBody>
          <a:bodyPr wrap="square" rtlCol="0">
            <a:spAutoFit/>
          </a:bodyPr>
          <a:lstStyle/>
          <a:p>
            <a:pPr algn="ctr"/>
            <a:r>
              <a:rPr lang="en-GB" sz="1100" dirty="0" smtClean="0">
                <a:solidFill>
                  <a:srgbClr val="0000FF"/>
                </a:solidFill>
                <a:latin typeface="Comic Sans MS" pitchFamily="66" charset="0"/>
              </a:rPr>
              <a:t>Divide by the bracket</a:t>
            </a:r>
            <a:endParaRPr lang="en-GB" sz="1100" baseline="-25000" dirty="0">
              <a:solidFill>
                <a:srgbClr val="0000FF"/>
              </a:solidFill>
              <a:latin typeface="Comic Sans MS" pitchFamily="66" charset="0"/>
            </a:endParaRPr>
          </a:p>
        </p:txBody>
      </p:sp>
      <p:sp>
        <p:nvSpPr>
          <p:cNvPr id="64" name="Arc 63"/>
          <p:cNvSpPr/>
          <p:nvPr/>
        </p:nvSpPr>
        <p:spPr>
          <a:xfrm flipH="1">
            <a:off x="3781425" y="5972175"/>
            <a:ext cx="457200" cy="381000"/>
          </a:xfrm>
          <a:prstGeom prst="arc">
            <a:avLst>
              <a:gd name="adj1" fmla="val 16200000"/>
              <a:gd name="adj2" fmla="val 5400000"/>
            </a:avLst>
          </a:prstGeom>
          <a:ln w="25400">
            <a:solidFill>
              <a:srgbClr val="0000FF"/>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5" name="Arc 64"/>
          <p:cNvSpPr/>
          <p:nvPr/>
        </p:nvSpPr>
        <p:spPr>
          <a:xfrm flipH="1">
            <a:off x="5619750" y="6381750"/>
            <a:ext cx="457200" cy="381000"/>
          </a:xfrm>
          <a:prstGeom prst="arc">
            <a:avLst>
              <a:gd name="adj1" fmla="val 16200000"/>
              <a:gd name="adj2" fmla="val 5400000"/>
            </a:avLst>
          </a:prstGeom>
          <a:ln w="25400">
            <a:solidFill>
              <a:srgbClr val="0000FF"/>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6" name="TextBox 65"/>
          <p:cNvSpPr txBox="1"/>
          <p:nvPr/>
        </p:nvSpPr>
        <p:spPr>
          <a:xfrm>
            <a:off x="4667250" y="6446163"/>
            <a:ext cx="990600" cy="261610"/>
          </a:xfrm>
          <a:prstGeom prst="rect">
            <a:avLst/>
          </a:prstGeom>
          <a:noFill/>
        </p:spPr>
        <p:txBody>
          <a:bodyPr wrap="square" rtlCol="0">
            <a:spAutoFit/>
          </a:bodyPr>
          <a:lstStyle/>
          <a:p>
            <a:pPr algn="ctr"/>
            <a:r>
              <a:rPr lang="en-GB" sz="1100" dirty="0" smtClean="0">
                <a:solidFill>
                  <a:srgbClr val="0000FF"/>
                </a:solidFill>
                <a:latin typeface="Comic Sans MS" pitchFamily="66" charset="0"/>
              </a:rPr>
              <a:t>Calculate!</a:t>
            </a:r>
            <a:endParaRPr lang="en-GB" sz="1100" baseline="-25000" dirty="0">
              <a:solidFill>
                <a:srgbClr val="0000FF"/>
              </a:solidFill>
              <a:latin typeface="Comic Sans MS" pitchFamily="66" charset="0"/>
            </a:endParaRPr>
          </a:p>
        </p:txBody>
      </p:sp>
      <p:sp>
        <p:nvSpPr>
          <p:cNvPr id="5" name="Rectangle 4"/>
          <p:cNvSpPr/>
          <p:nvPr/>
        </p:nvSpPr>
        <p:spPr>
          <a:xfrm>
            <a:off x="5162550" y="4600576"/>
            <a:ext cx="200025" cy="247650"/>
          </a:xfrm>
          <a:prstGeom prst="rect">
            <a:avLst/>
          </a:prstGeom>
          <a:noFill/>
          <a:ln w="254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7" name="Rectangle 66"/>
          <p:cNvSpPr/>
          <p:nvPr/>
        </p:nvSpPr>
        <p:spPr>
          <a:xfrm>
            <a:off x="4600575" y="4905375"/>
            <a:ext cx="742950" cy="457199"/>
          </a:xfrm>
          <a:prstGeom prst="rect">
            <a:avLst/>
          </a:prstGeom>
          <a:noFill/>
          <a:ln w="254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Rectangle 67"/>
          <p:cNvSpPr/>
          <p:nvPr/>
        </p:nvSpPr>
        <p:spPr>
          <a:xfrm>
            <a:off x="409575" y="5610225"/>
            <a:ext cx="1143000" cy="552450"/>
          </a:xfrm>
          <a:prstGeom prst="rect">
            <a:avLst/>
          </a:prstGeom>
          <a:noFill/>
          <a:ln w="254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69" name="TextBox 68"/>
              <p:cNvSpPr txBox="1"/>
              <p:nvPr/>
            </p:nvSpPr>
            <p:spPr>
              <a:xfrm>
                <a:off x="1752600" y="5638800"/>
                <a:ext cx="960456"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400" b="0" i="1" smtClean="0">
                              <a:solidFill>
                                <a:srgbClr val="0000FF"/>
                              </a:solidFill>
                              <a:latin typeface="Cambria Math"/>
                            </a:rPr>
                          </m:ctrlPr>
                        </m:sSubPr>
                        <m:e>
                          <m:r>
                            <a:rPr lang="en-GB" sz="1400" b="0" i="1" smtClean="0">
                              <a:solidFill>
                                <a:srgbClr val="0000FF"/>
                              </a:solidFill>
                              <a:latin typeface="Cambria Math"/>
                            </a:rPr>
                            <m:t>𝑇</m:t>
                          </m:r>
                        </m:e>
                        <m:sub>
                          <m:r>
                            <a:rPr lang="en-GB" sz="1400" b="0" i="1" smtClean="0">
                              <a:solidFill>
                                <a:srgbClr val="0000FF"/>
                              </a:solidFill>
                              <a:latin typeface="Cambria Math"/>
                            </a:rPr>
                            <m:t>1</m:t>
                          </m:r>
                        </m:sub>
                      </m:sSub>
                      <m:r>
                        <a:rPr lang="en-GB" sz="1400" b="0" i="1" smtClean="0">
                          <a:solidFill>
                            <a:srgbClr val="0000FF"/>
                          </a:solidFill>
                          <a:latin typeface="Cambria Math"/>
                        </a:rPr>
                        <m:t>=49</m:t>
                      </m:r>
                      <m:r>
                        <a:rPr lang="en-GB" sz="1400" b="0" i="1" smtClean="0">
                          <a:solidFill>
                            <a:srgbClr val="0000FF"/>
                          </a:solidFill>
                          <a:latin typeface="Cambria Math"/>
                        </a:rPr>
                        <m:t>𝑁</m:t>
                      </m:r>
                    </m:oMath>
                  </m:oMathPara>
                </a14:m>
                <a:endParaRPr lang="en-GB" sz="1400" dirty="0">
                  <a:solidFill>
                    <a:srgbClr val="0000FF"/>
                  </a:solidFill>
                </a:endParaRPr>
              </a:p>
            </p:txBody>
          </p:sp>
        </mc:Choice>
        <mc:Fallback xmlns="">
          <p:sp>
            <p:nvSpPr>
              <p:cNvPr id="69" name="TextBox 68"/>
              <p:cNvSpPr txBox="1">
                <a:spLocks noRot="1" noChangeAspect="1" noMove="1" noResize="1" noEditPoints="1" noAdjustHandles="1" noChangeArrowheads="1" noChangeShapeType="1" noTextEdit="1"/>
              </p:cNvSpPr>
              <p:nvPr/>
            </p:nvSpPr>
            <p:spPr>
              <a:xfrm>
                <a:off x="1752600" y="5638800"/>
                <a:ext cx="960456" cy="307777"/>
              </a:xfrm>
              <a:prstGeom prst="rect">
                <a:avLst/>
              </a:prstGeom>
              <a:blipFill rotWithShape="1">
                <a:blip r:embed="rId10"/>
                <a:stretch>
                  <a:fillRect/>
                </a:stretch>
              </a:blipFill>
            </p:spPr>
            <p:txBody>
              <a:bodyPr/>
              <a:lstStyle/>
              <a:p>
                <a:r>
                  <a:rPr lang="en-GB">
                    <a:noFill/>
                  </a:rPr>
                  <a:t> </a:t>
                </a:r>
              </a:p>
            </p:txBody>
          </p:sp>
        </mc:Fallback>
      </mc:AlternateContent>
      <p:pic>
        <p:nvPicPr>
          <p:cNvPr id="70" name="Picture 4" descr="http://www.nenastran.com/newnoran/images/linear-statics-excavator.jp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467600" y="152400"/>
            <a:ext cx="1537195" cy="9654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79250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blinds(horizontal)">
                                      <p:cBhvr>
                                        <p:cTn id="7" dur="500"/>
                                        <p:tgtEl>
                                          <p:spTgt spid="2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4"/>
                                        </p:tgtEl>
                                        <p:attrNameLst>
                                          <p:attrName>style.visibility</p:attrName>
                                        </p:attrNameLst>
                                      </p:cBhvr>
                                      <p:to>
                                        <p:strVal val="visible"/>
                                      </p:to>
                                    </p:set>
                                    <p:animEffect transition="in" filter="blinds(horizontal)">
                                      <p:cBhvr>
                                        <p:cTn id="12" dur="500"/>
                                        <p:tgtEl>
                                          <p:spTgt spid="4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5"/>
                                        </p:tgtEl>
                                        <p:attrNameLst>
                                          <p:attrName>style.visibility</p:attrName>
                                        </p:attrNameLst>
                                      </p:cBhvr>
                                      <p:to>
                                        <p:strVal val="visible"/>
                                      </p:to>
                                    </p:set>
                                    <p:animEffect transition="in" filter="blinds(horizontal)">
                                      <p:cBhvr>
                                        <p:cTn id="17" dur="500"/>
                                        <p:tgtEl>
                                          <p:spTgt spid="4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6"/>
                                        </p:tgtEl>
                                        <p:attrNameLst>
                                          <p:attrName>style.visibility</p:attrName>
                                        </p:attrNameLst>
                                      </p:cBhvr>
                                      <p:to>
                                        <p:strVal val="visible"/>
                                      </p:to>
                                    </p:set>
                                    <p:animEffect transition="in" filter="blinds(horizontal)">
                                      <p:cBhvr>
                                        <p:cTn id="22" dur="500"/>
                                        <p:tgtEl>
                                          <p:spTgt spid="46"/>
                                        </p:tgtEl>
                                      </p:cBhvr>
                                    </p:animEffect>
                                  </p:childTnLst>
                                </p:cTn>
                              </p:par>
                            </p:childTnLst>
                          </p:cTn>
                        </p:par>
                      </p:childTnLst>
                    </p:cTn>
                  </p:par>
                  <p:par>
                    <p:cTn id="23" fill="hold">
                      <p:stCondLst>
                        <p:cond delay="indefinite"/>
                      </p:stCondLst>
                      <p:childTnLst>
                        <p:par>
                          <p:cTn id="24" fill="hold">
                            <p:stCondLst>
                              <p:cond delay="0"/>
                            </p:stCondLst>
                            <p:childTnLst>
                              <p:par>
                                <p:cTn id="25" presetID="7" presetClass="emph" presetSubtype="2" fill="hold" nodeType="clickEffect">
                                  <p:stCondLst>
                                    <p:cond delay="0"/>
                                  </p:stCondLst>
                                  <p:childTnLst>
                                    <p:animClr clrSpc="rgb" dir="cw">
                                      <p:cBhvr>
                                        <p:cTn id="26" dur="500" fill="hold"/>
                                        <p:tgtEl>
                                          <p:spTgt spid="80"/>
                                        </p:tgtEl>
                                        <p:attrNameLst>
                                          <p:attrName>stroke.color</p:attrName>
                                        </p:attrNameLst>
                                      </p:cBhvr>
                                      <p:to>
                                        <a:schemeClr val="hlink"/>
                                      </p:to>
                                    </p:animClr>
                                    <p:set>
                                      <p:cBhvr>
                                        <p:cTn id="27" dur="500" fill="hold"/>
                                        <p:tgtEl>
                                          <p:spTgt spid="80"/>
                                        </p:tgtEl>
                                        <p:attrNameLst>
                                          <p:attrName>stroke.on</p:attrName>
                                        </p:attrNameLst>
                                      </p:cBhvr>
                                      <p:to>
                                        <p:strVal val="true"/>
                                      </p:to>
                                    </p:set>
                                  </p:childTnLst>
                                </p:cTn>
                              </p:par>
                              <p:par>
                                <p:cTn id="28" presetID="3" presetClass="emph" presetSubtype="2" fill="hold" grpId="0" nodeType="withEffect">
                                  <p:stCondLst>
                                    <p:cond delay="0"/>
                                  </p:stCondLst>
                                  <p:childTnLst>
                                    <p:animClr clrSpc="rgb" dir="cw">
                                      <p:cBhvr override="childStyle">
                                        <p:cTn id="29" dur="500" fill="hold"/>
                                        <p:tgtEl>
                                          <p:spTgt spid="84"/>
                                        </p:tgtEl>
                                        <p:attrNameLst>
                                          <p:attrName>style.color</p:attrName>
                                        </p:attrNameLst>
                                      </p:cBhvr>
                                      <p:to>
                                        <a:schemeClr val="hlink"/>
                                      </p:to>
                                    </p:animClr>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47"/>
                                        </p:tgtEl>
                                        <p:attrNameLst>
                                          <p:attrName>style.visibility</p:attrName>
                                        </p:attrNameLst>
                                      </p:cBhvr>
                                      <p:to>
                                        <p:strVal val="visible"/>
                                      </p:to>
                                    </p:set>
                                    <p:animEffect transition="in" filter="blinds(horizontal)">
                                      <p:cBhvr>
                                        <p:cTn id="34" dur="500"/>
                                        <p:tgtEl>
                                          <p:spTgt spid="47"/>
                                        </p:tgtEl>
                                      </p:cBhvr>
                                    </p:animEffec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56"/>
                                        </p:tgtEl>
                                        <p:attrNameLst>
                                          <p:attrName>style.visibility</p:attrName>
                                        </p:attrNameLst>
                                      </p:cBhvr>
                                      <p:to>
                                        <p:strVal val="visible"/>
                                      </p:to>
                                    </p:set>
                                    <p:animEffect transition="in" filter="blinds(horizontal)">
                                      <p:cBhvr>
                                        <p:cTn id="39" dur="500"/>
                                        <p:tgtEl>
                                          <p:spTgt spid="56"/>
                                        </p:tgtEl>
                                      </p:cBhvr>
                                    </p:animEffect>
                                  </p:childTnLst>
                                </p:cTn>
                              </p:par>
                            </p:childTnLst>
                          </p:cTn>
                        </p:par>
                      </p:childTnLst>
                    </p:cTn>
                  </p:par>
                  <p:par>
                    <p:cTn id="40" fill="hold">
                      <p:stCondLst>
                        <p:cond delay="indefinite"/>
                      </p:stCondLst>
                      <p:childTnLst>
                        <p:par>
                          <p:cTn id="41" fill="hold">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60"/>
                                        </p:tgtEl>
                                        <p:attrNameLst>
                                          <p:attrName>style.visibility</p:attrName>
                                        </p:attrNameLst>
                                      </p:cBhvr>
                                      <p:to>
                                        <p:strVal val="visible"/>
                                      </p:to>
                                    </p:set>
                                    <p:animEffect transition="in" filter="blinds(horizontal)">
                                      <p:cBhvr>
                                        <p:cTn id="44" dur="500"/>
                                        <p:tgtEl>
                                          <p:spTgt spid="60"/>
                                        </p:tgtEl>
                                      </p:cBhvr>
                                    </p:animEffec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50"/>
                                        </p:tgtEl>
                                        <p:attrNameLst>
                                          <p:attrName>style.visibility</p:attrName>
                                        </p:attrNameLst>
                                      </p:cBhvr>
                                      <p:to>
                                        <p:strVal val="visible"/>
                                      </p:to>
                                    </p:set>
                                    <p:animEffect transition="in" filter="blinds(horizontal)">
                                      <p:cBhvr>
                                        <p:cTn id="49" dur="500"/>
                                        <p:tgtEl>
                                          <p:spTgt spid="50"/>
                                        </p:tgtEl>
                                      </p:cBhvr>
                                    </p:animEffect>
                                  </p:childTnLst>
                                </p:cTn>
                              </p:par>
                            </p:childTnLst>
                          </p:cTn>
                        </p:par>
                      </p:childTnLst>
                    </p:cTn>
                  </p:par>
                  <p:par>
                    <p:cTn id="50" fill="hold">
                      <p:stCondLst>
                        <p:cond delay="indefinite"/>
                      </p:stCondLst>
                      <p:childTnLst>
                        <p:par>
                          <p:cTn id="51" fill="hold">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68"/>
                                        </p:tgtEl>
                                        <p:attrNameLst>
                                          <p:attrName>style.visibility</p:attrName>
                                        </p:attrNameLst>
                                      </p:cBhvr>
                                      <p:to>
                                        <p:strVal val="visible"/>
                                      </p:to>
                                    </p:set>
                                    <p:animEffect transition="in" filter="blinds(horizontal)">
                                      <p:cBhvr>
                                        <p:cTn id="54" dur="500"/>
                                        <p:tgtEl>
                                          <p:spTgt spid="68"/>
                                        </p:tgtEl>
                                      </p:cBhvr>
                                    </p:animEffect>
                                  </p:childTnLst>
                                </p:cTn>
                              </p:par>
                            </p:childTnLst>
                          </p:cTn>
                        </p:par>
                      </p:childTnLst>
                    </p:cTn>
                  </p:par>
                  <p:par>
                    <p:cTn id="55" fill="hold">
                      <p:stCondLst>
                        <p:cond delay="indefinite"/>
                      </p:stCondLst>
                      <p:childTnLst>
                        <p:par>
                          <p:cTn id="56" fill="hold">
                            <p:stCondLst>
                              <p:cond delay="0"/>
                            </p:stCondLst>
                            <p:childTnLst>
                              <p:par>
                                <p:cTn id="57" presetID="3" presetClass="entr" presetSubtype="10" fill="hold" grpId="0" nodeType="clickEffect">
                                  <p:stCondLst>
                                    <p:cond delay="0"/>
                                  </p:stCondLst>
                                  <p:childTnLst>
                                    <p:set>
                                      <p:cBhvr>
                                        <p:cTn id="58" dur="1" fill="hold">
                                          <p:stCondLst>
                                            <p:cond delay="0"/>
                                          </p:stCondLst>
                                        </p:cTn>
                                        <p:tgtEl>
                                          <p:spTgt spid="5"/>
                                        </p:tgtEl>
                                        <p:attrNameLst>
                                          <p:attrName>style.visibility</p:attrName>
                                        </p:attrNameLst>
                                      </p:cBhvr>
                                      <p:to>
                                        <p:strVal val="visible"/>
                                      </p:to>
                                    </p:set>
                                    <p:animEffect transition="in" filter="blinds(horizontal)">
                                      <p:cBhvr>
                                        <p:cTn id="59" dur="500"/>
                                        <p:tgtEl>
                                          <p:spTgt spid="5"/>
                                        </p:tgtEl>
                                      </p:cBhvr>
                                    </p:animEffect>
                                  </p:childTnLst>
                                </p:cTn>
                              </p:par>
                              <p:par>
                                <p:cTn id="60" presetID="3" presetClass="entr" presetSubtype="10" fill="hold" grpId="0" nodeType="withEffect">
                                  <p:stCondLst>
                                    <p:cond delay="0"/>
                                  </p:stCondLst>
                                  <p:childTnLst>
                                    <p:set>
                                      <p:cBhvr>
                                        <p:cTn id="61" dur="1" fill="hold">
                                          <p:stCondLst>
                                            <p:cond delay="0"/>
                                          </p:stCondLst>
                                        </p:cTn>
                                        <p:tgtEl>
                                          <p:spTgt spid="67"/>
                                        </p:tgtEl>
                                        <p:attrNameLst>
                                          <p:attrName>style.visibility</p:attrName>
                                        </p:attrNameLst>
                                      </p:cBhvr>
                                      <p:to>
                                        <p:strVal val="visible"/>
                                      </p:to>
                                    </p:set>
                                    <p:animEffect transition="in" filter="blinds(horizontal)">
                                      <p:cBhvr>
                                        <p:cTn id="62" dur="500"/>
                                        <p:tgtEl>
                                          <p:spTgt spid="67"/>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xit" presetSubtype="10" fill="hold" grpId="1" nodeType="clickEffect">
                                  <p:stCondLst>
                                    <p:cond delay="0"/>
                                  </p:stCondLst>
                                  <p:childTnLst>
                                    <p:animEffect transition="out" filter="blinds(horizontal)">
                                      <p:cBhvr>
                                        <p:cTn id="66" dur="500"/>
                                        <p:tgtEl>
                                          <p:spTgt spid="68"/>
                                        </p:tgtEl>
                                      </p:cBhvr>
                                    </p:animEffect>
                                    <p:set>
                                      <p:cBhvr>
                                        <p:cTn id="67" dur="1" fill="hold">
                                          <p:stCondLst>
                                            <p:cond delay="499"/>
                                          </p:stCondLst>
                                        </p:cTn>
                                        <p:tgtEl>
                                          <p:spTgt spid="68"/>
                                        </p:tgtEl>
                                        <p:attrNameLst>
                                          <p:attrName>style.visibility</p:attrName>
                                        </p:attrNameLst>
                                      </p:cBhvr>
                                      <p:to>
                                        <p:strVal val="hidden"/>
                                      </p:to>
                                    </p:set>
                                  </p:childTnLst>
                                </p:cTn>
                              </p:par>
                              <p:par>
                                <p:cTn id="68" presetID="3" presetClass="exit" presetSubtype="10" fill="hold" grpId="1" nodeType="withEffect">
                                  <p:stCondLst>
                                    <p:cond delay="0"/>
                                  </p:stCondLst>
                                  <p:childTnLst>
                                    <p:animEffect transition="out" filter="blinds(horizontal)">
                                      <p:cBhvr>
                                        <p:cTn id="69" dur="500"/>
                                        <p:tgtEl>
                                          <p:spTgt spid="5"/>
                                        </p:tgtEl>
                                      </p:cBhvr>
                                    </p:animEffect>
                                    <p:set>
                                      <p:cBhvr>
                                        <p:cTn id="70" dur="1" fill="hold">
                                          <p:stCondLst>
                                            <p:cond delay="499"/>
                                          </p:stCondLst>
                                        </p:cTn>
                                        <p:tgtEl>
                                          <p:spTgt spid="5"/>
                                        </p:tgtEl>
                                        <p:attrNameLst>
                                          <p:attrName>style.visibility</p:attrName>
                                        </p:attrNameLst>
                                      </p:cBhvr>
                                      <p:to>
                                        <p:strVal val="hidden"/>
                                      </p:to>
                                    </p:set>
                                  </p:childTnLst>
                                </p:cTn>
                              </p:par>
                              <p:par>
                                <p:cTn id="71" presetID="3" presetClass="exit" presetSubtype="10" fill="hold" grpId="1" nodeType="withEffect">
                                  <p:stCondLst>
                                    <p:cond delay="0"/>
                                  </p:stCondLst>
                                  <p:childTnLst>
                                    <p:animEffect transition="out" filter="blinds(horizontal)">
                                      <p:cBhvr>
                                        <p:cTn id="72" dur="500"/>
                                        <p:tgtEl>
                                          <p:spTgt spid="67"/>
                                        </p:tgtEl>
                                      </p:cBhvr>
                                    </p:animEffect>
                                    <p:set>
                                      <p:cBhvr>
                                        <p:cTn id="73" dur="1" fill="hold">
                                          <p:stCondLst>
                                            <p:cond delay="499"/>
                                          </p:stCondLst>
                                        </p:cTn>
                                        <p:tgtEl>
                                          <p:spTgt spid="67"/>
                                        </p:tgtEl>
                                        <p:attrNameLst>
                                          <p:attrName>style.visibility</p:attrName>
                                        </p:attrNameLst>
                                      </p:cBhvr>
                                      <p:to>
                                        <p:strVal val="hidden"/>
                                      </p:to>
                                    </p:set>
                                  </p:childTnLst>
                                </p:cTn>
                              </p:par>
                            </p:childTnLst>
                          </p:cTn>
                        </p:par>
                      </p:childTnLst>
                    </p:cTn>
                  </p:par>
                  <p:par>
                    <p:cTn id="74" fill="hold">
                      <p:stCondLst>
                        <p:cond delay="indefinite"/>
                      </p:stCondLst>
                      <p:childTnLst>
                        <p:par>
                          <p:cTn id="75" fill="hold">
                            <p:stCondLst>
                              <p:cond delay="0"/>
                            </p:stCondLst>
                            <p:childTnLst>
                              <p:par>
                                <p:cTn id="76" presetID="3" presetClass="entr" presetSubtype="10" fill="hold" grpId="0" nodeType="clickEffect">
                                  <p:stCondLst>
                                    <p:cond delay="0"/>
                                  </p:stCondLst>
                                  <p:childTnLst>
                                    <p:set>
                                      <p:cBhvr>
                                        <p:cTn id="77" dur="1" fill="hold">
                                          <p:stCondLst>
                                            <p:cond delay="0"/>
                                          </p:stCondLst>
                                        </p:cTn>
                                        <p:tgtEl>
                                          <p:spTgt spid="57"/>
                                        </p:tgtEl>
                                        <p:attrNameLst>
                                          <p:attrName>style.visibility</p:attrName>
                                        </p:attrNameLst>
                                      </p:cBhvr>
                                      <p:to>
                                        <p:strVal val="visible"/>
                                      </p:to>
                                    </p:set>
                                    <p:animEffect transition="in" filter="blinds(horizontal)">
                                      <p:cBhvr>
                                        <p:cTn id="78" dur="500"/>
                                        <p:tgtEl>
                                          <p:spTgt spid="57"/>
                                        </p:tgtEl>
                                      </p:cBhvr>
                                    </p:animEffect>
                                  </p:childTnLst>
                                </p:cTn>
                              </p:par>
                            </p:childTnLst>
                          </p:cTn>
                        </p:par>
                      </p:childTnLst>
                    </p:cTn>
                  </p:par>
                  <p:par>
                    <p:cTn id="79" fill="hold">
                      <p:stCondLst>
                        <p:cond delay="indefinite"/>
                      </p:stCondLst>
                      <p:childTnLst>
                        <p:par>
                          <p:cTn id="80" fill="hold">
                            <p:stCondLst>
                              <p:cond delay="0"/>
                            </p:stCondLst>
                            <p:childTnLst>
                              <p:par>
                                <p:cTn id="81" presetID="3" presetClass="entr" presetSubtype="10" fill="hold" grpId="0" nodeType="clickEffect">
                                  <p:stCondLst>
                                    <p:cond delay="0"/>
                                  </p:stCondLst>
                                  <p:childTnLst>
                                    <p:set>
                                      <p:cBhvr>
                                        <p:cTn id="82" dur="1" fill="hold">
                                          <p:stCondLst>
                                            <p:cond delay="0"/>
                                          </p:stCondLst>
                                        </p:cTn>
                                        <p:tgtEl>
                                          <p:spTgt spid="61"/>
                                        </p:tgtEl>
                                        <p:attrNameLst>
                                          <p:attrName>style.visibility</p:attrName>
                                        </p:attrNameLst>
                                      </p:cBhvr>
                                      <p:to>
                                        <p:strVal val="visible"/>
                                      </p:to>
                                    </p:set>
                                    <p:animEffect transition="in" filter="blinds(horizontal)">
                                      <p:cBhvr>
                                        <p:cTn id="83" dur="500"/>
                                        <p:tgtEl>
                                          <p:spTgt spid="61"/>
                                        </p:tgtEl>
                                      </p:cBhvr>
                                    </p:animEffect>
                                  </p:childTnLst>
                                </p:cTn>
                              </p:par>
                            </p:childTnLst>
                          </p:cTn>
                        </p:par>
                      </p:childTnLst>
                    </p:cTn>
                  </p:par>
                  <p:par>
                    <p:cTn id="84" fill="hold">
                      <p:stCondLst>
                        <p:cond delay="indefinite"/>
                      </p:stCondLst>
                      <p:childTnLst>
                        <p:par>
                          <p:cTn id="85" fill="hold">
                            <p:stCondLst>
                              <p:cond delay="0"/>
                            </p:stCondLst>
                            <p:childTnLst>
                              <p:par>
                                <p:cTn id="86" presetID="3" presetClass="entr" presetSubtype="10" fill="hold" grpId="0" nodeType="clickEffect">
                                  <p:stCondLst>
                                    <p:cond delay="0"/>
                                  </p:stCondLst>
                                  <p:childTnLst>
                                    <p:set>
                                      <p:cBhvr>
                                        <p:cTn id="87" dur="1" fill="hold">
                                          <p:stCondLst>
                                            <p:cond delay="0"/>
                                          </p:stCondLst>
                                        </p:cTn>
                                        <p:tgtEl>
                                          <p:spTgt spid="51"/>
                                        </p:tgtEl>
                                        <p:attrNameLst>
                                          <p:attrName>style.visibility</p:attrName>
                                        </p:attrNameLst>
                                      </p:cBhvr>
                                      <p:to>
                                        <p:strVal val="visible"/>
                                      </p:to>
                                    </p:set>
                                    <p:animEffect transition="in" filter="blinds(horizontal)">
                                      <p:cBhvr>
                                        <p:cTn id="88" dur="500"/>
                                        <p:tgtEl>
                                          <p:spTgt spid="51"/>
                                        </p:tgtEl>
                                      </p:cBhvr>
                                    </p:animEffect>
                                  </p:childTnLst>
                                </p:cTn>
                              </p:par>
                            </p:childTnLst>
                          </p:cTn>
                        </p:par>
                      </p:childTnLst>
                    </p:cTn>
                  </p:par>
                  <p:par>
                    <p:cTn id="89" fill="hold">
                      <p:stCondLst>
                        <p:cond delay="indefinite"/>
                      </p:stCondLst>
                      <p:childTnLst>
                        <p:par>
                          <p:cTn id="90" fill="hold">
                            <p:stCondLst>
                              <p:cond delay="0"/>
                            </p:stCondLst>
                            <p:childTnLst>
                              <p:par>
                                <p:cTn id="91" presetID="3" presetClass="entr" presetSubtype="10" fill="hold" grpId="0" nodeType="clickEffect">
                                  <p:stCondLst>
                                    <p:cond delay="0"/>
                                  </p:stCondLst>
                                  <p:childTnLst>
                                    <p:set>
                                      <p:cBhvr>
                                        <p:cTn id="92" dur="1" fill="hold">
                                          <p:stCondLst>
                                            <p:cond delay="0"/>
                                          </p:stCondLst>
                                        </p:cTn>
                                        <p:tgtEl>
                                          <p:spTgt spid="59"/>
                                        </p:tgtEl>
                                        <p:attrNameLst>
                                          <p:attrName>style.visibility</p:attrName>
                                        </p:attrNameLst>
                                      </p:cBhvr>
                                      <p:to>
                                        <p:strVal val="visible"/>
                                      </p:to>
                                    </p:set>
                                    <p:animEffect transition="in" filter="blinds(horizontal)">
                                      <p:cBhvr>
                                        <p:cTn id="93" dur="500"/>
                                        <p:tgtEl>
                                          <p:spTgt spid="59"/>
                                        </p:tgtEl>
                                      </p:cBhvr>
                                    </p:animEffect>
                                  </p:childTnLst>
                                </p:cTn>
                              </p:par>
                            </p:childTnLst>
                          </p:cTn>
                        </p:par>
                      </p:childTnLst>
                    </p:cTn>
                  </p:par>
                  <p:par>
                    <p:cTn id="94" fill="hold">
                      <p:stCondLst>
                        <p:cond delay="indefinite"/>
                      </p:stCondLst>
                      <p:childTnLst>
                        <p:par>
                          <p:cTn id="95" fill="hold">
                            <p:stCondLst>
                              <p:cond delay="0"/>
                            </p:stCondLst>
                            <p:childTnLst>
                              <p:par>
                                <p:cTn id="96" presetID="3" presetClass="entr" presetSubtype="10" fill="hold" grpId="0" nodeType="clickEffect">
                                  <p:stCondLst>
                                    <p:cond delay="0"/>
                                  </p:stCondLst>
                                  <p:childTnLst>
                                    <p:set>
                                      <p:cBhvr>
                                        <p:cTn id="97" dur="1" fill="hold">
                                          <p:stCondLst>
                                            <p:cond delay="0"/>
                                          </p:stCondLst>
                                        </p:cTn>
                                        <p:tgtEl>
                                          <p:spTgt spid="62"/>
                                        </p:tgtEl>
                                        <p:attrNameLst>
                                          <p:attrName>style.visibility</p:attrName>
                                        </p:attrNameLst>
                                      </p:cBhvr>
                                      <p:to>
                                        <p:strVal val="visible"/>
                                      </p:to>
                                    </p:set>
                                    <p:animEffect transition="in" filter="blinds(horizontal)">
                                      <p:cBhvr>
                                        <p:cTn id="98" dur="500"/>
                                        <p:tgtEl>
                                          <p:spTgt spid="62"/>
                                        </p:tgtEl>
                                      </p:cBhvr>
                                    </p:animEffect>
                                  </p:childTnLst>
                                </p:cTn>
                              </p:par>
                            </p:childTnLst>
                          </p:cTn>
                        </p:par>
                      </p:childTnLst>
                    </p:cTn>
                  </p:par>
                  <p:par>
                    <p:cTn id="99" fill="hold">
                      <p:stCondLst>
                        <p:cond delay="indefinite"/>
                      </p:stCondLst>
                      <p:childTnLst>
                        <p:par>
                          <p:cTn id="100" fill="hold">
                            <p:stCondLst>
                              <p:cond delay="0"/>
                            </p:stCondLst>
                            <p:childTnLst>
                              <p:par>
                                <p:cTn id="101" presetID="3" presetClass="entr" presetSubtype="10" fill="hold" grpId="0" nodeType="clickEffect">
                                  <p:stCondLst>
                                    <p:cond delay="0"/>
                                  </p:stCondLst>
                                  <p:childTnLst>
                                    <p:set>
                                      <p:cBhvr>
                                        <p:cTn id="102" dur="1" fill="hold">
                                          <p:stCondLst>
                                            <p:cond delay="0"/>
                                          </p:stCondLst>
                                        </p:cTn>
                                        <p:tgtEl>
                                          <p:spTgt spid="53"/>
                                        </p:tgtEl>
                                        <p:attrNameLst>
                                          <p:attrName>style.visibility</p:attrName>
                                        </p:attrNameLst>
                                      </p:cBhvr>
                                      <p:to>
                                        <p:strVal val="visible"/>
                                      </p:to>
                                    </p:set>
                                    <p:animEffect transition="in" filter="blinds(horizontal)">
                                      <p:cBhvr>
                                        <p:cTn id="103" dur="500"/>
                                        <p:tgtEl>
                                          <p:spTgt spid="53"/>
                                        </p:tgtEl>
                                      </p:cBhvr>
                                    </p:animEffect>
                                  </p:childTnLst>
                                </p:cTn>
                              </p:par>
                            </p:childTnLst>
                          </p:cTn>
                        </p:par>
                      </p:childTnLst>
                    </p:cTn>
                  </p:par>
                  <p:par>
                    <p:cTn id="104" fill="hold">
                      <p:stCondLst>
                        <p:cond delay="indefinite"/>
                      </p:stCondLst>
                      <p:childTnLst>
                        <p:par>
                          <p:cTn id="105" fill="hold">
                            <p:stCondLst>
                              <p:cond delay="0"/>
                            </p:stCondLst>
                            <p:childTnLst>
                              <p:par>
                                <p:cTn id="106" presetID="3" presetClass="entr" presetSubtype="10" fill="hold" grpId="0" nodeType="clickEffect">
                                  <p:stCondLst>
                                    <p:cond delay="0"/>
                                  </p:stCondLst>
                                  <p:childTnLst>
                                    <p:set>
                                      <p:cBhvr>
                                        <p:cTn id="107" dur="1" fill="hold">
                                          <p:stCondLst>
                                            <p:cond delay="0"/>
                                          </p:stCondLst>
                                        </p:cTn>
                                        <p:tgtEl>
                                          <p:spTgt spid="64"/>
                                        </p:tgtEl>
                                        <p:attrNameLst>
                                          <p:attrName>style.visibility</p:attrName>
                                        </p:attrNameLst>
                                      </p:cBhvr>
                                      <p:to>
                                        <p:strVal val="visible"/>
                                      </p:to>
                                    </p:set>
                                    <p:animEffect transition="in" filter="blinds(horizontal)">
                                      <p:cBhvr>
                                        <p:cTn id="108" dur="500"/>
                                        <p:tgtEl>
                                          <p:spTgt spid="64"/>
                                        </p:tgtEl>
                                      </p:cBhvr>
                                    </p:animEffect>
                                  </p:childTnLst>
                                </p:cTn>
                              </p:par>
                            </p:childTnLst>
                          </p:cTn>
                        </p:par>
                      </p:childTnLst>
                    </p:cTn>
                  </p:par>
                  <p:par>
                    <p:cTn id="109" fill="hold">
                      <p:stCondLst>
                        <p:cond delay="indefinite"/>
                      </p:stCondLst>
                      <p:childTnLst>
                        <p:par>
                          <p:cTn id="110" fill="hold">
                            <p:stCondLst>
                              <p:cond delay="0"/>
                            </p:stCondLst>
                            <p:childTnLst>
                              <p:par>
                                <p:cTn id="111" presetID="3" presetClass="entr" presetSubtype="10" fill="hold" grpId="0" nodeType="clickEffect">
                                  <p:stCondLst>
                                    <p:cond delay="0"/>
                                  </p:stCondLst>
                                  <p:childTnLst>
                                    <p:set>
                                      <p:cBhvr>
                                        <p:cTn id="112" dur="1" fill="hold">
                                          <p:stCondLst>
                                            <p:cond delay="0"/>
                                          </p:stCondLst>
                                        </p:cTn>
                                        <p:tgtEl>
                                          <p:spTgt spid="63"/>
                                        </p:tgtEl>
                                        <p:attrNameLst>
                                          <p:attrName>style.visibility</p:attrName>
                                        </p:attrNameLst>
                                      </p:cBhvr>
                                      <p:to>
                                        <p:strVal val="visible"/>
                                      </p:to>
                                    </p:set>
                                    <p:animEffect transition="in" filter="blinds(horizontal)">
                                      <p:cBhvr>
                                        <p:cTn id="113" dur="500"/>
                                        <p:tgtEl>
                                          <p:spTgt spid="63"/>
                                        </p:tgtEl>
                                      </p:cBhvr>
                                    </p:animEffect>
                                  </p:childTnLst>
                                </p:cTn>
                              </p:par>
                            </p:childTnLst>
                          </p:cTn>
                        </p:par>
                      </p:childTnLst>
                    </p:cTn>
                  </p:par>
                  <p:par>
                    <p:cTn id="114" fill="hold">
                      <p:stCondLst>
                        <p:cond delay="indefinite"/>
                      </p:stCondLst>
                      <p:childTnLst>
                        <p:par>
                          <p:cTn id="115" fill="hold">
                            <p:stCondLst>
                              <p:cond delay="0"/>
                            </p:stCondLst>
                            <p:childTnLst>
                              <p:par>
                                <p:cTn id="116" presetID="3" presetClass="entr" presetSubtype="10" fill="hold" grpId="0" nodeType="clickEffect">
                                  <p:stCondLst>
                                    <p:cond delay="0"/>
                                  </p:stCondLst>
                                  <p:childTnLst>
                                    <p:set>
                                      <p:cBhvr>
                                        <p:cTn id="117" dur="1" fill="hold">
                                          <p:stCondLst>
                                            <p:cond delay="0"/>
                                          </p:stCondLst>
                                        </p:cTn>
                                        <p:tgtEl>
                                          <p:spTgt spid="54"/>
                                        </p:tgtEl>
                                        <p:attrNameLst>
                                          <p:attrName>style.visibility</p:attrName>
                                        </p:attrNameLst>
                                      </p:cBhvr>
                                      <p:to>
                                        <p:strVal val="visible"/>
                                      </p:to>
                                    </p:set>
                                    <p:animEffect transition="in" filter="blinds(horizontal)">
                                      <p:cBhvr>
                                        <p:cTn id="118" dur="500"/>
                                        <p:tgtEl>
                                          <p:spTgt spid="54"/>
                                        </p:tgtEl>
                                      </p:cBhvr>
                                    </p:animEffect>
                                  </p:childTnLst>
                                </p:cTn>
                              </p:par>
                            </p:childTnLst>
                          </p:cTn>
                        </p:par>
                      </p:childTnLst>
                    </p:cTn>
                  </p:par>
                  <p:par>
                    <p:cTn id="119" fill="hold">
                      <p:stCondLst>
                        <p:cond delay="indefinite"/>
                      </p:stCondLst>
                      <p:childTnLst>
                        <p:par>
                          <p:cTn id="120" fill="hold">
                            <p:stCondLst>
                              <p:cond delay="0"/>
                            </p:stCondLst>
                            <p:childTnLst>
                              <p:par>
                                <p:cTn id="121" presetID="3" presetClass="entr" presetSubtype="10" fill="hold" grpId="0" nodeType="clickEffect">
                                  <p:stCondLst>
                                    <p:cond delay="0"/>
                                  </p:stCondLst>
                                  <p:childTnLst>
                                    <p:set>
                                      <p:cBhvr>
                                        <p:cTn id="122" dur="1" fill="hold">
                                          <p:stCondLst>
                                            <p:cond delay="0"/>
                                          </p:stCondLst>
                                        </p:cTn>
                                        <p:tgtEl>
                                          <p:spTgt spid="65"/>
                                        </p:tgtEl>
                                        <p:attrNameLst>
                                          <p:attrName>style.visibility</p:attrName>
                                        </p:attrNameLst>
                                      </p:cBhvr>
                                      <p:to>
                                        <p:strVal val="visible"/>
                                      </p:to>
                                    </p:set>
                                    <p:animEffect transition="in" filter="blinds(horizontal)">
                                      <p:cBhvr>
                                        <p:cTn id="123" dur="500"/>
                                        <p:tgtEl>
                                          <p:spTgt spid="65"/>
                                        </p:tgtEl>
                                      </p:cBhvr>
                                    </p:animEffect>
                                  </p:childTnLst>
                                </p:cTn>
                              </p:par>
                            </p:childTnLst>
                          </p:cTn>
                        </p:par>
                      </p:childTnLst>
                    </p:cTn>
                  </p:par>
                  <p:par>
                    <p:cTn id="124" fill="hold">
                      <p:stCondLst>
                        <p:cond delay="indefinite"/>
                      </p:stCondLst>
                      <p:childTnLst>
                        <p:par>
                          <p:cTn id="125" fill="hold">
                            <p:stCondLst>
                              <p:cond delay="0"/>
                            </p:stCondLst>
                            <p:childTnLst>
                              <p:par>
                                <p:cTn id="126" presetID="3" presetClass="entr" presetSubtype="10" fill="hold" grpId="0" nodeType="clickEffect">
                                  <p:stCondLst>
                                    <p:cond delay="0"/>
                                  </p:stCondLst>
                                  <p:childTnLst>
                                    <p:set>
                                      <p:cBhvr>
                                        <p:cTn id="127" dur="1" fill="hold">
                                          <p:stCondLst>
                                            <p:cond delay="0"/>
                                          </p:stCondLst>
                                        </p:cTn>
                                        <p:tgtEl>
                                          <p:spTgt spid="66"/>
                                        </p:tgtEl>
                                        <p:attrNameLst>
                                          <p:attrName>style.visibility</p:attrName>
                                        </p:attrNameLst>
                                      </p:cBhvr>
                                      <p:to>
                                        <p:strVal val="visible"/>
                                      </p:to>
                                    </p:set>
                                    <p:animEffect transition="in" filter="blinds(horizontal)">
                                      <p:cBhvr>
                                        <p:cTn id="128" dur="500"/>
                                        <p:tgtEl>
                                          <p:spTgt spid="66"/>
                                        </p:tgtEl>
                                      </p:cBhvr>
                                    </p:animEffect>
                                  </p:childTnLst>
                                </p:cTn>
                              </p:par>
                            </p:childTnLst>
                          </p:cTn>
                        </p:par>
                      </p:childTnLst>
                    </p:cTn>
                  </p:par>
                  <p:par>
                    <p:cTn id="129" fill="hold">
                      <p:stCondLst>
                        <p:cond delay="indefinite"/>
                      </p:stCondLst>
                      <p:childTnLst>
                        <p:par>
                          <p:cTn id="130" fill="hold">
                            <p:stCondLst>
                              <p:cond delay="0"/>
                            </p:stCondLst>
                            <p:childTnLst>
                              <p:par>
                                <p:cTn id="131" presetID="3" presetClass="entr" presetSubtype="10" fill="hold" grpId="0" nodeType="clickEffect">
                                  <p:stCondLst>
                                    <p:cond delay="0"/>
                                  </p:stCondLst>
                                  <p:childTnLst>
                                    <p:set>
                                      <p:cBhvr>
                                        <p:cTn id="132" dur="1" fill="hold">
                                          <p:stCondLst>
                                            <p:cond delay="0"/>
                                          </p:stCondLst>
                                        </p:cTn>
                                        <p:tgtEl>
                                          <p:spTgt spid="55"/>
                                        </p:tgtEl>
                                        <p:attrNameLst>
                                          <p:attrName>style.visibility</p:attrName>
                                        </p:attrNameLst>
                                      </p:cBhvr>
                                      <p:to>
                                        <p:strVal val="visible"/>
                                      </p:to>
                                    </p:set>
                                    <p:animEffect transition="in" filter="blinds(horizontal)">
                                      <p:cBhvr>
                                        <p:cTn id="133" dur="500"/>
                                        <p:tgtEl>
                                          <p:spTgt spid="55"/>
                                        </p:tgtEl>
                                      </p:cBhvr>
                                    </p:animEffect>
                                  </p:childTnLst>
                                </p:cTn>
                              </p:par>
                            </p:childTnLst>
                          </p:cTn>
                        </p:par>
                      </p:childTnLst>
                    </p:cTn>
                  </p:par>
                  <p:par>
                    <p:cTn id="134" fill="hold">
                      <p:stCondLst>
                        <p:cond delay="indefinite"/>
                      </p:stCondLst>
                      <p:childTnLst>
                        <p:par>
                          <p:cTn id="135" fill="hold">
                            <p:stCondLst>
                              <p:cond delay="0"/>
                            </p:stCondLst>
                            <p:childTnLst>
                              <p:par>
                                <p:cTn id="136" presetID="3" presetClass="entr" presetSubtype="10" fill="hold" grpId="0" nodeType="clickEffect">
                                  <p:stCondLst>
                                    <p:cond delay="0"/>
                                  </p:stCondLst>
                                  <p:childTnLst>
                                    <p:set>
                                      <p:cBhvr>
                                        <p:cTn id="137" dur="1" fill="hold">
                                          <p:stCondLst>
                                            <p:cond delay="0"/>
                                          </p:stCondLst>
                                        </p:cTn>
                                        <p:tgtEl>
                                          <p:spTgt spid="69"/>
                                        </p:tgtEl>
                                        <p:attrNameLst>
                                          <p:attrName>style.visibility</p:attrName>
                                        </p:attrNameLst>
                                      </p:cBhvr>
                                      <p:to>
                                        <p:strVal val="visible"/>
                                      </p:to>
                                    </p:set>
                                    <p:animEffect transition="in" filter="blinds(horizontal)">
                                      <p:cBhvr>
                                        <p:cTn id="138" dur="500"/>
                                        <p:tgtEl>
                                          <p:spTgt spid="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 grpId="0"/>
      <p:bldP spid="23" grpId="0"/>
      <p:bldP spid="44" grpId="0"/>
      <p:bldP spid="45" grpId="0" animBg="1"/>
      <p:bldP spid="46" grpId="0"/>
      <p:bldP spid="47" grpId="0"/>
      <p:bldP spid="50" grpId="0"/>
      <p:bldP spid="51" grpId="0"/>
      <p:bldP spid="53" grpId="0"/>
      <p:bldP spid="54" grpId="0"/>
      <p:bldP spid="55" grpId="0"/>
      <p:bldP spid="56" grpId="0" animBg="1"/>
      <p:bldP spid="57" grpId="0" animBg="1"/>
      <p:bldP spid="59" grpId="0" animBg="1"/>
      <p:bldP spid="60" grpId="0"/>
      <p:bldP spid="61" grpId="0"/>
      <p:bldP spid="62" grpId="0"/>
      <p:bldP spid="63" grpId="0"/>
      <p:bldP spid="64" grpId="0" animBg="1"/>
      <p:bldP spid="65" grpId="0" animBg="1"/>
      <p:bldP spid="66" grpId="0"/>
      <p:bldP spid="5" grpId="0" animBg="1"/>
      <p:bldP spid="5" grpId="1" animBg="1"/>
      <p:bldP spid="67" grpId="0" animBg="1"/>
      <p:bldP spid="67" grpId="1" animBg="1"/>
      <p:bldP spid="68" grpId="0" animBg="1"/>
      <p:bldP spid="68" grpId="1" animBg="1"/>
      <p:bldP spid="6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omic Sans MS" pitchFamily="66" charset="0"/>
              </a:rPr>
              <a:t>Statics of a Particle</a:t>
            </a:r>
            <a:endParaRPr lang="en-GB" dirty="0">
              <a:latin typeface="Comic Sans MS" pitchFamily="66" charset="0"/>
            </a:endParaRPr>
          </a:p>
        </p:txBody>
      </p:sp>
      <p:sp>
        <p:nvSpPr>
          <p:cNvPr id="3" name="Content Placeholder 2"/>
          <p:cNvSpPr>
            <a:spLocks noGrp="1"/>
          </p:cNvSpPr>
          <p:nvPr>
            <p:ph idx="1"/>
          </p:nvPr>
        </p:nvSpPr>
        <p:spPr>
          <a:xfrm>
            <a:off x="152400" y="1600200"/>
            <a:ext cx="3505200" cy="4525963"/>
          </a:xfrm>
        </p:spPr>
        <p:txBody>
          <a:bodyPr>
            <a:normAutofit/>
          </a:bodyPr>
          <a:lstStyle/>
          <a:p>
            <a:pPr marL="0" indent="0" algn="ctr">
              <a:buNone/>
            </a:pPr>
            <a:r>
              <a:rPr lang="en-GB" sz="1400" b="1" dirty="0" smtClean="0">
                <a:latin typeface="Comic Sans MS" pitchFamily="66" charset="0"/>
              </a:rPr>
              <a:t>You need to know when to include additional forces on your diagrams, such as weight, tension, thrust, the normal reaction and friction</a:t>
            </a:r>
          </a:p>
          <a:p>
            <a:pPr marL="0" indent="0" algn="ctr">
              <a:buNone/>
            </a:pPr>
            <a:endParaRPr lang="en-GB" sz="1400" dirty="0">
              <a:latin typeface="Comic Sans MS" pitchFamily="66" charset="0"/>
            </a:endParaRPr>
          </a:p>
          <a:p>
            <a:pPr marL="0" indent="0" algn="ctr">
              <a:buNone/>
            </a:pPr>
            <a:r>
              <a:rPr lang="en-GB" sz="1400" dirty="0" smtClean="0">
                <a:latin typeface="Comic Sans MS" pitchFamily="66" charset="0"/>
              </a:rPr>
              <a:t>A small bag of mass 10kg is attached at C to the ends of two light inextensible strings AC and BC. The other ends of the strings are attached to fixed points A and B on the same horizontal line. The bag hangs in equilibrium with AC and BC inclined to the horizontal at 30° and 60° respectively as shown.</a:t>
            </a:r>
          </a:p>
          <a:p>
            <a:pPr marL="0" indent="0" algn="ctr">
              <a:buNone/>
            </a:pPr>
            <a:endParaRPr lang="en-GB" sz="1400" dirty="0">
              <a:latin typeface="Comic Sans MS" pitchFamily="66" charset="0"/>
            </a:endParaRPr>
          </a:p>
          <a:p>
            <a:pPr marL="0" indent="0" algn="ctr">
              <a:buNone/>
            </a:pPr>
            <a:r>
              <a:rPr lang="en-GB" sz="1400" dirty="0" smtClean="0">
                <a:latin typeface="Comic Sans MS" pitchFamily="66" charset="0"/>
              </a:rPr>
              <a:t>Calculate:</a:t>
            </a:r>
          </a:p>
          <a:p>
            <a:pPr algn="ctr">
              <a:buAutoNum type="alphaLcParenR"/>
            </a:pPr>
            <a:r>
              <a:rPr lang="en-GB" sz="1400" dirty="0" smtClean="0">
                <a:latin typeface="Comic Sans MS" pitchFamily="66" charset="0"/>
              </a:rPr>
              <a:t>The tension in AC</a:t>
            </a:r>
          </a:p>
          <a:p>
            <a:pPr algn="ctr">
              <a:buAutoNum type="alphaLcParenR"/>
            </a:pPr>
            <a:r>
              <a:rPr lang="en-GB" sz="1400" dirty="0" smtClean="0">
                <a:latin typeface="Comic Sans MS" pitchFamily="66" charset="0"/>
              </a:rPr>
              <a:t>The tension in BC</a:t>
            </a:r>
            <a:endParaRPr lang="en-GB" sz="1400" dirty="0">
              <a:latin typeface="Comic Sans MS" pitchFamily="66" charset="0"/>
            </a:endParaRPr>
          </a:p>
        </p:txBody>
      </p:sp>
      <p:sp>
        <p:nvSpPr>
          <p:cNvPr id="4" name="TextBox 3"/>
          <p:cNvSpPr txBox="1"/>
          <p:nvPr/>
        </p:nvSpPr>
        <p:spPr>
          <a:xfrm>
            <a:off x="8742557" y="6531169"/>
            <a:ext cx="439543" cy="338554"/>
          </a:xfrm>
          <a:prstGeom prst="rect">
            <a:avLst/>
          </a:prstGeom>
          <a:noFill/>
        </p:spPr>
        <p:txBody>
          <a:bodyPr wrap="none" rtlCol="0">
            <a:spAutoFit/>
          </a:bodyPr>
          <a:lstStyle/>
          <a:p>
            <a:pPr algn="r"/>
            <a:r>
              <a:rPr lang="en-GB" sz="1600" dirty="0" smtClean="0">
                <a:latin typeface="Comic Sans MS" pitchFamily="66" charset="0"/>
              </a:rPr>
              <a:t>4B</a:t>
            </a:r>
            <a:endParaRPr lang="en-GB" sz="1600" dirty="0">
              <a:latin typeface="Comic Sans MS" pitchFamily="66" charset="0"/>
            </a:endParaRPr>
          </a:p>
        </p:txBody>
      </p:sp>
      <p:cxnSp>
        <p:nvCxnSpPr>
          <p:cNvPr id="48" name="Straight Connector 47"/>
          <p:cNvCxnSpPr/>
          <p:nvPr/>
        </p:nvCxnSpPr>
        <p:spPr>
          <a:xfrm>
            <a:off x="4038600" y="1752600"/>
            <a:ext cx="27432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4267200" y="1752600"/>
            <a:ext cx="1676400" cy="12192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flipH="1">
            <a:off x="5943600" y="1752600"/>
            <a:ext cx="609600" cy="12192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a:off x="4038600" y="2971800"/>
            <a:ext cx="2743200" cy="0"/>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4114800" y="1447800"/>
            <a:ext cx="296876" cy="276999"/>
          </a:xfrm>
          <a:prstGeom prst="rect">
            <a:avLst/>
          </a:prstGeom>
          <a:noFill/>
        </p:spPr>
        <p:txBody>
          <a:bodyPr wrap="none" rtlCol="0">
            <a:spAutoFit/>
          </a:bodyPr>
          <a:lstStyle/>
          <a:p>
            <a:r>
              <a:rPr lang="en-GB" sz="1200" dirty="0" smtClean="0">
                <a:latin typeface="Comic Sans MS" pitchFamily="66" charset="0"/>
              </a:rPr>
              <a:t>A</a:t>
            </a:r>
            <a:endParaRPr lang="en-GB" sz="1200" dirty="0">
              <a:latin typeface="Comic Sans MS" pitchFamily="66" charset="0"/>
            </a:endParaRPr>
          </a:p>
        </p:txBody>
      </p:sp>
      <p:sp>
        <p:nvSpPr>
          <p:cNvPr id="72" name="TextBox 71"/>
          <p:cNvSpPr txBox="1"/>
          <p:nvPr/>
        </p:nvSpPr>
        <p:spPr>
          <a:xfrm>
            <a:off x="6400800" y="1447800"/>
            <a:ext cx="304800" cy="276999"/>
          </a:xfrm>
          <a:prstGeom prst="rect">
            <a:avLst/>
          </a:prstGeom>
          <a:noFill/>
        </p:spPr>
        <p:txBody>
          <a:bodyPr wrap="square" rtlCol="0">
            <a:spAutoFit/>
          </a:bodyPr>
          <a:lstStyle/>
          <a:p>
            <a:r>
              <a:rPr lang="en-GB" sz="1200" dirty="0" smtClean="0">
                <a:latin typeface="Comic Sans MS" pitchFamily="66" charset="0"/>
              </a:rPr>
              <a:t>B</a:t>
            </a:r>
            <a:endParaRPr lang="en-GB" sz="1200" dirty="0">
              <a:latin typeface="Comic Sans MS" pitchFamily="66" charset="0"/>
            </a:endParaRPr>
          </a:p>
        </p:txBody>
      </p:sp>
      <p:cxnSp>
        <p:nvCxnSpPr>
          <p:cNvPr id="80" name="Straight Connector 79"/>
          <p:cNvCxnSpPr/>
          <p:nvPr/>
        </p:nvCxnSpPr>
        <p:spPr>
          <a:xfrm>
            <a:off x="5943600" y="2971800"/>
            <a:ext cx="0" cy="838200"/>
          </a:xfrm>
          <a:prstGeom prst="line">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flipV="1">
            <a:off x="5943600" y="2057400"/>
            <a:ext cx="457200" cy="914400"/>
          </a:xfrm>
          <a:prstGeom prst="line">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flipH="1" flipV="1">
            <a:off x="4800600" y="2133600"/>
            <a:ext cx="1143000" cy="838200"/>
          </a:xfrm>
          <a:prstGeom prst="line">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4" name="TextBox 83"/>
          <p:cNvSpPr txBox="1"/>
          <p:nvPr/>
        </p:nvSpPr>
        <p:spPr>
          <a:xfrm>
            <a:off x="5715000" y="3810000"/>
            <a:ext cx="457200" cy="276999"/>
          </a:xfrm>
          <a:prstGeom prst="rect">
            <a:avLst/>
          </a:prstGeom>
          <a:noFill/>
        </p:spPr>
        <p:txBody>
          <a:bodyPr wrap="square" rtlCol="0">
            <a:spAutoFit/>
          </a:bodyPr>
          <a:lstStyle/>
          <a:p>
            <a:pPr algn="ctr"/>
            <a:r>
              <a:rPr lang="en-GB" sz="1200" dirty="0" smtClean="0">
                <a:latin typeface="Comic Sans MS" pitchFamily="66" charset="0"/>
              </a:rPr>
              <a:t>10g</a:t>
            </a:r>
            <a:endParaRPr lang="en-GB" sz="1200" dirty="0">
              <a:latin typeface="Comic Sans MS" pitchFamily="66" charset="0"/>
            </a:endParaRPr>
          </a:p>
        </p:txBody>
      </p:sp>
      <p:cxnSp>
        <p:nvCxnSpPr>
          <p:cNvPr id="85" name="Straight Connector 84"/>
          <p:cNvCxnSpPr/>
          <p:nvPr/>
        </p:nvCxnSpPr>
        <p:spPr>
          <a:xfrm flipH="1">
            <a:off x="4876800" y="2971800"/>
            <a:ext cx="1066800" cy="0"/>
          </a:xfrm>
          <a:prstGeom prst="line">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p:nvPr/>
        </p:nvCxnSpPr>
        <p:spPr>
          <a:xfrm flipV="1">
            <a:off x="6400800" y="2057400"/>
            <a:ext cx="0" cy="914400"/>
          </a:xfrm>
          <a:prstGeom prst="line">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p:nvCxnSpPr>
        <p:spPr>
          <a:xfrm flipV="1">
            <a:off x="4876800" y="2209800"/>
            <a:ext cx="0" cy="762000"/>
          </a:xfrm>
          <a:prstGeom prst="line">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73" name="TextBox 72"/>
          <p:cNvSpPr txBox="1"/>
          <p:nvPr/>
        </p:nvSpPr>
        <p:spPr>
          <a:xfrm>
            <a:off x="5791200" y="2667000"/>
            <a:ext cx="304800" cy="276999"/>
          </a:xfrm>
          <a:prstGeom prst="rect">
            <a:avLst/>
          </a:prstGeom>
          <a:noFill/>
        </p:spPr>
        <p:txBody>
          <a:bodyPr wrap="square" rtlCol="0">
            <a:spAutoFit/>
          </a:bodyPr>
          <a:lstStyle/>
          <a:p>
            <a:r>
              <a:rPr lang="en-GB" sz="1200" dirty="0" smtClean="0">
                <a:latin typeface="Comic Sans MS" pitchFamily="66" charset="0"/>
              </a:rPr>
              <a:t>C</a:t>
            </a:r>
            <a:endParaRPr lang="en-GB" sz="1200" dirty="0">
              <a:latin typeface="Comic Sans MS" pitchFamily="66" charset="0"/>
            </a:endParaRPr>
          </a:p>
        </p:txBody>
      </p:sp>
      <p:sp>
        <p:nvSpPr>
          <p:cNvPr id="21" name="Arc 20"/>
          <p:cNvSpPr/>
          <p:nvPr/>
        </p:nvSpPr>
        <p:spPr>
          <a:xfrm>
            <a:off x="5257800" y="2590800"/>
            <a:ext cx="914400" cy="914400"/>
          </a:xfrm>
          <a:prstGeom prst="arc">
            <a:avLst>
              <a:gd name="adj1" fmla="val 19211666"/>
              <a:gd name="adj2" fmla="val 20997835"/>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99" name="Arc 98"/>
          <p:cNvSpPr/>
          <p:nvPr/>
        </p:nvSpPr>
        <p:spPr>
          <a:xfrm>
            <a:off x="5638800" y="2514600"/>
            <a:ext cx="914400" cy="914400"/>
          </a:xfrm>
          <a:prstGeom prst="arc">
            <a:avLst>
              <a:gd name="adj1" fmla="val 10800000"/>
              <a:gd name="adj2" fmla="val 12285615"/>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2" name="TextBox 21"/>
          <p:cNvSpPr txBox="1"/>
          <p:nvPr/>
        </p:nvSpPr>
        <p:spPr>
          <a:xfrm>
            <a:off x="5334000" y="2743200"/>
            <a:ext cx="436338" cy="276999"/>
          </a:xfrm>
          <a:prstGeom prst="rect">
            <a:avLst/>
          </a:prstGeom>
          <a:noFill/>
        </p:spPr>
        <p:txBody>
          <a:bodyPr wrap="none" rtlCol="0">
            <a:spAutoFit/>
          </a:bodyPr>
          <a:lstStyle/>
          <a:p>
            <a:r>
              <a:rPr lang="en-GB" sz="1200" dirty="0" smtClean="0">
                <a:latin typeface="Comic Sans MS" pitchFamily="66" charset="0"/>
              </a:rPr>
              <a:t>30°</a:t>
            </a:r>
            <a:endParaRPr lang="en-GB" sz="1200" dirty="0">
              <a:latin typeface="Comic Sans MS" pitchFamily="66" charset="0"/>
            </a:endParaRPr>
          </a:p>
        </p:txBody>
      </p:sp>
      <p:sp>
        <p:nvSpPr>
          <p:cNvPr id="100" name="TextBox 99"/>
          <p:cNvSpPr txBox="1"/>
          <p:nvPr/>
        </p:nvSpPr>
        <p:spPr>
          <a:xfrm>
            <a:off x="6019800" y="2667000"/>
            <a:ext cx="436338" cy="276999"/>
          </a:xfrm>
          <a:prstGeom prst="rect">
            <a:avLst/>
          </a:prstGeom>
          <a:noFill/>
        </p:spPr>
        <p:txBody>
          <a:bodyPr wrap="none" rtlCol="0">
            <a:spAutoFit/>
          </a:bodyPr>
          <a:lstStyle/>
          <a:p>
            <a:r>
              <a:rPr lang="en-GB" sz="1200" dirty="0" smtClean="0">
                <a:latin typeface="Comic Sans MS" pitchFamily="66" charset="0"/>
              </a:rPr>
              <a:t>60°</a:t>
            </a:r>
            <a:endParaRPr lang="en-GB" sz="1200" dirty="0">
              <a:latin typeface="Comic Sans MS" pitchFamily="66" charset="0"/>
            </a:endParaRPr>
          </a:p>
        </p:txBody>
      </p:sp>
      <p:sp>
        <p:nvSpPr>
          <p:cNvPr id="101" name="TextBox 100"/>
          <p:cNvSpPr txBox="1"/>
          <p:nvPr/>
        </p:nvSpPr>
        <p:spPr>
          <a:xfrm>
            <a:off x="4800600" y="1905000"/>
            <a:ext cx="381000" cy="276999"/>
          </a:xfrm>
          <a:prstGeom prst="rect">
            <a:avLst/>
          </a:prstGeom>
          <a:noFill/>
        </p:spPr>
        <p:txBody>
          <a:bodyPr wrap="square" rtlCol="0">
            <a:spAutoFit/>
          </a:bodyPr>
          <a:lstStyle/>
          <a:p>
            <a:pPr algn="ctr"/>
            <a:r>
              <a:rPr lang="en-GB" sz="1200" dirty="0" smtClean="0">
                <a:latin typeface="Comic Sans MS" pitchFamily="66" charset="0"/>
              </a:rPr>
              <a:t>T</a:t>
            </a:r>
            <a:r>
              <a:rPr lang="en-GB" sz="1200" baseline="-25000" dirty="0" smtClean="0">
                <a:latin typeface="Comic Sans MS" pitchFamily="66" charset="0"/>
              </a:rPr>
              <a:t>1</a:t>
            </a:r>
            <a:endParaRPr lang="en-GB" sz="1200" baseline="-25000" dirty="0">
              <a:latin typeface="Comic Sans MS" pitchFamily="66" charset="0"/>
            </a:endParaRPr>
          </a:p>
        </p:txBody>
      </p:sp>
      <p:sp>
        <p:nvSpPr>
          <p:cNvPr id="102" name="TextBox 101"/>
          <p:cNvSpPr txBox="1"/>
          <p:nvPr/>
        </p:nvSpPr>
        <p:spPr>
          <a:xfrm>
            <a:off x="6019800" y="1905000"/>
            <a:ext cx="381000" cy="276999"/>
          </a:xfrm>
          <a:prstGeom prst="rect">
            <a:avLst/>
          </a:prstGeom>
          <a:noFill/>
        </p:spPr>
        <p:txBody>
          <a:bodyPr wrap="square" rtlCol="0">
            <a:spAutoFit/>
          </a:bodyPr>
          <a:lstStyle/>
          <a:p>
            <a:pPr algn="ctr"/>
            <a:r>
              <a:rPr lang="en-GB" sz="1200" dirty="0" smtClean="0">
                <a:latin typeface="Comic Sans MS" pitchFamily="66" charset="0"/>
              </a:rPr>
              <a:t>T</a:t>
            </a:r>
            <a:r>
              <a:rPr lang="en-GB" sz="1200" baseline="-25000" dirty="0" smtClean="0">
                <a:latin typeface="Comic Sans MS" pitchFamily="66" charset="0"/>
              </a:rPr>
              <a:t>2</a:t>
            </a:r>
            <a:endParaRPr lang="en-GB" sz="1200" baseline="-25000" dirty="0">
              <a:latin typeface="Comic Sans MS" pitchFamily="66" charset="0"/>
            </a:endParaRPr>
          </a:p>
        </p:txBody>
      </p:sp>
      <p:sp>
        <p:nvSpPr>
          <p:cNvPr id="104" name="TextBox 103"/>
          <p:cNvSpPr txBox="1"/>
          <p:nvPr/>
        </p:nvSpPr>
        <p:spPr>
          <a:xfrm>
            <a:off x="5029200" y="2971800"/>
            <a:ext cx="838200" cy="276999"/>
          </a:xfrm>
          <a:prstGeom prst="rect">
            <a:avLst/>
          </a:prstGeom>
          <a:noFill/>
        </p:spPr>
        <p:txBody>
          <a:bodyPr wrap="square" rtlCol="0">
            <a:spAutoFit/>
          </a:bodyPr>
          <a:lstStyle/>
          <a:p>
            <a:pPr algn="ctr"/>
            <a:r>
              <a:rPr lang="en-GB" sz="1200" dirty="0" smtClean="0">
                <a:solidFill>
                  <a:srgbClr val="FF0000"/>
                </a:solidFill>
                <a:latin typeface="Comic Sans MS" pitchFamily="66" charset="0"/>
              </a:rPr>
              <a:t>T</a:t>
            </a:r>
            <a:r>
              <a:rPr lang="en-GB" sz="1200" baseline="-25000" dirty="0" smtClean="0">
                <a:solidFill>
                  <a:srgbClr val="FF0000"/>
                </a:solidFill>
                <a:latin typeface="Comic Sans MS" pitchFamily="66" charset="0"/>
              </a:rPr>
              <a:t>1</a:t>
            </a:r>
            <a:r>
              <a:rPr lang="en-GB" sz="1200" dirty="0" smtClean="0">
                <a:solidFill>
                  <a:srgbClr val="FF0000"/>
                </a:solidFill>
                <a:latin typeface="Comic Sans MS" pitchFamily="66" charset="0"/>
              </a:rPr>
              <a:t>Cos30</a:t>
            </a:r>
            <a:endParaRPr lang="en-GB" sz="1200" baseline="-25000" dirty="0">
              <a:solidFill>
                <a:srgbClr val="FF0000"/>
              </a:solidFill>
              <a:latin typeface="Comic Sans MS" pitchFamily="66" charset="0"/>
            </a:endParaRPr>
          </a:p>
        </p:txBody>
      </p:sp>
      <p:sp>
        <p:nvSpPr>
          <p:cNvPr id="105" name="TextBox 104"/>
          <p:cNvSpPr txBox="1"/>
          <p:nvPr/>
        </p:nvSpPr>
        <p:spPr>
          <a:xfrm>
            <a:off x="4114800" y="2514600"/>
            <a:ext cx="838200" cy="276999"/>
          </a:xfrm>
          <a:prstGeom prst="rect">
            <a:avLst/>
          </a:prstGeom>
          <a:noFill/>
        </p:spPr>
        <p:txBody>
          <a:bodyPr wrap="square" rtlCol="0">
            <a:spAutoFit/>
          </a:bodyPr>
          <a:lstStyle/>
          <a:p>
            <a:pPr algn="ctr"/>
            <a:r>
              <a:rPr lang="en-GB" sz="1200" dirty="0" smtClean="0">
                <a:solidFill>
                  <a:srgbClr val="0000FF"/>
                </a:solidFill>
                <a:latin typeface="Comic Sans MS" pitchFamily="66" charset="0"/>
              </a:rPr>
              <a:t>T</a:t>
            </a:r>
            <a:r>
              <a:rPr lang="en-GB" sz="1200" baseline="-25000" dirty="0" smtClean="0">
                <a:solidFill>
                  <a:srgbClr val="0000FF"/>
                </a:solidFill>
                <a:latin typeface="Comic Sans MS" pitchFamily="66" charset="0"/>
              </a:rPr>
              <a:t>1</a:t>
            </a:r>
            <a:r>
              <a:rPr lang="en-GB" sz="1200" dirty="0" smtClean="0">
                <a:solidFill>
                  <a:srgbClr val="0000FF"/>
                </a:solidFill>
                <a:latin typeface="Comic Sans MS" pitchFamily="66" charset="0"/>
              </a:rPr>
              <a:t>Sin30</a:t>
            </a:r>
            <a:endParaRPr lang="en-GB" sz="1200" baseline="-25000" dirty="0">
              <a:solidFill>
                <a:srgbClr val="0000FF"/>
              </a:solidFill>
              <a:latin typeface="Comic Sans MS" pitchFamily="66" charset="0"/>
            </a:endParaRPr>
          </a:p>
        </p:txBody>
      </p:sp>
      <p:sp>
        <p:nvSpPr>
          <p:cNvPr id="106" name="TextBox 105"/>
          <p:cNvSpPr txBox="1"/>
          <p:nvPr/>
        </p:nvSpPr>
        <p:spPr>
          <a:xfrm>
            <a:off x="5943600" y="2971800"/>
            <a:ext cx="838200" cy="276999"/>
          </a:xfrm>
          <a:prstGeom prst="rect">
            <a:avLst/>
          </a:prstGeom>
          <a:noFill/>
        </p:spPr>
        <p:txBody>
          <a:bodyPr wrap="square" rtlCol="0">
            <a:spAutoFit/>
          </a:bodyPr>
          <a:lstStyle/>
          <a:p>
            <a:pPr algn="ctr"/>
            <a:r>
              <a:rPr lang="en-GB" sz="1200" dirty="0" smtClean="0">
                <a:solidFill>
                  <a:srgbClr val="FF0000"/>
                </a:solidFill>
                <a:latin typeface="Comic Sans MS" pitchFamily="66" charset="0"/>
              </a:rPr>
              <a:t>T</a:t>
            </a:r>
            <a:r>
              <a:rPr lang="en-GB" sz="1200" baseline="-25000" dirty="0" smtClean="0">
                <a:solidFill>
                  <a:srgbClr val="FF0000"/>
                </a:solidFill>
                <a:latin typeface="Comic Sans MS" pitchFamily="66" charset="0"/>
              </a:rPr>
              <a:t>2</a:t>
            </a:r>
            <a:r>
              <a:rPr lang="en-GB" sz="1200" dirty="0" smtClean="0">
                <a:solidFill>
                  <a:srgbClr val="FF0000"/>
                </a:solidFill>
                <a:latin typeface="Comic Sans MS" pitchFamily="66" charset="0"/>
              </a:rPr>
              <a:t>Cos60</a:t>
            </a:r>
            <a:endParaRPr lang="en-GB" sz="1200" baseline="-25000" dirty="0">
              <a:solidFill>
                <a:srgbClr val="FF0000"/>
              </a:solidFill>
              <a:latin typeface="Comic Sans MS" pitchFamily="66" charset="0"/>
            </a:endParaRPr>
          </a:p>
        </p:txBody>
      </p:sp>
      <p:cxnSp>
        <p:nvCxnSpPr>
          <p:cNvPr id="88" name="Straight Connector 87"/>
          <p:cNvCxnSpPr/>
          <p:nvPr/>
        </p:nvCxnSpPr>
        <p:spPr>
          <a:xfrm>
            <a:off x="5943600" y="2971800"/>
            <a:ext cx="457200" cy="0"/>
          </a:xfrm>
          <a:prstGeom prst="line">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7" name="TextBox 106"/>
          <p:cNvSpPr txBox="1"/>
          <p:nvPr/>
        </p:nvSpPr>
        <p:spPr>
          <a:xfrm>
            <a:off x="6324600" y="2438400"/>
            <a:ext cx="838200" cy="276999"/>
          </a:xfrm>
          <a:prstGeom prst="rect">
            <a:avLst/>
          </a:prstGeom>
          <a:noFill/>
        </p:spPr>
        <p:txBody>
          <a:bodyPr wrap="square" rtlCol="0">
            <a:spAutoFit/>
          </a:bodyPr>
          <a:lstStyle/>
          <a:p>
            <a:pPr algn="ctr"/>
            <a:r>
              <a:rPr lang="en-GB" sz="1200" dirty="0" smtClean="0">
                <a:solidFill>
                  <a:srgbClr val="0000FF"/>
                </a:solidFill>
                <a:latin typeface="Comic Sans MS" pitchFamily="66" charset="0"/>
              </a:rPr>
              <a:t>T</a:t>
            </a:r>
            <a:r>
              <a:rPr lang="en-GB" sz="1200" baseline="-25000" dirty="0" smtClean="0">
                <a:solidFill>
                  <a:srgbClr val="0000FF"/>
                </a:solidFill>
                <a:latin typeface="Comic Sans MS" pitchFamily="66" charset="0"/>
              </a:rPr>
              <a:t>2</a:t>
            </a:r>
            <a:r>
              <a:rPr lang="en-GB" sz="1200" dirty="0" smtClean="0">
                <a:solidFill>
                  <a:srgbClr val="0000FF"/>
                </a:solidFill>
                <a:latin typeface="Comic Sans MS" pitchFamily="66" charset="0"/>
              </a:rPr>
              <a:t>Sin60</a:t>
            </a:r>
            <a:endParaRPr lang="en-GB" sz="1200" baseline="-25000" dirty="0">
              <a:solidFill>
                <a:srgbClr val="0000FF"/>
              </a:solidFill>
              <a:latin typeface="Comic Sans MS" pitchFamily="66" charset="0"/>
            </a:endParaRPr>
          </a:p>
        </p:txBody>
      </p:sp>
      <p:sp>
        <p:nvSpPr>
          <p:cNvPr id="74" name="Oval 73"/>
          <p:cNvSpPr/>
          <p:nvPr/>
        </p:nvSpPr>
        <p:spPr>
          <a:xfrm>
            <a:off x="5867400" y="2895600"/>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p:cNvSpPr txBox="1"/>
          <p:nvPr/>
        </p:nvSpPr>
        <p:spPr>
          <a:xfrm>
            <a:off x="3733800" y="4191000"/>
            <a:ext cx="3533776" cy="276999"/>
          </a:xfrm>
          <a:prstGeom prst="rect">
            <a:avLst/>
          </a:prstGeom>
          <a:noFill/>
        </p:spPr>
        <p:txBody>
          <a:bodyPr wrap="square" rtlCol="0">
            <a:spAutoFit/>
          </a:bodyPr>
          <a:lstStyle/>
          <a:p>
            <a:r>
              <a:rPr lang="en-GB" sz="1200" u="sng" dirty="0" smtClean="0">
                <a:latin typeface="Comic Sans MS" pitchFamily="66" charset="0"/>
              </a:rPr>
              <a:t>Find T</a:t>
            </a:r>
            <a:r>
              <a:rPr lang="en-GB" sz="1200" baseline="-25000" dirty="0" smtClean="0">
                <a:latin typeface="Comic Sans MS" pitchFamily="66" charset="0"/>
              </a:rPr>
              <a:t>2</a:t>
            </a:r>
            <a:r>
              <a:rPr lang="en-GB" sz="1200" u="sng" dirty="0" smtClean="0">
                <a:latin typeface="Comic Sans MS" pitchFamily="66" charset="0"/>
              </a:rPr>
              <a:t> by using the original equation…</a:t>
            </a:r>
            <a:endParaRPr lang="en-GB" sz="1200" u="sng" dirty="0">
              <a:latin typeface="Comic Sans MS" pitchFamily="66" charset="0"/>
            </a:endParaRPr>
          </a:p>
        </p:txBody>
      </p:sp>
      <mc:AlternateContent xmlns:mc="http://schemas.openxmlformats.org/markup-compatibility/2006" xmlns:a14="http://schemas.microsoft.com/office/drawing/2010/main">
        <mc:Choice Requires="a14">
          <p:sp>
            <p:nvSpPr>
              <p:cNvPr id="120" name="TextBox 119"/>
              <p:cNvSpPr txBox="1"/>
              <p:nvPr/>
            </p:nvSpPr>
            <p:spPr>
              <a:xfrm>
                <a:off x="323850" y="5638800"/>
                <a:ext cx="1282467" cy="49564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400" b="0" i="1" smtClean="0">
                              <a:solidFill>
                                <a:schemeClr val="tx1"/>
                              </a:solidFill>
                              <a:latin typeface="Cambria Math"/>
                            </a:rPr>
                          </m:ctrlPr>
                        </m:sSubPr>
                        <m:e>
                          <m:r>
                            <a:rPr lang="en-GB" sz="1400" b="0" i="1" smtClean="0">
                              <a:solidFill>
                                <a:schemeClr val="tx1"/>
                              </a:solidFill>
                              <a:latin typeface="Cambria Math"/>
                            </a:rPr>
                            <m:t>𝑇</m:t>
                          </m:r>
                        </m:e>
                        <m:sub>
                          <m:r>
                            <a:rPr lang="en-GB" sz="1400" b="0" i="1" smtClean="0">
                              <a:solidFill>
                                <a:schemeClr val="tx1"/>
                              </a:solidFill>
                              <a:latin typeface="Cambria Math"/>
                            </a:rPr>
                            <m:t>2</m:t>
                          </m:r>
                        </m:sub>
                      </m:sSub>
                      <m:r>
                        <a:rPr lang="en-GB" sz="1400" b="0" i="1" smtClean="0">
                          <a:solidFill>
                            <a:schemeClr val="tx1"/>
                          </a:solidFill>
                          <a:latin typeface="Cambria Math"/>
                        </a:rPr>
                        <m:t>=</m:t>
                      </m:r>
                      <m:f>
                        <m:fPr>
                          <m:ctrlPr>
                            <a:rPr lang="en-GB" sz="1400" b="0" i="1" smtClean="0">
                              <a:solidFill>
                                <a:schemeClr val="tx1"/>
                              </a:solidFill>
                              <a:latin typeface="Cambria Math"/>
                            </a:rPr>
                          </m:ctrlPr>
                        </m:fPr>
                        <m:num>
                          <m:sSub>
                            <m:sSubPr>
                              <m:ctrlPr>
                                <a:rPr lang="en-GB" sz="1400" b="0" i="1" smtClean="0">
                                  <a:solidFill>
                                    <a:schemeClr val="tx1"/>
                                  </a:solidFill>
                                  <a:latin typeface="Cambria Math"/>
                                </a:rPr>
                              </m:ctrlPr>
                            </m:sSubPr>
                            <m:e>
                              <m:r>
                                <a:rPr lang="en-GB" sz="1400" b="0" i="1" smtClean="0">
                                  <a:solidFill>
                                    <a:schemeClr val="tx1"/>
                                  </a:solidFill>
                                  <a:latin typeface="Cambria Math"/>
                                </a:rPr>
                                <m:t>𝑇</m:t>
                              </m:r>
                            </m:e>
                            <m:sub>
                              <m:r>
                                <a:rPr lang="en-GB" sz="1400" b="0" i="1" smtClean="0">
                                  <a:solidFill>
                                    <a:schemeClr val="tx1"/>
                                  </a:solidFill>
                                  <a:latin typeface="Cambria Math"/>
                                </a:rPr>
                                <m:t>1</m:t>
                              </m:r>
                            </m:sub>
                          </m:sSub>
                          <m:r>
                            <a:rPr lang="en-GB" sz="1400" b="0" i="1" smtClean="0">
                              <a:solidFill>
                                <a:schemeClr val="tx1"/>
                              </a:solidFill>
                              <a:latin typeface="Cambria Math"/>
                            </a:rPr>
                            <m:t>𝐶𝑜𝑠</m:t>
                          </m:r>
                          <m:r>
                            <a:rPr lang="en-GB" sz="1400" b="0" i="1" smtClean="0">
                              <a:solidFill>
                                <a:schemeClr val="tx1"/>
                              </a:solidFill>
                              <a:latin typeface="Cambria Math"/>
                            </a:rPr>
                            <m:t>30</m:t>
                          </m:r>
                        </m:num>
                        <m:den>
                          <m:r>
                            <a:rPr lang="en-GB" sz="1400" b="0" i="1" smtClean="0">
                              <a:solidFill>
                                <a:schemeClr val="tx1"/>
                              </a:solidFill>
                              <a:latin typeface="Cambria Math"/>
                            </a:rPr>
                            <m:t>𝐶𝑜𝑠</m:t>
                          </m:r>
                          <m:r>
                            <a:rPr lang="en-GB" sz="1400" b="0" i="1" smtClean="0">
                              <a:solidFill>
                                <a:schemeClr val="tx1"/>
                              </a:solidFill>
                              <a:latin typeface="Cambria Math"/>
                            </a:rPr>
                            <m:t>60</m:t>
                          </m:r>
                        </m:den>
                      </m:f>
                    </m:oMath>
                  </m:oMathPara>
                </a14:m>
                <a:endParaRPr lang="en-GB" sz="1400" dirty="0">
                  <a:solidFill>
                    <a:schemeClr val="tx1"/>
                  </a:solidFill>
                </a:endParaRPr>
              </a:p>
            </p:txBody>
          </p:sp>
        </mc:Choice>
        <mc:Fallback xmlns="">
          <p:sp>
            <p:nvSpPr>
              <p:cNvPr id="120" name="TextBox 119"/>
              <p:cNvSpPr txBox="1">
                <a:spLocks noRot="1" noChangeAspect="1" noMove="1" noResize="1" noEditPoints="1" noAdjustHandles="1" noChangeArrowheads="1" noChangeShapeType="1" noTextEdit="1"/>
              </p:cNvSpPr>
              <p:nvPr/>
            </p:nvSpPr>
            <p:spPr>
              <a:xfrm>
                <a:off x="323850" y="5638800"/>
                <a:ext cx="1282467" cy="495649"/>
              </a:xfrm>
              <a:prstGeom prst="rect">
                <a:avLst/>
              </a:prstGeom>
              <a:blipFill rotWithShape="1">
                <a:blip r:embed="rId2"/>
                <a:stretch>
                  <a:fillRect b="-1235"/>
                </a:stretch>
              </a:blipFill>
            </p:spPr>
            <p:txBody>
              <a:bodyPr/>
              <a:lstStyle/>
              <a:p>
                <a:r>
                  <a:rPr lang="en-GB">
                    <a:noFill/>
                  </a:rPr>
                  <a:t> </a:t>
                </a:r>
              </a:p>
            </p:txBody>
          </p:sp>
        </mc:Fallback>
      </mc:AlternateContent>
      <p:sp>
        <p:nvSpPr>
          <p:cNvPr id="25" name="TextBox 24"/>
          <p:cNvSpPr txBox="1"/>
          <p:nvPr/>
        </p:nvSpPr>
        <p:spPr>
          <a:xfrm>
            <a:off x="7391400" y="1676400"/>
            <a:ext cx="1676400" cy="1200329"/>
          </a:xfrm>
          <a:prstGeom prst="rect">
            <a:avLst/>
          </a:prstGeom>
          <a:noFill/>
        </p:spPr>
        <p:txBody>
          <a:bodyPr wrap="square" rtlCol="0">
            <a:spAutoFit/>
          </a:bodyPr>
          <a:lstStyle/>
          <a:p>
            <a:pPr algn="ctr"/>
            <a:r>
              <a:rPr lang="en-GB" sz="1200" dirty="0" smtClean="0">
                <a:solidFill>
                  <a:srgbClr val="FF0000"/>
                </a:solidFill>
                <a:latin typeface="Comic Sans MS" pitchFamily="66" charset="0"/>
              </a:rPr>
              <a:t>Draw a diagram</a:t>
            </a:r>
          </a:p>
          <a:p>
            <a:pPr algn="ctr"/>
            <a:endParaRPr lang="en-GB" sz="1200" dirty="0" smtClean="0">
              <a:solidFill>
                <a:srgbClr val="FF0000"/>
              </a:solidFill>
              <a:latin typeface="Comic Sans MS" pitchFamily="66" charset="0"/>
            </a:endParaRPr>
          </a:p>
          <a:p>
            <a:pPr algn="ctr"/>
            <a:r>
              <a:rPr lang="en-GB" sz="1200" dirty="0" smtClean="0">
                <a:solidFill>
                  <a:srgbClr val="FF0000"/>
                </a:solidFill>
                <a:latin typeface="Comic Sans MS" pitchFamily="66" charset="0"/>
                <a:sym typeface="Wingdings" pitchFamily="2" charset="2"/>
              </a:rPr>
              <a:t> The strings are separate so use T</a:t>
            </a:r>
            <a:r>
              <a:rPr lang="en-GB" sz="1200" baseline="-25000" dirty="0" smtClean="0">
                <a:solidFill>
                  <a:srgbClr val="FF0000"/>
                </a:solidFill>
                <a:latin typeface="Comic Sans MS" pitchFamily="66" charset="0"/>
                <a:sym typeface="Wingdings" pitchFamily="2" charset="2"/>
              </a:rPr>
              <a:t>1</a:t>
            </a:r>
            <a:r>
              <a:rPr lang="en-GB" sz="1200" dirty="0" smtClean="0">
                <a:solidFill>
                  <a:srgbClr val="FF0000"/>
                </a:solidFill>
                <a:latin typeface="Comic Sans MS" pitchFamily="66" charset="0"/>
                <a:sym typeface="Wingdings" pitchFamily="2" charset="2"/>
              </a:rPr>
              <a:t> and T</a:t>
            </a:r>
            <a:r>
              <a:rPr lang="en-GB" sz="1200" baseline="-25000" dirty="0" smtClean="0">
                <a:solidFill>
                  <a:srgbClr val="FF0000"/>
                </a:solidFill>
                <a:latin typeface="Comic Sans MS" pitchFamily="66" charset="0"/>
                <a:sym typeface="Wingdings" pitchFamily="2" charset="2"/>
              </a:rPr>
              <a:t>2</a:t>
            </a:r>
            <a:r>
              <a:rPr lang="en-GB" sz="1200" dirty="0" smtClean="0">
                <a:solidFill>
                  <a:srgbClr val="FF0000"/>
                </a:solidFill>
                <a:latin typeface="Comic Sans MS" pitchFamily="66" charset="0"/>
                <a:sym typeface="Wingdings" pitchFamily="2" charset="2"/>
              </a:rPr>
              <a:t> as the tensions</a:t>
            </a:r>
            <a:endParaRPr lang="en-GB" sz="12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69" name="TextBox 68"/>
              <p:cNvSpPr txBox="1"/>
              <p:nvPr/>
            </p:nvSpPr>
            <p:spPr>
              <a:xfrm>
                <a:off x="1752600" y="5638800"/>
                <a:ext cx="960456"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400" b="0" i="1" smtClean="0">
                              <a:solidFill>
                                <a:srgbClr val="0000FF"/>
                              </a:solidFill>
                              <a:latin typeface="Cambria Math"/>
                            </a:rPr>
                          </m:ctrlPr>
                        </m:sSubPr>
                        <m:e>
                          <m:r>
                            <a:rPr lang="en-GB" sz="1400" b="0" i="1" smtClean="0">
                              <a:solidFill>
                                <a:srgbClr val="0000FF"/>
                              </a:solidFill>
                              <a:latin typeface="Cambria Math"/>
                            </a:rPr>
                            <m:t>𝑇</m:t>
                          </m:r>
                        </m:e>
                        <m:sub>
                          <m:r>
                            <a:rPr lang="en-GB" sz="1400" b="0" i="1" smtClean="0">
                              <a:solidFill>
                                <a:srgbClr val="0000FF"/>
                              </a:solidFill>
                              <a:latin typeface="Cambria Math"/>
                            </a:rPr>
                            <m:t>1</m:t>
                          </m:r>
                        </m:sub>
                      </m:sSub>
                      <m:r>
                        <a:rPr lang="en-GB" sz="1400" b="0" i="1" smtClean="0">
                          <a:solidFill>
                            <a:srgbClr val="0000FF"/>
                          </a:solidFill>
                          <a:latin typeface="Cambria Math"/>
                        </a:rPr>
                        <m:t>=49</m:t>
                      </m:r>
                      <m:r>
                        <a:rPr lang="en-GB" sz="1400" b="0" i="1" smtClean="0">
                          <a:solidFill>
                            <a:srgbClr val="0000FF"/>
                          </a:solidFill>
                          <a:latin typeface="Cambria Math"/>
                        </a:rPr>
                        <m:t>𝑁</m:t>
                      </m:r>
                    </m:oMath>
                  </m:oMathPara>
                </a14:m>
                <a:endParaRPr lang="en-GB" sz="1400" dirty="0">
                  <a:solidFill>
                    <a:srgbClr val="0000FF"/>
                  </a:solidFill>
                </a:endParaRPr>
              </a:p>
            </p:txBody>
          </p:sp>
        </mc:Choice>
        <mc:Fallback xmlns="">
          <p:sp>
            <p:nvSpPr>
              <p:cNvPr id="69" name="TextBox 68"/>
              <p:cNvSpPr txBox="1">
                <a:spLocks noRot="1" noChangeAspect="1" noMove="1" noResize="1" noEditPoints="1" noAdjustHandles="1" noChangeArrowheads="1" noChangeShapeType="1" noTextEdit="1"/>
              </p:cNvSpPr>
              <p:nvPr/>
            </p:nvSpPr>
            <p:spPr>
              <a:xfrm>
                <a:off x="1752600" y="5638800"/>
                <a:ext cx="960456" cy="307777"/>
              </a:xfrm>
              <a:prstGeom prst="rect">
                <a:avLst/>
              </a:prstGeom>
              <a:blipFill rotWithShape="1">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0" name="TextBox 69"/>
              <p:cNvSpPr txBox="1"/>
              <p:nvPr/>
            </p:nvSpPr>
            <p:spPr>
              <a:xfrm>
                <a:off x="3733800" y="4648200"/>
                <a:ext cx="1282467" cy="49564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400" b="0" i="1" smtClean="0">
                              <a:solidFill>
                                <a:schemeClr val="tx1"/>
                              </a:solidFill>
                              <a:latin typeface="Cambria Math"/>
                            </a:rPr>
                          </m:ctrlPr>
                        </m:sSubPr>
                        <m:e>
                          <m:r>
                            <a:rPr lang="en-GB" sz="1400" b="0" i="1" smtClean="0">
                              <a:solidFill>
                                <a:schemeClr val="tx1"/>
                              </a:solidFill>
                              <a:latin typeface="Cambria Math"/>
                            </a:rPr>
                            <m:t>𝑇</m:t>
                          </m:r>
                        </m:e>
                        <m:sub>
                          <m:r>
                            <a:rPr lang="en-GB" sz="1400" b="0" i="1" smtClean="0">
                              <a:solidFill>
                                <a:schemeClr val="tx1"/>
                              </a:solidFill>
                              <a:latin typeface="Cambria Math"/>
                            </a:rPr>
                            <m:t>2</m:t>
                          </m:r>
                        </m:sub>
                      </m:sSub>
                      <m:r>
                        <a:rPr lang="en-GB" sz="1400" b="0" i="1" smtClean="0">
                          <a:solidFill>
                            <a:schemeClr val="tx1"/>
                          </a:solidFill>
                          <a:latin typeface="Cambria Math"/>
                        </a:rPr>
                        <m:t>=</m:t>
                      </m:r>
                      <m:f>
                        <m:fPr>
                          <m:ctrlPr>
                            <a:rPr lang="en-GB" sz="1400" b="0" i="1" smtClean="0">
                              <a:solidFill>
                                <a:schemeClr val="tx1"/>
                              </a:solidFill>
                              <a:latin typeface="Cambria Math"/>
                            </a:rPr>
                          </m:ctrlPr>
                        </m:fPr>
                        <m:num>
                          <m:sSub>
                            <m:sSubPr>
                              <m:ctrlPr>
                                <a:rPr lang="en-GB" sz="1400" b="0" i="1" smtClean="0">
                                  <a:solidFill>
                                    <a:schemeClr val="tx1"/>
                                  </a:solidFill>
                                  <a:latin typeface="Cambria Math"/>
                                </a:rPr>
                              </m:ctrlPr>
                            </m:sSubPr>
                            <m:e>
                              <m:r>
                                <a:rPr lang="en-GB" sz="1400" b="0" i="1" smtClean="0">
                                  <a:solidFill>
                                    <a:schemeClr val="tx1"/>
                                  </a:solidFill>
                                  <a:latin typeface="Cambria Math"/>
                                </a:rPr>
                                <m:t>𝑇</m:t>
                              </m:r>
                            </m:e>
                            <m:sub>
                              <m:r>
                                <a:rPr lang="en-GB" sz="1400" b="0" i="1" smtClean="0">
                                  <a:solidFill>
                                    <a:schemeClr val="tx1"/>
                                  </a:solidFill>
                                  <a:latin typeface="Cambria Math"/>
                                </a:rPr>
                                <m:t>1</m:t>
                              </m:r>
                            </m:sub>
                          </m:sSub>
                          <m:r>
                            <a:rPr lang="en-GB" sz="1400" b="0" i="1" smtClean="0">
                              <a:solidFill>
                                <a:schemeClr val="tx1"/>
                              </a:solidFill>
                              <a:latin typeface="Cambria Math"/>
                            </a:rPr>
                            <m:t>𝐶𝑜𝑠</m:t>
                          </m:r>
                          <m:r>
                            <a:rPr lang="en-GB" sz="1400" b="0" i="1" smtClean="0">
                              <a:solidFill>
                                <a:schemeClr val="tx1"/>
                              </a:solidFill>
                              <a:latin typeface="Cambria Math"/>
                            </a:rPr>
                            <m:t>30</m:t>
                          </m:r>
                        </m:num>
                        <m:den>
                          <m:r>
                            <a:rPr lang="en-GB" sz="1400" b="0" i="1" smtClean="0">
                              <a:solidFill>
                                <a:schemeClr val="tx1"/>
                              </a:solidFill>
                              <a:latin typeface="Cambria Math"/>
                            </a:rPr>
                            <m:t>𝐶𝑜𝑠</m:t>
                          </m:r>
                          <m:r>
                            <a:rPr lang="en-GB" sz="1400" b="0" i="1" smtClean="0">
                              <a:solidFill>
                                <a:schemeClr val="tx1"/>
                              </a:solidFill>
                              <a:latin typeface="Cambria Math"/>
                            </a:rPr>
                            <m:t>60</m:t>
                          </m:r>
                        </m:den>
                      </m:f>
                    </m:oMath>
                  </m:oMathPara>
                </a14:m>
                <a:endParaRPr lang="en-GB" sz="1400" dirty="0">
                  <a:solidFill>
                    <a:schemeClr val="tx1"/>
                  </a:solidFill>
                </a:endParaRPr>
              </a:p>
            </p:txBody>
          </p:sp>
        </mc:Choice>
        <mc:Fallback xmlns="">
          <p:sp>
            <p:nvSpPr>
              <p:cNvPr id="70" name="TextBox 69"/>
              <p:cNvSpPr txBox="1">
                <a:spLocks noRot="1" noChangeAspect="1" noMove="1" noResize="1" noEditPoints="1" noAdjustHandles="1" noChangeArrowheads="1" noChangeShapeType="1" noTextEdit="1"/>
              </p:cNvSpPr>
              <p:nvPr/>
            </p:nvSpPr>
            <p:spPr>
              <a:xfrm>
                <a:off x="3733800" y="4648200"/>
                <a:ext cx="1282467" cy="495649"/>
              </a:xfrm>
              <a:prstGeom prst="rect">
                <a:avLst/>
              </a:prstGeom>
              <a:blipFill rotWithShape="1">
                <a:blip r:embed="rId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5" name="TextBox 74"/>
              <p:cNvSpPr txBox="1"/>
              <p:nvPr/>
            </p:nvSpPr>
            <p:spPr>
              <a:xfrm>
                <a:off x="3733800" y="5257800"/>
                <a:ext cx="1314527" cy="49712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400" b="0" i="1" smtClean="0">
                              <a:solidFill>
                                <a:schemeClr val="tx1"/>
                              </a:solidFill>
                              <a:latin typeface="Cambria Math"/>
                            </a:rPr>
                          </m:ctrlPr>
                        </m:sSubPr>
                        <m:e>
                          <m:r>
                            <a:rPr lang="en-GB" sz="1400" b="0" i="1" smtClean="0">
                              <a:solidFill>
                                <a:schemeClr val="tx1"/>
                              </a:solidFill>
                              <a:latin typeface="Cambria Math"/>
                            </a:rPr>
                            <m:t>𝑇</m:t>
                          </m:r>
                        </m:e>
                        <m:sub>
                          <m:r>
                            <a:rPr lang="en-GB" sz="1400" b="0" i="1" smtClean="0">
                              <a:solidFill>
                                <a:schemeClr val="tx1"/>
                              </a:solidFill>
                              <a:latin typeface="Cambria Math"/>
                            </a:rPr>
                            <m:t>2</m:t>
                          </m:r>
                        </m:sub>
                      </m:sSub>
                      <m:r>
                        <a:rPr lang="en-GB" sz="1400" b="0" i="1" smtClean="0">
                          <a:solidFill>
                            <a:schemeClr val="tx1"/>
                          </a:solidFill>
                          <a:latin typeface="Cambria Math"/>
                        </a:rPr>
                        <m:t>=</m:t>
                      </m:r>
                      <m:f>
                        <m:fPr>
                          <m:ctrlPr>
                            <a:rPr lang="en-GB" sz="1400" b="0" i="1" smtClean="0">
                              <a:solidFill>
                                <a:schemeClr val="tx1"/>
                              </a:solidFill>
                              <a:latin typeface="Cambria Math"/>
                            </a:rPr>
                          </m:ctrlPr>
                        </m:fPr>
                        <m:num>
                          <m:r>
                            <a:rPr lang="en-GB" sz="1400" b="0" i="1" smtClean="0">
                              <a:solidFill>
                                <a:schemeClr val="tx1"/>
                              </a:solidFill>
                              <a:latin typeface="Cambria Math"/>
                            </a:rPr>
                            <m:t>49</m:t>
                          </m:r>
                          <m:r>
                            <a:rPr lang="en-GB" sz="1400" b="0" i="1" smtClean="0">
                              <a:solidFill>
                                <a:schemeClr val="tx1"/>
                              </a:solidFill>
                              <a:latin typeface="Cambria Math"/>
                            </a:rPr>
                            <m:t>𝐶𝑜𝑠</m:t>
                          </m:r>
                          <m:r>
                            <a:rPr lang="en-GB" sz="1400" b="0" i="1" smtClean="0">
                              <a:solidFill>
                                <a:schemeClr val="tx1"/>
                              </a:solidFill>
                              <a:latin typeface="Cambria Math"/>
                            </a:rPr>
                            <m:t>30</m:t>
                          </m:r>
                        </m:num>
                        <m:den>
                          <m:r>
                            <a:rPr lang="en-GB" sz="1400" b="0" i="1" smtClean="0">
                              <a:solidFill>
                                <a:schemeClr val="tx1"/>
                              </a:solidFill>
                              <a:latin typeface="Cambria Math"/>
                            </a:rPr>
                            <m:t>𝐶𝑜𝑠</m:t>
                          </m:r>
                          <m:r>
                            <a:rPr lang="en-GB" sz="1400" b="0" i="1" smtClean="0">
                              <a:solidFill>
                                <a:schemeClr val="tx1"/>
                              </a:solidFill>
                              <a:latin typeface="Cambria Math"/>
                            </a:rPr>
                            <m:t>60</m:t>
                          </m:r>
                        </m:den>
                      </m:f>
                    </m:oMath>
                  </m:oMathPara>
                </a14:m>
                <a:endParaRPr lang="en-GB" sz="1400" dirty="0">
                  <a:solidFill>
                    <a:schemeClr val="tx1"/>
                  </a:solidFill>
                </a:endParaRPr>
              </a:p>
            </p:txBody>
          </p:sp>
        </mc:Choice>
        <mc:Fallback xmlns="">
          <p:sp>
            <p:nvSpPr>
              <p:cNvPr id="75" name="TextBox 74"/>
              <p:cNvSpPr txBox="1">
                <a:spLocks noRot="1" noChangeAspect="1" noMove="1" noResize="1" noEditPoints="1" noAdjustHandles="1" noChangeArrowheads="1" noChangeShapeType="1" noTextEdit="1"/>
              </p:cNvSpPr>
              <p:nvPr/>
            </p:nvSpPr>
            <p:spPr>
              <a:xfrm>
                <a:off x="3733800" y="5257800"/>
                <a:ext cx="1314527" cy="497124"/>
              </a:xfrm>
              <a:prstGeom prst="rect">
                <a:avLst/>
              </a:prstGeom>
              <a:blipFill rotWithShape="1">
                <a:blip r:embed="rId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6" name="TextBox 75"/>
              <p:cNvSpPr txBox="1"/>
              <p:nvPr/>
            </p:nvSpPr>
            <p:spPr>
              <a:xfrm>
                <a:off x="3733800" y="5943600"/>
                <a:ext cx="1200265"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400" b="0" i="1" smtClean="0">
                              <a:solidFill>
                                <a:schemeClr val="tx1"/>
                              </a:solidFill>
                              <a:latin typeface="Cambria Math"/>
                            </a:rPr>
                          </m:ctrlPr>
                        </m:sSubPr>
                        <m:e>
                          <m:r>
                            <a:rPr lang="en-GB" sz="1400" b="0" i="1" smtClean="0">
                              <a:solidFill>
                                <a:schemeClr val="tx1"/>
                              </a:solidFill>
                              <a:latin typeface="Cambria Math"/>
                            </a:rPr>
                            <m:t>𝑇</m:t>
                          </m:r>
                        </m:e>
                        <m:sub>
                          <m:r>
                            <a:rPr lang="en-GB" sz="1400" b="0" i="1" smtClean="0">
                              <a:solidFill>
                                <a:schemeClr val="tx1"/>
                              </a:solidFill>
                              <a:latin typeface="Cambria Math"/>
                            </a:rPr>
                            <m:t>2</m:t>
                          </m:r>
                        </m:sub>
                      </m:sSub>
                      <m:r>
                        <a:rPr lang="en-GB" sz="1400" b="0" i="1" smtClean="0">
                          <a:solidFill>
                            <a:schemeClr val="tx1"/>
                          </a:solidFill>
                          <a:latin typeface="Cambria Math"/>
                        </a:rPr>
                        <m:t>=84.87</m:t>
                      </m:r>
                      <m:r>
                        <a:rPr lang="en-GB" sz="1400" b="0" i="1" smtClean="0">
                          <a:solidFill>
                            <a:schemeClr val="tx1"/>
                          </a:solidFill>
                          <a:latin typeface="Cambria Math"/>
                        </a:rPr>
                        <m:t>𝑁</m:t>
                      </m:r>
                    </m:oMath>
                  </m:oMathPara>
                </a14:m>
                <a:endParaRPr lang="en-GB" sz="1400" dirty="0">
                  <a:solidFill>
                    <a:schemeClr val="tx1"/>
                  </a:solidFill>
                </a:endParaRPr>
              </a:p>
            </p:txBody>
          </p:sp>
        </mc:Choice>
        <mc:Fallback xmlns="">
          <p:sp>
            <p:nvSpPr>
              <p:cNvPr id="76" name="TextBox 75"/>
              <p:cNvSpPr txBox="1">
                <a:spLocks noRot="1" noChangeAspect="1" noMove="1" noResize="1" noEditPoints="1" noAdjustHandles="1" noChangeArrowheads="1" noChangeShapeType="1" noTextEdit="1"/>
              </p:cNvSpPr>
              <p:nvPr/>
            </p:nvSpPr>
            <p:spPr>
              <a:xfrm>
                <a:off x="3733800" y="5943600"/>
                <a:ext cx="1200265" cy="307777"/>
              </a:xfrm>
              <a:prstGeom prst="rect">
                <a:avLst/>
              </a:prstGeom>
              <a:blipFill rotWithShape="1">
                <a:blip r:embed="rId6"/>
                <a:stretch>
                  <a:fillRect/>
                </a:stretch>
              </a:blipFill>
            </p:spPr>
            <p:txBody>
              <a:bodyPr/>
              <a:lstStyle/>
              <a:p>
                <a:r>
                  <a:rPr lang="en-GB">
                    <a:noFill/>
                  </a:rPr>
                  <a:t> </a:t>
                </a:r>
              </a:p>
            </p:txBody>
          </p:sp>
        </mc:Fallback>
      </mc:AlternateContent>
      <p:sp>
        <p:nvSpPr>
          <p:cNvPr id="77" name="Arc 76"/>
          <p:cNvSpPr/>
          <p:nvPr/>
        </p:nvSpPr>
        <p:spPr>
          <a:xfrm>
            <a:off x="4876800" y="4953000"/>
            <a:ext cx="457200" cy="5334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8" name="TextBox 77"/>
          <p:cNvSpPr txBox="1"/>
          <p:nvPr/>
        </p:nvSpPr>
        <p:spPr>
          <a:xfrm>
            <a:off x="5181600" y="5029200"/>
            <a:ext cx="1905000" cy="261610"/>
          </a:xfrm>
          <a:prstGeom prst="rect">
            <a:avLst/>
          </a:prstGeom>
          <a:noFill/>
        </p:spPr>
        <p:txBody>
          <a:bodyPr wrap="square" rtlCol="0">
            <a:spAutoFit/>
          </a:bodyPr>
          <a:lstStyle/>
          <a:p>
            <a:pPr algn="ctr"/>
            <a:r>
              <a:rPr lang="en-GB" sz="1100" dirty="0" smtClean="0">
                <a:solidFill>
                  <a:srgbClr val="FF0000"/>
                </a:solidFill>
                <a:latin typeface="Comic Sans MS" pitchFamily="66" charset="0"/>
              </a:rPr>
              <a:t>Sub in the value of T</a:t>
            </a:r>
            <a:r>
              <a:rPr lang="en-GB" sz="1100" baseline="-25000" dirty="0" smtClean="0">
                <a:solidFill>
                  <a:srgbClr val="FF0000"/>
                </a:solidFill>
                <a:latin typeface="Comic Sans MS" pitchFamily="66" charset="0"/>
              </a:rPr>
              <a:t>1</a:t>
            </a:r>
            <a:endParaRPr lang="en-GB" sz="1100" baseline="-25000" dirty="0">
              <a:solidFill>
                <a:srgbClr val="FF0000"/>
              </a:solidFill>
              <a:latin typeface="Comic Sans MS" pitchFamily="66" charset="0"/>
            </a:endParaRPr>
          </a:p>
        </p:txBody>
      </p:sp>
      <p:sp>
        <p:nvSpPr>
          <p:cNvPr id="79" name="Arc 78"/>
          <p:cNvSpPr/>
          <p:nvPr/>
        </p:nvSpPr>
        <p:spPr>
          <a:xfrm>
            <a:off x="4876800" y="5486400"/>
            <a:ext cx="457200" cy="6096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3" name="TextBox 82"/>
          <p:cNvSpPr txBox="1"/>
          <p:nvPr/>
        </p:nvSpPr>
        <p:spPr>
          <a:xfrm>
            <a:off x="5257800" y="5638800"/>
            <a:ext cx="990600" cy="261610"/>
          </a:xfrm>
          <a:prstGeom prst="rect">
            <a:avLst/>
          </a:prstGeom>
          <a:noFill/>
        </p:spPr>
        <p:txBody>
          <a:bodyPr wrap="square" rtlCol="0">
            <a:spAutoFit/>
          </a:bodyPr>
          <a:lstStyle/>
          <a:p>
            <a:pPr algn="ctr"/>
            <a:r>
              <a:rPr lang="en-GB" sz="1100" dirty="0" smtClean="0">
                <a:solidFill>
                  <a:srgbClr val="FF0000"/>
                </a:solidFill>
                <a:latin typeface="Comic Sans MS" pitchFamily="66" charset="0"/>
              </a:rPr>
              <a:t>Calculate!</a:t>
            </a:r>
            <a:endParaRPr lang="en-GB" sz="1100" baseline="-250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86" name="TextBox 85"/>
              <p:cNvSpPr txBox="1"/>
              <p:nvPr/>
            </p:nvSpPr>
            <p:spPr>
              <a:xfrm>
                <a:off x="1752600" y="5943600"/>
                <a:ext cx="1200265"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400" b="0" i="1" smtClean="0">
                              <a:solidFill>
                                <a:srgbClr val="FF0000"/>
                              </a:solidFill>
                              <a:latin typeface="Cambria Math"/>
                            </a:rPr>
                          </m:ctrlPr>
                        </m:sSubPr>
                        <m:e>
                          <m:r>
                            <a:rPr lang="en-GB" sz="1400" b="0" i="1" smtClean="0">
                              <a:solidFill>
                                <a:srgbClr val="FF0000"/>
                              </a:solidFill>
                              <a:latin typeface="Cambria Math"/>
                            </a:rPr>
                            <m:t>𝑇</m:t>
                          </m:r>
                        </m:e>
                        <m:sub>
                          <m:r>
                            <a:rPr lang="en-GB" sz="1400" b="0" i="1" smtClean="0">
                              <a:solidFill>
                                <a:srgbClr val="FF0000"/>
                              </a:solidFill>
                              <a:latin typeface="Cambria Math"/>
                            </a:rPr>
                            <m:t>2</m:t>
                          </m:r>
                        </m:sub>
                      </m:sSub>
                      <m:r>
                        <a:rPr lang="en-GB" sz="1400" b="0" i="1" smtClean="0">
                          <a:solidFill>
                            <a:srgbClr val="FF0000"/>
                          </a:solidFill>
                          <a:latin typeface="Cambria Math"/>
                        </a:rPr>
                        <m:t>=84.87</m:t>
                      </m:r>
                      <m:r>
                        <a:rPr lang="en-GB" sz="1400" b="0" i="1" smtClean="0">
                          <a:solidFill>
                            <a:srgbClr val="FF0000"/>
                          </a:solidFill>
                          <a:latin typeface="Cambria Math"/>
                        </a:rPr>
                        <m:t>𝑁</m:t>
                      </m:r>
                    </m:oMath>
                  </m:oMathPara>
                </a14:m>
                <a:endParaRPr lang="en-GB" sz="1400" dirty="0">
                  <a:solidFill>
                    <a:srgbClr val="FF0000"/>
                  </a:solidFill>
                </a:endParaRPr>
              </a:p>
            </p:txBody>
          </p:sp>
        </mc:Choice>
        <mc:Fallback xmlns="">
          <p:sp>
            <p:nvSpPr>
              <p:cNvPr id="86" name="TextBox 85"/>
              <p:cNvSpPr txBox="1">
                <a:spLocks noRot="1" noChangeAspect="1" noMove="1" noResize="1" noEditPoints="1" noAdjustHandles="1" noChangeArrowheads="1" noChangeShapeType="1" noTextEdit="1"/>
              </p:cNvSpPr>
              <p:nvPr/>
            </p:nvSpPr>
            <p:spPr>
              <a:xfrm>
                <a:off x="1752600" y="5943600"/>
                <a:ext cx="1200265" cy="307777"/>
              </a:xfrm>
              <a:prstGeom prst="rect">
                <a:avLst/>
              </a:prstGeom>
              <a:blipFill rotWithShape="1">
                <a:blip r:embed="rId7"/>
                <a:stretch>
                  <a:fillRect/>
                </a:stretch>
              </a:blipFill>
            </p:spPr>
            <p:txBody>
              <a:bodyPr/>
              <a:lstStyle/>
              <a:p>
                <a:r>
                  <a:rPr lang="en-GB">
                    <a:noFill/>
                  </a:rPr>
                  <a:t> </a:t>
                </a:r>
              </a:p>
            </p:txBody>
          </p:sp>
        </mc:Fallback>
      </mc:AlternateContent>
      <p:pic>
        <p:nvPicPr>
          <p:cNvPr id="43" name="Picture 4" descr="http://www.nenastran.com/newnoran/images/linear-statics-excavator.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467600" y="152400"/>
            <a:ext cx="1537195" cy="9654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4864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blinds(horizontal)">
                                      <p:cBhvr>
                                        <p:cTn id="7" dur="500"/>
                                        <p:tgtEl>
                                          <p:spTgt spid="2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0"/>
                                        </p:tgtEl>
                                        <p:attrNameLst>
                                          <p:attrName>style.visibility</p:attrName>
                                        </p:attrNameLst>
                                      </p:cBhvr>
                                      <p:to>
                                        <p:strVal val="visible"/>
                                      </p:to>
                                    </p:set>
                                    <p:animEffect transition="in" filter="blinds(horizontal)">
                                      <p:cBhvr>
                                        <p:cTn id="12" dur="500"/>
                                        <p:tgtEl>
                                          <p:spTgt spid="7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7"/>
                                        </p:tgtEl>
                                        <p:attrNameLst>
                                          <p:attrName>style.visibility</p:attrName>
                                        </p:attrNameLst>
                                      </p:cBhvr>
                                      <p:to>
                                        <p:strVal val="visible"/>
                                      </p:to>
                                    </p:set>
                                    <p:animEffect transition="in" filter="blinds(horizontal)">
                                      <p:cBhvr>
                                        <p:cTn id="17" dur="500"/>
                                        <p:tgtEl>
                                          <p:spTgt spid="7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8"/>
                                        </p:tgtEl>
                                        <p:attrNameLst>
                                          <p:attrName>style.visibility</p:attrName>
                                        </p:attrNameLst>
                                      </p:cBhvr>
                                      <p:to>
                                        <p:strVal val="visible"/>
                                      </p:to>
                                    </p:set>
                                    <p:animEffect transition="in" filter="blinds(horizontal)">
                                      <p:cBhvr>
                                        <p:cTn id="22" dur="500"/>
                                        <p:tgtEl>
                                          <p:spTgt spid="78"/>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75"/>
                                        </p:tgtEl>
                                        <p:attrNameLst>
                                          <p:attrName>style.visibility</p:attrName>
                                        </p:attrNameLst>
                                      </p:cBhvr>
                                      <p:to>
                                        <p:strVal val="visible"/>
                                      </p:to>
                                    </p:set>
                                    <p:animEffect transition="in" filter="blinds(horizontal)">
                                      <p:cBhvr>
                                        <p:cTn id="27" dur="500"/>
                                        <p:tgtEl>
                                          <p:spTgt spid="75"/>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79"/>
                                        </p:tgtEl>
                                        <p:attrNameLst>
                                          <p:attrName>style.visibility</p:attrName>
                                        </p:attrNameLst>
                                      </p:cBhvr>
                                      <p:to>
                                        <p:strVal val="visible"/>
                                      </p:to>
                                    </p:set>
                                    <p:animEffect transition="in" filter="blinds(horizontal)">
                                      <p:cBhvr>
                                        <p:cTn id="32" dur="500"/>
                                        <p:tgtEl>
                                          <p:spTgt spid="79"/>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83"/>
                                        </p:tgtEl>
                                        <p:attrNameLst>
                                          <p:attrName>style.visibility</p:attrName>
                                        </p:attrNameLst>
                                      </p:cBhvr>
                                      <p:to>
                                        <p:strVal val="visible"/>
                                      </p:to>
                                    </p:set>
                                    <p:animEffect transition="in" filter="blinds(horizontal)">
                                      <p:cBhvr>
                                        <p:cTn id="37" dur="500"/>
                                        <p:tgtEl>
                                          <p:spTgt spid="83"/>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76"/>
                                        </p:tgtEl>
                                        <p:attrNameLst>
                                          <p:attrName>style.visibility</p:attrName>
                                        </p:attrNameLst>
                                      </p:cBhvr>
                                      <p:to>
                                        <p:strVal val="visible"/>
                                      </p:to>
                                    </p:set>
                                    <p:animEffect transition="in" filter="blinds(horizontal)">
                                      <p:cBhvr>
                                        <p:cTn id="42" dur="500"/>
                                        <p:tgtEl>
                                          <p:spTgt spid="76"/>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86"/>
                                        </p:tgtEl>
                                        <p:attrNameLst>
                                          <p:attrName>style.visibility</p:attrName>
                                        </p:attrNameLst>
                                      </p:cBhvr>
                                      <p:to>
                                        <p:strVal val="visible"/>
                                      </p:to>
                                    </p:set>
                                    <p:animEffect transition="in" filter="blinds(horizontal)">
                                      <p:cBhvr>
                                        <p:cTn id="47" dur="500"/>
                                        <p:tgtEl>
                                          <p:spTgt spid="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70" grpId="0"/>
      <p:bldP spid="75" grpId="0"/>
      <p:bldP spid="76" grpId="0"/>
      <p:bldP spid="77" grpId="0" animBg="1"/>
      <p:bldP spid="78" grpId="0"/>
      <p:bldP spid="79" grpId="0" animBg="1"/>
      <p:bldP spid="83" grpId="0"/>
      <p:bldP spid="8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omic Sans MS" pitchFamily="66" charset="0"/>
              </a:rPr>
              <a:t>Introduction</a:t>
            </a:r>
            <a:endParaRPr lang="en-GB" dirty="0">
              <a:latin typeface="Comic Sans MS" pitchFamily="66" charset="0"/>
            </a:endParaRPr>
          </a:p>
        </p:txBody>
      </p:sp>
      <p:sp>
        <p:nvSpPr>
          <p:cNvPr id="3" name="Content Placeholder 2"/>
          <p:cNvSpPr>
            <a:spLocks noGrp="1"/>
          </p:cNvSpPr>
          <p:nvPr>
            <p:ph idx="1"/>
          </p:nvPr>
        </p:nvSpPr>
        <p:spPr/>
        <p:txBody>
          <a:bodyPr>
            <a:normAutofit fontScale="92500" lnSpcReduction="20000"/>
          </a:bodyPr>
          <a:lstStyle/>
          <a:p>
            <a:r>
              <a:rPr lang="en-GB" dirty="0" smtClean="0">
                <a:latin typeface="Comic Sans MS" pitchFamily="66" charset="0"/>
              </a:rPr>
              <a:t>This chapter builds on chapter 3 and focuses on objects in equilibrium, </a:t>
            </a:r>
            <a:r>
              <a:rPr lang="en-GB" dirty="0" err="1" smtClean="0">
                <a:latin typeface="Comic Sans MS" pitchFamily="66" charset="0"/>
              </a:rPr>
              <a:t>ie</a:t>
            </a:r>
            <a:r>
              <a:rPr lang="en-GB" dirty="0" smtClean="0">
                <a:latin typeface="Comic Sans MS" pitchFamily="66" charset="0"/>
              </a:rPr>
              <a:t>) On the point of moving but actually remaining stationary</a:t>
            </a:r>
          </a:p>
          <a:p>
            <a:endParaRPr lang="en-GB" dirty="0">
              <a:latin typeface="Comic Sans MS" pitchFamily="66" charset="0"/>
            </a:endParaRPr>
          </a:p>
          <a:p>
            <a:r>
              <a:rPr lang="en-GB" dirty="0" smtClean="0">
                <a:latin typeface="Comic Sans MS" pitchFamily="66" charset="0"/>
              </a:rPr>
              <a:t>As in chapter 3 it involves resolving forces in different directions</a:t>
            </a:r>
          </a:p>
          <a:p>
            <a:endParaRPr lang="en-GB" dirty="0">
              <a:latin typeface="Comic Sans MS" pitchFamily="66" charset="0"/>
            </a:endParaRPr>
          </a:p>
          <a:p>
            <a:r>
              <a:rPr lang="en-GB" dirty="0" smtClean="0">
                <a:latin typeface="Comic Sans MS" pitchFamily="66" charset="0"/>
              </a:rPr>
              <a:t>Statics is important in engineering for calculating whether structures are stable</a:t>
            </a:r>
            <a:endParaRPr lang="en-GB" dirty="0">
              <a:latin typeface="Comic Sans MS" pitchFamily="66" charset="0"/>
            </a:endParaRPr>
          </a:p>
        </p:txBody>
      </p:sp>
    </p:spTree>
    <p:extLst>
      <p:ext uri="{BB962C8B-B14F-4D97-AF65-F5344CB8AC3E}">
        <p14:creationId xmlns:p14="http://schemas.microsoft.com/office/powerpoint/2010/main" val="6896956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Straight Connector 24"/>
          <p:cNvCxnSpPr/>
          <p:nvPr/>
        </p:nvCxnSpPr>
        <p:spPr>
          <a:xfrm flipV="1">
            <a:off x="6096000" y="2590800"/>
            <a:ext cx="457200" cy="304800"/>
          </a:xfrm>
          <a:prstGeom prst="line">
            <a:avLst/>
          </a:prstGeom>
          <a:ln w="25400">
            <a:solidFill>
              <a:srgbClr val="FF0000"/>
            </a:solidFill>
            <a:headEnd type="arrow"/>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GB" dirty="0" smtClean="0">
                <a:latin typeface="Comic Sans MS" pitchFamily="66" charset="0"/>
              </a:rPr>
              <a:t>Statics of a Particle</a:t>
            </a:r>
            <a:endParaRPr lang="en-GB" dirty="0">
              <a:latin typeface="Comic Sans MS" pitchFamily="66" charset="0"/>
            </a:endParaRPr>
          </a:p>
        </p:txBody>
      </p:sp>
      <p:sp>
        <p:nvSpPr>
          <p:cNvPr id="3" name="Content Placeholder 2"/>
          <p:cNvSpPr>
            <a:spLocks noGrp="1"/>
          </p:cNvSpPr>
          <p:nvPr>
            <p:ph idx="1"/>
          </p:nvPr>
        </p:nvSpPr>
        <p:spPr>
          <a:xfrm>
            <a:off x="152400" y="1600200"/>
            <a:ext cx="3505200" cy="4800600"/>
          </a:xfrm>
        </p:spPr>
        <p:txBody>
          <a:bodyPr>
            <a:normAutofit lnSpcReduction="10000"/>
          </a:bodyPr>
          <a:lstStyle/>
          <a:p>
            <a:pPr marL="0" indent="0" algn="ctr">
              <a:buNone/>
            </a:pPr>
            <a:r>
              <a:rPr lang="en-GB" sz="1400" b="1" dirty="0" smtClean="0">
                <a:latin typeface="Comic Sans MS" pitchFamily="66" charset="0"/>
              </a:rPr>
              <a:t>You need to know when to include additional forces on your diagrams, such as weight, tension, thrust, the normal reaction and friction</a:t>
            </a:r>
          </a:p>
          <a:p>
            <a:pPr marL="0" indent="0" algn="ctr">
              <a:buNone/>
            </a:pPr>
            <a:endParaRPr lang="en-GB" sz="1400" dirty="0">
              <a:latin typeface="Comic Sans MS" pitchFamily="66" charset="0"/>
            </a:endParaRPr>
          </a:p>
          <a:p>
            <a:pPr marL="0" indent="0" algn="ctr">
              <a:buNone/>
            </a:pPr>
            <a:r>
              <a:rPr lang="en-GB" sz="1400" dirty="0" smtClean="0">
                <a:latin typeface="Comic Sans MS" pitchFamily="66" charset="0"/>
              </a:rPr>
              <a:t>A mass of 3kg rests on the surface of a smooth plane inclined at an angle of 45° to the horizontal. The mass is attached to a cable which passes up the plane and passes over a smooth pulley at the top. The cable carries a mass of 1kg which hangs freely at the other end. There is a force of PN acting horizontally on the 3kg mass and the system is in equilibrium.</a:t>
            </a:r>
          </a:p>
          <a:p>
            <a:pPr marL="0" indent="0" algn="ctr">
              <a:buNone/>
            </a:pPr>
            <a:endParaRPr lang="en-GB" sz="1400" dirty="0">
              <a:latin typeface="Comic Sans MS" pitchFamily="66" charset="0"/>
            </a:endParaRPr>
          </a:p>
          <a:p>
            <a:pPr marL="0" indent="0" algn="ctr">
              <a:buNone/>
            </a:pPr>
            <a:r>
              <a:rPr lang="en-GB" sz="1400" dirty="0" smtClean="0">
                <a:latin typeface="Comic Sans MS" pitchFamily="66" charset="0"/>
              </a:rPr>
              <a:t>By modelling the cable as a light inextensible string and the masses as particles, calculate:</a:t>
            </a:r>
          </a:p>
          <a:p>
            <a:pPr algn="ctr">
              <a:buAutoNum type="alphaLcParenR"/>
            </a:pPr>
            <a:r>
              <a:rPr lang="en-GB" sz="1400" dirty="0" smtClean="0">
                <a:latin typeface="Comic Sans MS" pitchFamily="66" charset="0"/>
              </a:rPr>
              <a:t>The magnitude of P</a:t>
            </a:r>
          </a:p>
          <a:p>
            <a:pPr algn="ctr">
              <a:buAutoNum type="alphaLcParenR"/>
            </a:pPr>
            <a:r>
              <a:rPr lang="en-GB" sz="1400" dirty="0" smtClean="0">
                <a:latin typeface="Comic Sans MS" pitchFamily="66" charset="0"/>
              </a:rPr>
              <a:t>The normal reaction between the mass and the plane</a:t>
            </a:r>
            <a:endParaRPr lang="en-GB" sz="1400" dirty="0">
              <a:latin typeface="Comic Sans MS" pitchFamily="66" charset="0"/>
            </a:endParaRPr>
          </a:p>
        </p:txBody>
      </p:sp>
      <p:sp>
        <p:nvSpPr>
          <p:cNvPr id="4" name="TextBox 3"/>
          <p:cNvSpPr txBox="1"/>
          <p:nvPr/>
        </p:nvSpPr>
        <p:spPr>
          <a:xfrm>
            <a:off x="8742557" y="6531169"/>
            <a:ext cx="439543" cy="338554"/>
          </a:xfrm>
          <a:prstGeom prst="rect">
            <a:avLst/>
          </a:prstGeom>
          <a:noFill/>
        </p:spPr>
        <p:txBody>
          <a:bodyPr wrap="none" rtlCol="0">
            <a:spAutoFit/>
          </a:bodyPr>
          <a:lstStyle/>
          <a:p>
            <a:pPr algn="r"/>
            <a:r>
              <a:rPr lang="en-GB" sz="1600" dirty="0" smtClean="0">
                <a:latin typeface="Comic Sans MS" pitchFamily="66" charset="0"/>
              </a:rPr>
              <a:t>4B</a:t>
            </a:r>
            <a:endParaRPr lang="en-GB" sz="1600" dirty="0">
              <a:latin typeface="Comic Sans MS" pitchFamily="66" charset="0"/>
            </a:endParaRPr>
          </a:p>
        </p:txBody>
      </p:sp>
      <p:cxnSp>
        <p:nvCxnSpPr>
          <p:cNvPr id="5" name="Straight Connector 4"/>
          <p:cNvCxnSpPr/>
          <p:nvPr/>
        </p:nvCxnSpPr>
        <p:spPr>
          <a:xfrm flipV="1">
            <a:off x="4724400" y="1447800"/>
            <a:ext cx="2362200" cy="15240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4724400" y="2971800"/>
            <a:ext cx="24384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Arc 11"/>
          <p:cNvSpPr/>
          <p:nvPr/>
        </p:nvSpPr>
        <p:spPr>
          <a:xfrm>
            <a:off x="4267200" y="2438400"/>
            <a:ext cx="914400" cy="914400"/>
          </a:xfrm>
          <a:prstGeom prst="arc">
            <a:avLst>
              <a:gd name="adj1" fmla="val 20055562"/>
              <a:gd name="adj2" fmla="val 550703"/>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3" name="Arc 12"/>
          <p:cNvSpPr/>
          <p:nvPr/>
        </p:nvSpPr>
        <p:spPr>
          <a:xfrm>
            <a:off x="5562600" y="1371600"/>
            <a:ext cx="914400" cy="914400"/>
          </a:xfrm>
          <a:prstGeom prst="arc">
            <a:avLst>
              <a:gd name="adj1" fmla="val 3484751"/>
              <a:gd name="adj2" fmla="val 4884882"/>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15" name="Straight Connector 14"/>
          <p:cNvCxnSpPr/>
          <p:nvPr/>
        </p:nvCxnSpPr>
        <p:spPr>
          <a:xfrm flipV="1">
            <a:off x="6096000" y="2057400"/>
            <a:ext cx="0" cy="838200"/>
          </a:xfrm>
          <a:prstGeom prst="line">
            <a:avLst/>
          </a:prstGeom>
          <a:ln w="25400">
            <a:solidFill>
              <a:schemeClr val="tx1"/>
            </a:solidFill>
            <a:headEnd type="arrow"/>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4648200" y="1981200"/>
            <a:ext cx="1371600" cy="0"/>
          </a:xfrm>
          <a:prstGeom prst="line">
            <a:avLst/>
          </a:prstGeom>
          <a:ln w="25400">
            <a:solidFill>
              <a:schemeClr val="tx1"/>
            </a:solidFill>
            <a:headEnd type="arrow"/>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5715000" y="1447800"/>
            <a:ext cx="381000" cy="533400"/>
          </a:xfrm>
          <a:prstGeom prst="line">
            <a:avLst/>
          </a:prstGeom>
          <a:ln w="25400">
            <a:solidFill>
              <a:schemeClr val="tx1"/>
            </a:solidFill>
            <a:headEnd type="arrow"/>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flipV="1">
            <a:off x="6096000" y="1981200"/>
            <a:ext cx="457200" cy="685800"/>
          </a:xfrm>
          <a:prstGeom prst="line">
            <a:avLst/>
          </a:prstGeom>
          <a:ln w="25400">
            <a:solidFill>
              <a:srgbClr val="0000FF"/>
            </a:solidFill>
            <a:headEnd type="arrow"/>
          </a:ln>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6019800" y="1905000"/>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Arc 27"/>
          <p:cNvSpPr/>
          <p:nvPr/>
        </p:nvSpPr>
        <p:spPr>
          <a:xfrm>
            <a:off x="5638800" y="1447800"/>
            <a:ext cx="914400" cy="914400"/>
          </a:xfrm>
          <a:prstGeom prst="arc">
            <a:avLst>
              <a:gd name="adj1" fmla="val 8621436"/>
              <a:gd name="adj2" fmla="val 10249995"/>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9" name="Oval 28"/>
          <p:cNvSpPr/>
          <p:nvPr/>
        </p:nvSpPr>
        <p:spPr>
          <a:xfrm>
            <a:off x="7010400" y="1295400"/>
            <a:ext cx="152400" cy="1524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0" name="Straight Connector 29"/>
          <p:cNvCxnSpPr>
            <a:stCxn id="29" idx="1"/>
            <a:endCxn id="14" idx="7"/>
          </p:cNvCxnSpPr>
          <p:nvPr/>
        </p:nvCxnSpPr>
        <p:spPr>
          <a:xfrm flipH="1">
            <a:off x="6149882" y="1317718"/>
            <a:ext cx="882836" cy="609600"/>
          </a:xfrm>
          <a:prstGeom prst="line">
            <a:avLst/>
          </a:prstGeom>
          <a:ln w="25400">
            <a:solidFill>
              <a:schemeClr val="tx1"/>
            </a:solidFill>
            <a:headEnd type="none"/>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7162800" y="1371600"/>
            <a:ext cx="0" cy="685800"/>
          </a:xfrm>
          <a:prstGeom prst="line">
            <a:avLst/>
          </a:prstGeom>
          <a:ln w="25400">
            <a:solidFill>
              <a:schemeClr val="tx1"/>
            </a:solidFill>
            <a:headEnd type="none"/>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7162800" y="2133600"/>
            <a:ext cx="0" cy="381000"/>
          </a:xfrm>
          <a:prstGeom prst="line">
            <a:avLst/>
          </a:prstGeom>
          <a:ln w="25400">
            <a:solidFill>
              <a:schemeClr val="tx1"/>
            </a:solidFill>
            <a:headEnd type="none"/>
            <a:tailEnd type="arrow"/>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V="1">
            <a:off x="7162800" y="1752600"/>
            <a:ext cx="0" cy="381000"/>
          </a:xfrm>
          <a:prstGeom prst="line">
            <a:avLst/>
          </a:prstGeom>
          <a:ln w="25400">
            <a:solidFill>
              <a:schemeClr val="tx1"/>
            </a:solidFill>
            <a:headEnd type="none"/>
            <a:tailEnd type="arrow"/>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flipV="1">
            <a:off x="6112566" y="1588273"/>
            <a:ext cx="524786" cy="361122"/>
          </a:xfrm>
          <a:prstGeom prst="line">
            <a:avLst/>
          </a:prstGeom>
          <a:ln w="31750">
            <a:solidFill>
              <a:schemeClr val="tx1"/>
            </a:solidFill>
            <a:headEnd type="none"/>
            <a:tailEnd type="arrow"/>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flipH="1" flipV="1">
            <a:off x="4648200" y="1981200"/>
            <a:ext cx="457200" cy="609600"/>
          </a:xfrm>
          <a:prstGeom prst="line">
            <a:avLst/>
          </a:prstGeom>
          <a:ln w="25400">
            <a:solidFill>
              <a:srgbClr val="0000FF"/>
            </a:solidFill>
            <a:headEnd type="arrow"/>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flipH="1">
            <a:off x="5105400" y="1981200"/>
            <a:ext cx="914400" cy="609600"/>
          </a:xfrm>
          <a:prstGeom prst="line">
            <a:avLst/>
          </a:prstGeom>
          <a:ln w="25400">
            <a:solidFill>
              <a:srgbClr val="FF0000"/>
            </a:solidFill>
            <a:headEnd type="arrow"/>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5105400" y="2667000"/>
            <a:ext cx="458779" cy="276999"/>
          </a:xfrm>
          <a:prstGeom prst="rect">
            <a:avLst/>
          </a:prstGeom>
          <a:noFill/>
        </p:spPr>
        <p:txBody>
          <a:bodyPr wrap="none" rtlCol="0">
            <a:spAutoFit/>
          </a:bodyPr>
          <a:lstStyle/>
          <a:p>
            <a:pPr algn="ctr"/>
            <a:r>
              <a:rPr lang="en-GB" sz="1200" dirty="0" smtClean="0">
                <a:latin typeface="Comic Sans MS" pitchFamily="66" charset="0"/>
              </a:rPr>
              <a:t>45˚</a:t>
            </a:r>
            <a:endParaRPr lang="en-GB" sz="1200" dirty="0">
              <a:latin typeface="Comic Sans MS" pitchFamily="66" charset="0"/>
            </a:endParaRPr>
          </a:p>
        </p:txBody>
      </p:sp>
      <p:sp>
        <p:nvSpPr>
          <p:cNvPr id="51" name="TextBox 50"/>
          <p:cNvSpPr txBox="1"/>
          <p:nvPr/>
        </p:nvSpPr>
        <p:spPr>
          <a:xfrm>
            <a:off x="5257800" y="1981200"/>
            <a:ext cx="458779" cy="276999"/>
          </a:xfrm>
          <a:prstGeom prst="rect">
            <a:avLst/>
          </a:prstGeom>
          <a:noFill/>
        </p:spPr>
        <p:txBody>
          <a:bodyPr wrap="none" rtlCol="0">
            <a:spAutoFit/>
          </a:bodyPr>
          <a:lstStyle/>
          <a:p>
            <a:pPr algn="ctr"/>
            <a:r>
              <a:rPr lang="en-GB" sz="1200" dirty="0" smtClean="0">
                <a:latin typeface="Comic Sans MS" pitchFamily="66" charset="0"/>
              </a:rPr>
              <a:t>45˚</a:t>
            </a:r>
            <a:endParaRPr lang="en-GB" sz="1200" dirty="0">
              <a:latin typeface="Comic Sans MS" pitchFamily="66" charset="0"/>
            </a:endParaRPr>
          </a:p>
        </p:txBody>
      </p:sp>
      <p:sp>
        <p:nvSpPr>
          <p:cNvPr id="52" name="TextBox 51"/>
          <p:cNvSpPr txBox="1"/>
          <p:nvPr/>
        </p:nvSpPr>
        <p:spPr>
          <a:xfrm>
            <a:off x="6019800" y="2286000"/>
            <a:ext cx="458779" cy="276999"/>
          </a:xfrm>
          <a:prstGeom prst="rect">
            <a:avLst/>
          </a:prstGeom>
          <a:noFill/>
        </p:spPr>
        <p:txBody>
          <a:bodyPr wrap="none" rtlCol="0">
            <a:spAutoFit/>
          </a:bodyPr>
          <a:lstStyle/>
          <a:p>
            <a:pPr algn="ctr"/>
            <a:r>
              <a:rPr lang="en-GB" sz="1200" dirty="0" smtClean="0">
                <a:latin typeface="Comic Sans MS" pitchFamily="66" charset="0"/>
              </a:rPr>
              <a:t>45˚</a:t>
            </a:r>
            <a:endParaRPr lang="en-GB" sz="1200" dirty="0">
              <a:latin typeface="Comic Sans MS" pitchFamily="66" charset="0"/>
            </a:endParaRPr>
          </a:p>
        </p:txBody>
      </p:sp>
      <p:sp>
        <p:nvSpPr>
          <p:cNvPr id="53" name="TextBox 52"/>
          <p:cNvSpPr txBox="1"/>
          <p:nvPr/>
        </p:nvSpPr>
        <p:spPr>
          <a:xfrm>
            <a:off x="5562600" y="1143000"/>
            <a:ext cx="296876" cy="307777"/>
          </a:xfrm>
          <a:prstGeom prst="rect">
            <a:avLst/>
          </a:prstGeom>
          <a:noFill/>
        </p:spPr>
        <p:txBody>
          <a:bodyPr wrap="none" rtlCol="0">
            <a:spAutoFit/>
          </a:bodyPr>
          <a:lstStyle/>
          <a:p>
            <a:pPr algn="ctr"/>
            <a:r>
              <a:rPr lang="en-GB" sz="1400" dirty="0" smtClean="0">
                <a:latin typeface="Comic Sans MS" pitchFamily="66" charset="0"/>
              </a:rPr>
              <a:t>R</a:t>
            </a:r>
            <a:endParaRPr lang="en-GB" sz="1400" dirty="0">
              <a:latin typeface="Comic Sans MS" pitchFamily="66" charset="0"/>
            </a:endParaRPr>
          </a:p>
        </p:txBody>
      </p:sp>
      <p:sp>
        <p:nvSpPr>
          <p:cNvPr id="54" name="TextBox 53"/>
          <p:cNvSpPr txBox="1"/>
          <p:nvPr/>
        </p:nvSpPr>
        <p:spPr>
          <a:xfrm>
            <a:off x="7162800" y="1600200"/>
            <a:ext cx="306494" cy="307777"/>
          </a:xfrm>
          <a:prstGeom prst="rect">
            <a:avLst/>
          </a:prstGeom>
          <a:noFill/>
        </p:spPr>
        <p:txBody>
          <a:bodyPr wrap="none" rtlCol="0">
            <a:spAutoFit/>
          </a:bodyPr>
          <a:lstStyle/>
          <a:p>
            <a:pPr algn="ctr"/>
            <a:r>
              <a:rPr lang="en-GB" sz="1400" dirty="0" smtClean="0">
                <a:latin typeface="Comic Sans MS" pitchFamily="66" charset="0"/>
              </a:rPr>
              <a:t>T</a:t>
            </a:r>
            <a:endParaRPr lang="en-GB" sz="1400" dirty="0">
              <a:latin typeface="Comic Sans MS" pitchFamily="66" charset="0"/>
            </a:endParaRPr>
          </a:p>
        </p:txBody>
      </p:sp>
      <p:sp>
        <p:nvSpPr>
          <p:cNvPr id="55" name="TextBox 54"/>
          <p:cNvSpPr txBox="1"/>
          <p:nvPr/>
        </p:nvSpPr>
        <p:spPr>
          <a:xfrm>
            <a:off x="6324600" y="1295400"/>
            <a:ext cx="306494" cy="307777"/>
          </a:xfrm>
          <a:prstGeom prst="rect">
            <a:avLst/>
          </a:prstGeom>
          <a:noFill/>
        </p:spPr>
        <p:txBody>
          <a:bodyPr wrap="none" rtlCol="0">
            <a:spAutoFit/>
          </a:bodyPr>
          <a:lstStyle/>
          <a:p>
            <a:pPr algn="ctr"/>
            <a:r>
              <a:rPr lang="en-GB" sz="1400" dirty="0" smtClean="0">
                <a:latin typeface="Comic Sans MS" pitchFamily="66" charset="0"/>
              </a:rPr>
              <a:t>T</a:t>
            </a:r>
            <a:endParaRPr lang="en-GB" sz="1400" dirty="0">
              <a:latin typeface="Comic Sans MS" pitchFamily="66" charset="0"/>
            </a:endParaRPr>
          </a:p>
        </p:txBody>
      </p:sp>
      <p:sp>
        <p:nvSpPr>
          <p:cNvPr id="56" name="TextBox 55"/>
          <p:cNvSpPr txBox="1"/>
          <p:nvPr/>
        </p:nvSpPr>
        <p:spPr>
          <a:xfrm>
            <a:off x="7010400" y="2514600"/>
            <a:ext cx="359394" cy="307777"/>
          </a:xfrm>
          <a:prstGeom prst="rect">
            <a:avLst/>
          </a:prstGeom>
          <a:noFill/>
        </p:spPr>
        <p:txBody>
          <a:bodyPr wrap="none" rtlCol="0">
            <a:spAutoFit/>
          </a:bodyPr>
          <a:lstStyle/>
          <a:p>
            <a:pPr algn="ctr"/>
            <a:r>
              <a:rPr lang="en-GB" sz="1400" dirty="0" smtClean="0">
                <a:latin typeface="Comic Sans MS" pitchFamily="66" charset="0"/>
              </a:rPr>
              <a:t>1g</a:t>
            </a:r>
            <a:endParaRPr lang="en-GB" sz="1400" dirty="0">
              <a:latin typeface="Comic Sans MS" pitchFamily="66" charset="0"/>
            </a:endParaRPr>
          </a:p>
        </p:txBody>
      </p:sp>
      <p:sp>
        <p:nvSpPr>
          <p:cNvPr id="57" name="TextBox 56"/>
          <p:cNvSpPr txBox="1"/>
          <p:nvPr/>
        </p:nvSpPr>
        <p:spPr>
          <a:xfrm>
            <a:off x="5715000" y="2362200"/>
            <a:ext cx="388248" cy="307777"/>
          </a:xfrm>
          <a:prstGeom prst="rect">
            <a:avLst/>
          </a:prstGeom>
          <a:noFill/>
        </p:spPr>
        <p:txBody>
          <a:bodyPr wrap="none" rtlCol="0">
            <a:spAutoFit/>
          </a:bodyPr>
          <a:lstStyle/>
          <a:p>
            <a:pPr algn="ctr"/>
            <a:r>
              <a:rPr lang="en-GB" sz="1400" dirty="0" smtClean="0">
                <a:latin typeface="Comic Sans MS" pitchFamily="66" charset="0"/>
              </a:rPr>
              <a:t>3g</a:t>
            </a:r>
            <a:endParaRPr lang="en-GB" sz="1400" dirty="0">
              <a:latin typeface="Comic Sans MS" pitchFamily="66" charset="0"/>
            </a:endParaRPr>
          </a:p>
        </p:txBody>
      </p:sp>
      <p:sp>
        <p:nvSpPr>
          <p:cNvPr id="58" name="TextBox 57"/>
          <p:cNvSpPr txBox="1"/>
          <p:nvPr/>
        </p:nvSpPr>
        <p:spPr>
          <a:xfrm>
            <a:off x="6248400" y="2057400"/>
            <a:ext cx="798616" cy="276999"/>
          </a:xfrm>
          <a:prstGeom prst="rect">
            <a:avLst/>
          </a:prstGeom>
          <a:noFill/>
        </p:spPr>
        <p:txBody>
          <a:bodyPr wrap="none" rtlCol="0">
            <a:spAutoFit/>
          </a:bodyPr>
          <a:lstStyle/>
          <a:p>
            <a:pPr algn="ctr"/>
            <a:r>
              <a:rPr lang="en-GB" sz="1200" dirty="0" smtClean="0">
                <a:solidFill>
                  <a:srgbClr val="0000FF"/>
                </a:solidFill>
                <a:latin typeface="Comic Sans MS" pitchFamily="66" charset="0"/>
              </a:rPr>
              <a:t>3gCos45</a:t>
            </a:r>
            <a:endParaRPr lang="en-GB" sz="1200" dirty="0">
              <a:solidFill>
                <a:srgbClr val="0000FF"/>
              </a:solidFill>
              <a:latin typeface="Comic Sans MS" pitchFamily="66" charset="0"/>
            </a:endParaRPr>
          </a:p>
        </p:txBody>
      </p:sp>
      <p:sp>
        <p:nvSpPr>
          <p:cNvPr id="59" name="TextBox 58"/>
          <p:cNvSpPr txBox="1"/>
          <p:nvPr/>
        </p:nvSpPr>
        <p:spPr>
          <a:xfrm>
            <a:off x="6248400" y="2667000"/>
            <a:ext cx="780983" cy="276999"/>
          </a:xfrm>
          <a:prstGeom prst="rect">
            <a:avLst/>
          </a:prstGeom>
          <a:noFill/>
        </p:spPr>
        <p:txBody>
          <a:bodyPr wrap="none" rtlCol="0">
            <a:spAutoFit/>
          </a:bodyPr>
          <a:lstStyle/>
          <a:p>
            <a:pPr algn="ctr"/>
            <a:r>
              <a:rPr lang="en-GB" sz="1200" dirty="0" smtClean="0">
                <a:solidFill>
                  <a:srgbClr val="FF0000"/>
                </a:solidFill>
                <a:latin typeface="Comic Sans MS" pitchFamily="66" charset="0"/>
              </a:rPr>
              <a:t>3gSin45</a:t>
            </a:r>
            <a:endParaRPr lang="en-GB" sz="1200" dirty="0">
              <a:solidFill>
                <a:srgbClr val="FF0000"/>
              </a:solidFill>
              <a:latin typeface="Comic Sans MS" pitchFamily="66" charset="0"/>
            </a:endParaRPr>
          </a:p>
        </p:txBody>
      </p:sp>
      <p:sp>
        <p:nvSpPr>
          <p:cNvPr id="60" name="TextBox 59"/>
          <p:cNvSpPr txBox="1"/>
          <p:nvPr/>
        </p:nvSpPr>
        <p:spPr>
          <a:xfrm>
            <a:off x="4876800" y="2133600"/>
            <a:ext cx="702436" cy="276999"/>
          </a:xfrm>
          <a:prstGeom prst="rect">
            <a:avLst/>
          </a:prstGeom>
          <a:noFill/>
        </p:spPr>
        <p:txBody>
          <a:bodyPr wrap="none" rtlCol="0">
            <a:spAutoFit/>
          </a:bodyPr>
          <a:lstStyle/>
          <a:p>
            <a:pPr algn="ctr"/>
            <a:r>
              <a:rPr lang="en-GB" sz="1200" dirty="0" smtClean="0">
                <a:solidFill>
                  <a:srgbClr val="FF0000"/>
                </a:solidFill>
                <a:latin typeface="Comic Sans MS" pitchFamily="66" charset="0"/>
              </a:rPr>
              <a:t>PCos45</a:t>
            </a:r>
            <a:endParaRPr lang="en-GB" sz="1200" dirty="0">
              <a:solidFill>
                <a:srgbClr val="FF0000"/>
              </a:solidFill>
              <a:latin typeface="Comic Sans MS" pitchFamily="66" charset="0"/>
            </a:endParaRPr>
          </a:p>
        </p:txBody>
      </p:sp>
      <p:sp>
        <p:nvSpPr>
          <p:cNvPr id="61" name="TextBox 60"/>
          <p:cNvSpPr txBox="1"/>
          <p:nvPr/>
        </p:nvSpPr>
        <p:spPr>
          <a:xfrm>
            <a:off x="4419600" y="1676400"/>
            <a:ext cx="277640" cy="307777"/>
          </a:xfrm>
          <a:prstGeom prst="rect">
            <a:avLst/>
          </a:prstGeom>
          <a:noFill/>
        </p:spPr>
        <p:txBody>
          <a:bodyPr wrap="none" rtlCol="0">
            <a:spAutoFit/>
          </a:bodyPr>
          <a:lstStyle/>
          <a:p>
            <a:pPr algn="ctr"/>
            <a:r>
              <a:rPr lang="en-GB" sz="1400" dirty="0" smtClean="0">
                <a:latin typeface="Comic Sans MS" pitchFamily="66" charset="0"/>
              </a:rPr>
              <a:t>P</a:t>
            </a:r>
            <a:endParaRPr lang="en-GB" sz="1400" dirty="0">
              <a:latin typeface="Comic Sans MS" pitchFamily="66" charset="0"/>
            </a:endParaRPr>
          </a:p>
        </p:txBody>
      </p:sp>
      <p:sp>
        <p:nvSpPr>
          <p:cNvPr id="62" name="TextBox 61"/>
          <p:cNvSpPr txBox="1"/>
          <p:nvPr/>
        </p:nvSpPr>
        <p:spPr>
          <a:xfrm>
            <a:off x="4191000" y="2133600"/>
            <a:ext cx="684804" cy="276999"/>
          </a:xfrm>
          <a:prstGeom prst="rect">
            <a:avLst/>
          </a:prstGeom>
          <a:noFill/>
        </p:spPr>
        <p:txBody>
          <a:bodyPr wrap="none" rtlCol="0">
            <a:spAutoFit/>
          </a:bodyPr>
          <a:lstStyle/>
          <a:p>
            <a:pPr algn="ctr"/>
            <a:r>
              <a:rPr lang="en-GB" sz="1200" dirty="0" smtClean="0">
                <a:solidFill>
                  <a:srgbClr val="0000FF"/>
                </a:solidFill>
                <a:latin typeface="Comic Sans MS" pitchFamily="66" charset="0"/>
              </a:rPr>
              <a:t>PSin45</a:t>
            </a:r>
            <a:endParaRPr lang="en-GB" sz="1200" dirty="0">
              <a:solidFill>
                <a:srgbClr val="0000FF"/>
              </a:solidFill>
              <a:latin typeface="Comic Sans MS" pitchFamily="66" charset="0"/>
            </a:endParaRPr>
          </a:p>
        </p:txBody>
      </p:sp>
      <p:sp>
        <p:nvSpPr>
          <p:cNvPr id="63" name="TextBox 62"/>
          <p:cNvSpPr txBox="1"/>
          <p:nvPr/>
        </p:nvSpPr>
        <p:spPr>
          <a:xfrm>
            <a:off x="4267200" y="3200400"/>
            <a:ext cx="3137397" cy="307777"/>
          </a:xfrm>
          <a:prstGeom prst="rect">
            <a:avLst/>
          </a:prstGeom>
          <a:noFill/>
        </p:spPr>
        <p:txBody>
          <a:bodyPr wrap="none" rtlCol="0">
            <a:spAutoFit/>
          </a:bodyPr>
          <a:lstStyle/>
          <a:p>
            <a:r>
              <a:rPr lang="en-GB" sz="1400" u="sng" dirty="0" smtClean="0">
                <a:latin typeface="Comic Sans MS" pitchFamily="66" charset="0"/>
              </a:rPr>
              <a:t>Find the tension using the 1kg mass</a:t>
            </a:r>
            <a:endParaRPr lang="en-GB" sz="1400" u="sng" dirty="0">
              <a:latin typeface="Comic Sans MS" pitchFamily="66" charset="0"/>
            </a:endParaRPr>
          </a:p>
        </p:txBody>
      </p:sp>
      <mc:AlternateContent xmlns:mc="http://schemas.openxmlformats.org/markup-compatibility/2006" xmlns:a14="http://schemas.microsoft.com/office/drawing/2010/main">
        <mc:Choice Requires="a14">
          <p:sp>
            <p:nvSpPr>
              <p:cNvPr id="64" name="TextBox 63"/>
              <p:cNvSpPr txBox="1"/>
              <p:nvPr/>
            </p:nvSpPr>
            <p:spPr>
              <a:xfrm>
                <a:off x="4800600" y="3657600"/>
                <a:ext cx="829586"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𝐹</m:t>
                      </m:r>
                      <m:r>
                        <a:rPr lang="en-GB" sz="1400" b="0" i="1" smtClean="0">
                          <a:latin typeface="Cambria Math"/>
                        </a:rPr>
                        <m:t>=</m:t>
                      </m:r>
                      <m:r>
                        <a:rPr lang="en-GB" sz="1400" b="0" i="1" smtClean="0">
                          <a:latin typeface="Cambria Math"/>
                        </a:rPr>
                        <m:t>𝑚𝑎</m:t>
                      </m:r>
                    </m:oMath>
                  </m:oMathPara>
                </a14:m>
                <a:endParaRPr lang="en-GB" sz="1400" dirty="0"/>
              </a:p>
            </p:txBody>
          </p:sp>
        </mc:Choice>
        <mc:Fallback xmlns="">
          <p:sp>
            <p:nvSpPr>
              <p:cNvPr id="64" name="TextBox 63"/>
              <p:cNvSpPr txBox="1">
                <a:spLocks noRot="1" noChangeAspect="1" noMove="1" noResize="1" noEditPoints="1" noAdjustHandles="1" noChangeArrowheads="1" noChangeShapeType="1" noTextEdit="1"/>
              </p:cNvSpPr>
              <p:nvPr/>
            </p:nvSpPr>
            <p:spPr>
              <a:xfrm>
                <a:off x="4800600" y="3657600"/>
                <a:ext cx="829586" cy="307777"/>
              </a:xfrm>
              <a:prstGeom prst="rect">
                <a:avLst/>
              </a:prstGeom>
              <a:blipFill rotWithShape="1">
                <a:blip r:embed="rId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5" name="TextBox 64"/>
              <p:cNvSpPr txBox="1"/>
              <p:nvPr/>
            </p:nvSpPr>
            <p:spPr>
              <a:xfrm>
                <a:off x="4370695" y="4038600"/>
                <a:ext cx="1097415"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𝑇</m:t>
                      </m:r>
                      <m:r>
                        <a:rPr lang="en-GB" sz="1400" b="0" i="1" smtClean="0">
                          <a:latin typeface="Cambria Math"/>
                        </a:rPr>
                        <m:t>−1</m:t>
                      </m:r>
                      <m:r>
                        <a:rPr lang="en-GB" sz="1400" b="0" i="1" smtClean="0">
                          <a:latin typeface="Cambria Math"/>
                        </a:rPr>
                        <m:t>𝑔</m:t>
                      </m:r>
                      <m:r>
                        <a:rPr lang="en-GB" sz="1400" b="0" i="1" smtClean="0">
                          <a:latin typeface="Cambria Math"/>
                        </a:rPr>
                        <m:t>=0</m:t>
                      </m:r>
                    </m:oMath>
                  </m:oMathPara>
                </a14:m>
                <a:endParaRPr lang="en-GB" sz="1400" dirty="0"/>
              </a:p>
            </p:txBody>
          </p:sp>
        </mc:Choice>
        <mc:Fallback xmlns="">
          <p:sp>
            <p:nvSpPr>
              <p:cNvPr id="65" name="TextBox 64"/>
              <p:cNvSpPr txBox="1">
                <a:spLocks noRot="1" noChangeAspect="1" noMove="1" noResize="1" noEditPoints="1" noAdjustHandles="1" noChangeArrowheads="1" noChangeShapeType="1" noTextEdit="1"/>
              </p:cNvSpPr>
              <p:nvPr/>
            </p:nvSpPr>
            <p:spPr>
              <a:xfrm>
                <a:off x="4370695" y="4038600"/>
                <a:ext cx="1097415" cy="307777"/>
              </a:xfrm>
              <a:prstGeom prst="rect">
                <a:avLst/>
              </a:prstGeom>
              <a:blipFill rotWithShape="1">
                <a:blip r:embed="rId3"/>
                <a:stretch>
                  <a:fillRect b="-4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6" name="TextBox 65"/>
              <p:cNvSpPr txBox="1"/>
              <p:nvPr/>
            </p:nvSpPr>
            <p:spPr>
              <a:xfrm>
                <a:off x="4800600" y="4419600"/>
                <a:ext cx="783611"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𝑇</m:t>
                      </m:r>
                      <m:r>
                        <a:rPr lang="en-GB" sz="1400" b="0" i="1" smtClean="0">
                          <a:latin typeface="Cambria Math"/>
                        </a:rPr>
                        <m:t>=1</m:t>
                      </m:r>
                      <m:r>
                        <a:rPr lang="en-GB" sz="1400" b="0" i="1" smtClean="0">
                          <a:latin typeface="Cambria Math"/>
                        </a:rPr>
                        <m:t>𝑔</m:t>
                      </m:r>
                    </m:oMath>
                  </m:oMathPara>
                </a14:m>
                <a:endParaRPr lang="en-GB" sz="1400" dirty="0"/>
              </a:p>
            </p:txBody>
          </p:sp>
        </mc:Choice>
        <mc:Fallback xmlns="">
          <p:sp>
            <p:nvSpPr>
              <p:cNvPr id="66" name="TextBox 65"/>
              <p:cNvSpPr txBox="1">
                <a:spLocks noRot="1" noChangeAspect="1" noMove="1" noResize="1" noEditPoints="1" noAdjustHandles="1" noChangeArrowheads="1" noChangeShapeType="1" noTextEdit="1"/>
              </p:cNvSpPr>
              <p:nvPr/>
            </p:nvSpPr>
            <p:spPr>
              <a:xfrm>
                <a:off x="4800600" y="4419600"/>
                <a:ext cx="783611" cy="307777"/>
              </a:xfrm>
              <a:prstGeom prst="rect">
                <a:avLst/>
              </a:prstGeom>
              <a:blipFill rotWithShape="1">
                <a:blip r:embed="rId4"/>
                <a:stretch>
                  <a:fillRect b="-6000"/>
                </a:stretch>
              </a:blipFill>
            </p:spPr>
            <p:txBody>
              <a:bodyPr/>
              <a:lstStyle/>
              <a:p>
                <a:r>
                  <a:rPr lang="en-GB">
                    <a:noFill/>
                  </a:rPr>
                  <a:t> </a:t>
                </a:r>
              </a:p>
            </p:txBody>
          </p:sp>
        </mc:Fallback>
      </mc:AlternateContent>
      <p:sp>
        <p:nvSpPr>
          <p:cNvPr id="67" name="Arc 66"/>
          <p:cNvSpPr/>
          <p:nvPr/>
        </p:nvSpPr>
        <p:spPr>
          <a:xfrm>
            <a:off x="5486400" y="3810000"/>
            <a:ext cx="457200" cy="381000"/>
          </a:xfrm>
          <a:prstGeom prst="arc">
            <a:avLst>
              <a:gd name="adj1" fmla="val 16200000"/>
              <a:gd name="adj2" fmla="val 5400000"/>
            </a:avLst>
          </a:prstGeom>
          <a:ln w="25400">
            <a:solidFill>
              <a:srgbClr val="008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8" name="TextBox 67"/>
          <p:cNvSpPr txBox="1"/>
          <p:nvPr/>
        </p:nvSpPr>
        <p:spPr>
          <a:xfrm>
            <a:off x="5943600" y="3733800"/>
            <a:ext cx="1905000" cy="430887"/>
          </a:xfrm>
          <a:prstGeom prst="rect">
            <a:avLst/>
          </a:prstGeom>
          <a:noFill/>
        </p:spPr>
        <p:txBody>
          <a:bodyPr wrap="square" rtlCol="0">
            <a:spAutoFit/>
          </a:bodyPr>
          <a:lstStyle/>
          <a:p>
            <a:pPr algn="ctr"/>
            <a:r>
              <a:rPr lang="en-GB" sz="1100" dirty="0" smtClean="0">
                <a:solidFill>
                  <a:srgbClr val="008000"/>
                </a:solidFill>
                <a:latin typeface="Comic Sans MS" pitchFamily="66" charset="0"/>
              </a:rPr>
              <a:t>Resolve in the direction of T and sub in values</a:t>
            </a:r>
            <a:endParaRPr lang="en-GB" sz="1100" baseline="-25000" dirty="0">
              <a:solidFill>
                <a:srgbClr val="008000"/>
              </a:solidFill>
              <a:latin typeface="Comic Sans MS" pitchFamily="66" charset="0"/>
            </a:endParaRPr>
          </a:p>
        </p:txBody>
      </p:sp>
      <p:sp>
        <p:nvSpPr>
          <p:cNvPr id="69" name="Arc 68"/>
          <p:cNvSpPr/>
          <p:nvPr/>
        </p:nvSpPr>
        <p:spPr>
          <a:xfrm>
            <a:off x="5486400" y="4191000"/>
            <a:ext cx="457200" cy="381000"/>
          </a:xfrm>
          <a:prstGeom prst="arc">
            <a:avLst>
              <a:gd name="adj1" fmla="val 16200000"/>
              <a:gd name="adj2" fmla="val 5400000"/>
            </a:avLst>
          </a:prstGeom>
          <a:ln w="25400">
            <a:solidFill>
              <a:srgbClr val="008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0" name="TextBox 69"/>
          <p:cNvSpPr txBox="1"/>
          <p:nvPr/>
        </p:nvSpPr>
        <p:spPr>
          <a:xfrm>
            <a:off x="5867400" y="4267200"/>
            <a:ext cx="762000" cy="261610"/>
          </a:xfrm>
          <a:prstGeom prst="rect">
            <a:avLst/>
          </a:prstGeom>
          <a:noFill/>
        </p:spPr>
        <p:txBody>
          <a:bodyPr wrap="square" rtlCol="0">
            <a:spAutoFit/>
          </a:bodyPr>
          <a:lstStyle/>
          <a:p>
            <a:pPr algn="ctr"/>
            <a:r>
              <a:rPr lang="en-GB" sz="1100" dirty="0" smtClean="0">
                <a:solidFill>
                  <a:srgbClr val="008000"/>
                </a:solidFill>
                <a:latin typeface="Comic Sans MS" pitchFamily="66" charset="0"/>
              </a:rPr>
              <a:t>Add 1g</a:t>
            </a:r>
            <a:endParaRPr lang="en-GB" sz="1100" baseline="-25000" dirty="0">
              <a:solidFill>
                <a:srgbClr val="008000"/>
              </a:solidFill>
              <a:latin typeface="Comic Sans MS" pitchFamily="66" charset="0"/>
            </a:endParaRPr>
          </a:p>
        </p:txBody>
      </p:sp>
      <mc:AlternateContent xmlns:mc="http://schemas.openxmlformats.org/markup-compatibility/2006" xmlns:a14="http://schemas.microsoft.com/office/drawing/2010/main">
        <mc:Choice Requires="a14">
          <p:sp>
            <p:nvSpPr>
              <p:cNvPr id="71" name="TextBox 70"/>
              <p:cNvSpPr txBox="1"/>
              <p:nvPr/>
            </p:nvSpPr>
            <p:spPr>
              <a:xfrm>
                <a:off x="4800600" y="4800600"/>
                <a:ext cx="941989"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𝑇</m:t>
                      </m:r>
                      <m:r>
                        <a:rPr lang="en-GB" sz="1400" b="0" i="1" smtClean="0">
                          <a:latin typeface="Cambria Math"/>
                        </a:rPr>
                        <m:t>=9.8</m:t>
                      </m:r>
                      <m:r>
                        <a:rPr lang="en-GB" sz="1400" b="0" i="1" smtClean="0">
                          <a:latin typeface="Cambria Math"/>
                        </a:rPr>
                        <m:t>𝑁</m:t>
                      </m:r>
                    </m:oMath>
                  </m:oMathPara>
                </a14:m>
                <a:endParaRPr lang="en-GB" sz="1400" dirty="0"/>
              </a:p>
            </p:txBody>
          </p:sp>
        </mc:Choice>
        <mc:Fallback xmlns="">
          <p:sp>
            <p:nvSpPr>
              <p:cNvPr id="71" name="TextBox 70"/>
              <p:cNvSpPr txBox="1">
                <a:spLocks noRot="1" noChangeAspect="1" noMove="1" noResize="1" noEditPoints="1" noAdjustHandles="1" noChangeArrowheads="1" noChangeShapeType="1" noTextEdit="1"/>
              </p:cNvSpPr>
              <p:nvPr/>
            </p:nvSpPr>
            <p:spPr>
              <a:xfrm>
                <a:off x="4800600" y="4800600"/>
                <a:ext cx="941989" cy="307777"/>
              </a:xfrm>
              <a:prstGeom prst="rect">
                <a:avLst/>
              </a:prstGeom>
              <a:blipFill rotWithShape="1">
                <a:blip r:embed="rId5"/>
                <a:stretch>
                  <a:fillRect/>
                </a:stretch>
              </a:blipFill>
            </p:spPr>
            <p:txBody>
              <a:bodyPr/>
              <a:lstStyle/>
              <a:p>
                <a:r>
                  <a:rPr lang="en-GB">
                    <a:noFill/>
                  </a:rPr>
                  <a:t> </a:t>
                </a:r>
              </a:p>
            </p:txBody>
          </p:sp>
        </mc:Fallback>
      </mc:AlternateContent>
      <p:sp>
        <p:nvSpPr>
          <p:cNvPr id="72" name="Arc 71"/>
          <p:cNvSpPr/>
          <p:nvPr/>
        </p:nvSpPr>
        <p:spPr>
          <a:xfrm>
            <a:off x="5486400" y="4572000"/>
            <a:ext cx="457200" cy="381000"/>
          </a:xfrm>
          <a:prstGeom prst="arc">
            <a:avLst>
              <a:gd name="adj1" fmla="val 16200000"/>
              <a:gd name="adj2" fmla="val 5400000"/>
            </a:avLst>
          </a:prstGeom>
          <a:ln w="25400">
            <a:solidFill>
              <a:srgbClr val="008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3" name="TextBox 72"/>
          <p:cNvSpPr txBox="1"/>
          <p:nvPr/>
        </p:nvSpPr>
        <p:spPr>
          <a:xfrm>
            <a:off x="7162800" y="1600200"/>
            <a:ext cx="590226" cy="307777"/>
          </a:xfrm>
          <a:prstGeom prst="rect">
            <a:avLst/>
          </a:prstGeom>
          <a:noFill/>
        </p:spPr>
        <p:txBody>
          <a:bodyPr wrap="none" rtlCol="0">
            <a:spAutoFit/>
          </a:bodyPr>
          <a:lstStyle/>
          <a:p>
            <a:pPr algn="ctr"/>
            <a:r>
              <a:rPr lang="en-GB" sz="1400" dirty="0" smtClean="0">
                <a:solidFill>
                  <a:srgbClr val="008000"/>
                </a:solidFill>
                <a:latin typeface="Comic Sans MS" pitchFamily="66" charset="0"/>
              </a:rPr>
              <a:t>9.8N</a:t>
            </a:r>
            <a:endParaRPr lang="en-GB" sz="1400" dirty="0">
              <a:solidFill>
                <a:srgbClr val="008000"/>
              </a:solidFill>
              <a:latin typeface="Comic Sans MS" pitchFamily="66" charset="0"/>
            </a:endParaRPr>
          </a:p>
        </p:txBody>
      </p:sp>
      <p:sp>
        <p:nvSpPr>
          <p:cNvPr id="74" name="TextBox 73"/>
          <p:cNvSpPr txBox="1"/>
          <p:nvPr/>
        </p:nvSpPr>
        <p:spPr>
          <a:xfrm>
            <a:off x="6172200" y="1295400"/>
            <a:ext cx="590226" cy="307777"/>
          </a:xfrm>
          <a:prstGeom prst="rect">
            <a:avLst/>
          </a:prstGeom>
          <a:noFill/>
        </p:spPr>
        <p:txBody>
          <a:bodyPr wrap="none" rtlCol="0">
            <a:spAutoFit/>
          </a:bodyPr>
          <a:lstStyle/>
          <a:p>
            <a:pPr algn="ctr"/>
            <a:r>
              <a:rPr lang="en-GB" sz="1400" dirty="0" smtClean="0">
                <a:latin typeface="Comic Sans MS" pitchFamily="66" charset="0"/>
              </a:rPr>
              <a:t>9.8N</a:t>
            </a:r>
            <a:endParaRPr lang="en-GB" sz="1400" dirty="0">
              <a:latin typeface="Comic Sans MS" pitchFamily="66" charset="0"/>
            </a:endParaRPr>
          </a:p>
        </p:txBody>
      </p:sp>
      <p:sp>
        <p:nvSpPr>
          <p:cNvPr id="39" name="Oval 38"/>
          <p:cNvSpPr/>
          <p:nvPr/>
        </p:nvSpPr>
        <p:spPr>
          <a:xfrm>
            <a:off x="7086600" y="2057400"/>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5" name="Picture 4" descr="http://www.nenastran.com/newnoran/images/linear-statics-excavator.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467600" y="152400"/>
            <a:ext cx="1537195" cy="9654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0987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blinds(horizontal)">
                                      <p:cBhvr>
                                        <p:cTn id="7" dur="500"/>
                                        <p:tgtEl>
                                          <p:spTgt spid="3">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blinds(horizontal)">
                                      <p:cBhvr>
                                        <p:cTn id="12" dur="500"/>
                                        <p:tgtEl>
                                          <p:spTgt spid="3">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blinds(horizontal)">
                                      <p:cBhvr>
                                        <p:cTn id="17" dur="500"/>
                                        <p:tgtEl>
                                          <p:spTgt spid="3">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linds(horizontal)">
                                      <p:cBhvr>
                                        <p:cTn id="22" dur="500"/>
                                        <p:tgtEl>
                                          <p:spTgt spid="8"/>
                                        </p:tgtEl>
                                      </p:cBhvr>
                                    </p:animEffect>
                                  </p:childTnLst>
                                </p:cTn>
                              </p:par>
                              <p:par>
                                <p:cTn id="23" presetID="3" presetClass="entr" presetSubtype="10" fill="hold" nodeType="with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blinds(horizontal)">
                                      <p:cBhvr>
                                        <p:cTn id="25" dur="500"/>
                                        <p:tgtEl>
                                          <p:spTgt spid="5"/>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50"/>
                                        </p:tgtEl>
                                        <p:attrNameLst>
                                          <p:attrName>style.visibility</p:attrName>
                                        </p:attrNameLst>
                                      </p:cBhvr>
                                      <p:to>
                                        <p:strVal val="visible"/>
                                      </p:to>
                                    </p:set>
                                    <p:animEffect transition="in" filter="blinds(horizontal)">
                                      <p:cBhvr>
                                        <p:cTn id="28" dur="500"/>
                                        <p:tgtEl>
                                          <p:spTgt spid="50"/>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blinds(horizontal)">
                                      <p:cBhvr>
                                        <p:cTn id="31" dur="500"/>
                                        <p:tgtEl>
                                          <p:spTgt spid="12"/>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14"/>
                                        </p:tgtEl>
                                        <p:attrNameLst>
                                          <p:attrName>style.visibility</p:attrName>
                                        </p:attrNameLst>
                                      </p:cBhvr>
                                      <p:to>
                                        <p:strVal val="visible"/>
                                      </p:to>
                                    </p:set>
                                    <p:animEffect transition="in" filter="blinds(horizontal)">
                                      <p:cBhvr>
                                        <p:cTn id="36" dur="500"/>
                                        <p:tgtEl>
                                          <p:spTgt spid="14"/>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nodeType="clickEffect">
                                  <p:stCondLst>
                                    <p:cond delay="0"/>
                                  </p:stCondLst>
                                  <p:childTnLst>
                                    <p:set>
                                      <p:cBhvr>
                                        <p:cTn id="40" dur="1" fill="hold">
                                          <p:stCondLst>
                                            <p:cond delay="0"/>
                                          </p:stCondLst>
                                        </p:cTn>
                                        <p:tgtEl>
                                          <p:spTgt spid="30"/>
                                        </p:tgtEl>
                                        <p:attrNameLst>
                                          <p:attrName>style.visibility</p:attrName>
                                        </p:attrNameLst>
                                      </p:cBhvr>
                                      <p:to>
                                        <p:strVal val="visible"/>
                                      </p:to>
                                    </p:set>
                                    <p:animEffect transition="in" filter="blinds(horizontal)">
                                      <p:cBhvr>
                                        <p:cTn id="41" dur="500"/>
                                        <p:tgtEl>
                                          <p:spTgt spid="30"/>
                                        </p:tgtEl>
                                      </p:cBhvr>
                                    </p:animEffect>
                                  </p:childTnLst>
                                </p:cTn>
                              </p:par>
                              <p:par>
                                <p:cTn id="42" presetID="3" presetClass="entr" presetSubtype="10" fill="hold" grpId="0" nodeType="withEffect">
                                  <p:stCondLst>
                                    <p:cond delay="0"/>
                                  </p:stCondLst>
                                  <p:childTnLst>
                                    <p:set>
                                      <p:cBhvr>
                                        <p:cTn id="43" dur="1" fill="hold">
                                          <p:stCondLst>
                                            <p:cond delay="0"/>
                                          </p:stCondLst>
                                        </p:cTn>
                                        <p:tgtEl>
                                          <p:spTgt spid="29"/>
                                        </p:tgtEl>
                                        <p:attrNameLst>
                                          <p:attrName>style.visibility</p:attrName>
                                        </p:attrNameLst>
                                      </p:cBhvr>
                                      <p:to>
                                        <p:strVal val="visible"/>
                                      </p:to>
                                    </p:set>
                                    <p:animEffect transition="in" filter="blinds(horizontal)">
                                      <p:cBhvr>
                                        <p:cTn id="44" dur="500"/>
                                        <p:tgtEl>
                                          <p:spTgt spid="29"/>
                                        </p:tgtEl>
                                      </p:cBhvr>
                                    </p:animEffect>
                                  </p:childTnLst>
                                </p:cTn>
                              </p:par>
                              <p:par>
                                <p:cTn id="45" presetID="3" presetClass="entr" presetSubtype="10" fill="hold" nodeType="withEffect">
                                  <p:stCondLst>
                                    <p:cond delay="0"/>
                                  </p:stCondLst>
                                  <p:childTnLst>
                                    <p:set>
                                      <p:cBhvr>
                                        <p:cTn id="46" dur="1" fill="hold">
                                          <p:stCondLst>
                                            <p:cond delay="0"/>
                                          </p:stCondLst>
                                        </p:cTn>
                                        <p:tgtEl>
                                          <p:spTgt spid="34"/>
                                        </p:tgtEl>
                                        <p:attrNameLst>
                                          <p:attrName>style.visibility</p:attrName>
                                        </p:attrNameLst>
                                      </p:cBhvr>
                                      <p:to>
                                        <p:strVal val="visible"/>
                                      </p:to>
                                    </p:set>
                                    <p:animEffect transition="in" filter="blinds(horizontal)">
                                      <p:cBhvr>
                                        <p:cTn id="47" dur="500"/>
                                        <p:tgtEl>
                                          <p:spTgt spid="34"/>
                                        </p:tgtEl>
                                      </p:cBhvr>
                                    </p:animEffect>
                                  </p:childTnLst>
                                </p:cTn>
                              </p:par>
                              <p:par>
                                <p:cTn id="48" presetID="3" presetClass="entr" presetSubtype="10" fill="hold" grpId="0" nodeType="withEffect">
                                  <p:stCondLst>
                                    <p:cond delay="0"/>
                                  </p:stCondLst>
                                  <p:childTnLst>
                                    <p:set>
                                      <p:cBhvr>
                                        <p:cTn id="49" dur="1" fill="hold">
                                          <p:stCondLst>
                                            <p:cond delay="0"/>
                                          </p:stCondLst>
                                        </p:cTn>
                                        <p:tgtEl>
                                          <p:spTgt spid="39"/>
                                        </p:tgtEl>
                                        <p:attrNameLst>
                                          <p:attrName>style.visibility</p:attrName>
                                        </p:attrNameLst>
                                      </p:cBhvr>
                                      <p:to>
                                        <p:strVal val="visible"/>
                                      </p:to>
                                    </p:set>
                                    <p:animEffect transition="in" filter="blinds(horizontal)">
                                      <p:cBhvr>
                                        <p:cTn id="50" dur="500"/>
                                        <p:tgtEl>
                                          <p:spTgt spid="39"/>
                                        </p:tgtEl>
                                      </p:cBhvr>
                                    </p:animEffect>
                                  </p:childTnLst>
                                </p:cTn>
                              </p:par>
                            </p:childTnLst>
                          </p:cTn>
                        </p:par>
                      </p:childTnLst>
                    </p:cTn>
                  </p:par>
                  <p:par>
                    <p:cTn id="51" fill="hold">
                      <p:stCondLst>
                        <p:cond delay="indefinite"/>
                      </p:stCondLst>
                      <p:childTnLst>
                        <p:par>
                          <p:cTn id="52" fill="hold">
                            <p:stCondLst>
                              <p:cond delay="0"/>
                            </p:stCondLst>
                            <p:childTnLst>
                              <p:par>
                                <p:cTn id="53" presetID="3" presetClass="entr" presetSubtype="10" fill="hold" nodeType="clickEffect">
                                  <p:stCondLst>
                                    <p:cond delay="0"/>
                                  </p:stCondLst>
                                  <p:childTnLst>
                                    <p:set>
                                      <p:cBhvr>
                                        <p:cTn id="54" dur="1" fill="hold">
                                          <p:stCondLst>
                                            <p:cond delay="0"/>
                                          </p:stCondLst>
                                        </p:cTn>
                                        <p:tgtEl>
                                          <p:spTgt spid="40"/>
                                        </p:tgtEl>
                                        <p:attrNameLst>
                                          <p:attrName>style.visibility</p:attrName>
                                        </p:attrNameLst>
                                      </p:cBhvr>
                                      <p:to>
                                        <p:strVal val="visible"/>
                                      </p:to>
                                    </p:set>
                                    <p:animEffect transition="in" filter="blinds(horizontal)">
                                      <p:cBhvr>
                                        <p:cTn id="55" dur="500"/>
                                        <p:tgtEl>
                                          <p:spTgt spid="40"/>
                                        </p:tgtEl>
                                      </p:cBhvr>
                                    </p:animEffect>
                                  </p:childTnLst>
                                </p:cTn>
                              </p:par>
                              <p:par>
                                <p:cTn id="56" presetID="3" presetClass="entr" presetSubtype="10" fill="hold" grpId="0" nodeType="withEffect">
                                  <p:stCondLst>
                                    <p:cond delay="0"/>
                                  </p:stCondLst>
                                  <p:childTnLst>
                                    <p:set>
                                      <p:cBhvr>
                                        <p:cTn id="57" dur="1" fill="hold">
                                          <p:stCondLst>
                                            <p:cond delay="0"/>
                                          </p:stCondLst>
                                        </p:cTn>
                                        <p:tgtEl>
                                          <p:spTgt spid="56"/>
                                        </p:tgtEl>
                                        <p:attrNameLst>
                                          <p:attrName>style.visibility</p:attrName>
                                        </p:attrNameLst>
                                      </p:cBhvr>
                                      <p:to>
                                        <p:strVal val="visible"/>
                                      </p:to>
                                    </p:set>
                                    <p:animEffect transition="in" filter="blinds(horizontal)">
                                      <p:cBhvr>
                                        <p:cTn id="58" dur="500"/>
                                        <p:tgtEl>
                                          <p:spTgt spid="56"/>
                                        </p:tgtEl>
                                      </p:cBhvr>
                                    </p:animEffect>
                                  </p:childTnLst>
                                </p:cTn>
                              </p:par>
                            </p:childTnLst>
                          </p:cTn>
                        </p:par>
                      </p:childTnLst>
                    </p:cTn>
                  </p:par>
                  <p:par>
                    <p:cTn id="59" fill="hold">
                      <p:stCondLst>
                        <p:cond delay="indefinite"/>
                      </p:stCondLst>
                      <p:childTnLst>
                        <p:par>
                          <p:cTn id="60" fill="hold">
                            <p:stCondLst>
                              <p:cond delay="0"/>
                            </p:stCondLst>
                            <p:childTnLst>
                              <p:par>
                                <p:cTn id="61" presetID="3" presetClass="entr" presetSubtype="10" fill="hold" nodeType="clickEffect">
                                  <p:stCondLst>
                                    <p:cond delay="0"/>
                                  </p:stCondLst>
                                  <p:childTnLst>
                                    <p:set>
                                      <p:cBhvr>
                                        <p:cTn id="62" dur="1" fill="hold">
                                          <p:stCondLst>
                                            <p:cond delay="0"/>
                                          </p:stCondLst>
                                        </p:cTn>
                                        <p:tgtEl>
                                          <p:spTgt spid="15"/>
                                        </p:tgtEl>
                                        <p:attrNameLst>
                                          <p:attrName>style.visibility</p:attrName>
                                        </p:attrNameLst>
                                      </p:cBhvr>
                                      <p:to>
                                        <p:strVal val="visible"/>
                                      </p:to>
                                    </p:set>
                                    <p:animEffect transition="in" filter="blinds(horizontal)">
                                      <p:cBhvr>
                                        <p:cTn id="63" dur="500"/>
                                        <p:tgtEl>
                                          <p:spTgt spid="15"/>
                                        </p:tgtEl>
                                      </p:cBhvr>
                                    </p:animEffect>
                                  </p:childTnLst>
                                </p:cTn>
                              </p:par>
                              <p:par>
                                <p:cTn id="64" presetID="3" presetClass="entr" presetSubtype="10" fill="hold" grpId="0" nodeType="withEffect">
                                  <p:stCondLst>
                                    <p:cond delay="0"/>
                                  </p:stCondLst>
                                  <p:childTnLst>
                                    <p:set>
                                      <p:cBhvr>
                                        <p:cTn id="65" dur="1" fill="hold">
                                          <p:stCondLst>
                                            <p:cond delay="0"/>
                                          </p:stCondLst>
                                        </p:cTn>
                                        <p:tgtEl>
                                          <p:spTgt spid="57"/>
                                        </p:tgtEl>
                                        <p:attrNameLst>
                                          <p:attrName>style.visibility</p:attrName>
                                        </p:attrNameLst>
                                      </p:cBhvr>
                                      <p:to>
                                        <p:strVal val="visible"/>
                                      </p:to>
                                    </p:set>
                                    <p:animEffect transition="in" filter="blinds(horizontal)">
                                      <p:cBhvr>
                                        <p:cTn id="66" dur="500"/>
                                        <p:tgtEl>
                                          <p:spTgt spid="57"/>
                                        </p:tgtEl>
                                      </p:cBhvr>
                                    </p:animEffect>
                                  </p:childTnLst>
                                </p:cTn>
                              </p:par>
                            </p:childTnLst>
                          </p:cTn>
                        </p:par>
                      </p:childTnLst>
                    </p:cTn>
                  </p:par>
                  <p:par>
                    <p:cTn id="67" fill="hold">
                      <p:stCondLst>
                        <p:cond delay="indefinite"/>
                      </p:stCondLst>
                      <p:childTnLst>
                        <p:par>
                          <p:cTn id="68" fill="hold">
                            <p:stCondLst>
                              <p:cond delay="0"/>
                            </p:stCondLst>
                            <p:childTnLst>
                              <p:par>
                                <p:cTn id="69" presetID="3" presetClass="entr" presetSubtype="10" fill="hold" nodeType="clickEffect">
                                  <p:stCondLst>
                                    <p:cond delay="0"/>
                                  </p:stCondLst>
                                  <p:childTnLst>
                                    <p:set>
                                      <p:cBhvr>
                                        <p:cTn id="70" dur="1" fill="hold">
                                          <p:stCondLst>
                                            <p:cond delay="0"/>
                                          </p:stCondLst>
                                        </p:cTn>
                                        <p:tgtEl>
                                          <p:spTgt spid="21"/>
                                        </p:tgtEl>
                                        <p:attrNameLst>
                                          <p:attrName>style.visibility</p:attrName>
                                        </p:attrNameLst>
                                      </p:cBhvr>
                                      <p:to>
                                        <p:strVal val="visible"/>
                                      </p:to>
                                    </p:set>
                                    <p:animEffect transition="in" filter="blinds(horizontal)">
                                      <p:cBhvr>
                                        <p:cTn id="71" dur="500"/>
                                        <p:tgtEl>
                                          <p:spTgt spid="21"/>
                                        </p:tgtEl>
                                      </p:cBhvr>
                                    </p:animEffect>
                                  </p:childTnLst>
                                </p:cTn>
                              </p:par>
                              <p:par>
                                <p:cTn id="72" presetID="3" presetClass="entr" presetSubtype="10" fill="hold" grpId="0" nodeType="withEffect">
                                  <p:stCondLst>
                                    <p:cond delay="0"/>
                                  </p:stCondLst>
                                  <p:childTnLst>
                                    <p:set>
                                      <p:cBhvr>
                                        <p:cTn id="73" dur="1" fill="hold">
                                          <p:stCondLst>
                                            <p:cond delay="0"/>
                                          </p:stCondLst>
                                        </p:cTn>
                                        <p:tgtEl>
                                          <p:spTgt spid="53"/>
                                        </p:tgtEl>
                                        <p:attrNameLst>
                                          <p:attrName>style.visibility</p:attrName>
                                        </p:attrNameLst>
                                      </p:cBhvr>
                                      <p:to>
                                        <p:strVal val="visible"/>
                                      </p:to>
                                    </p:set>
                                    <p:animEffect transition="in" filter="blinds(horizontal)">
                                      <p:cBhvr>
                                        <p:cTn id="74" dur="500"/>
                                        <p:tgtEl>
                                          <p:spTgt spid="53"/>
                                        </p:tgtEl>
                                      </p:cBhvr>
                                    </p:animEffect>
                                  </p:childTnLst>
                                </p:cTn>
                              </p:par>
                            </p:childTnLst>
                          </p:cTn>
                        </p:par>
                      </p:childTnLst>
                    </p:cTn>
                  </p:par>
                  <p:par>
                    <p:cTn id="75" fill="hold">
                      <p:stCondLst>
                        <p:cond delay="indefinite"/>
                      </p:stCondLst>
                      <p:childTnLst>
                        <p:par>
                          <p:cTn id="76" fill="hold">
                            <p:stCondLst>
                              <p:cond delay="0"/>
                            </p:stCondLst>
                            <p:childTnLst>
                              <p:par>
                                <p:cTn id="77" presetID="3" presetClass="entr" presetSubtype="10" fill="hold" nodeType="clickEffect">
                                  <p:stCondLst>
                                    <p:cond delay="0"/>
                                  </p:stCondLst>
                                  <p:childTnLst>
                                    <p:set>
                                      <p:cBhvr>
                                        <p:cTn id="78" dur="1" fill="hold">
                                          <p:stCondLst>
                                            <p:cond delay="0"/>
                                          </p:stCondLst>
                                        </p:cTn>
                                        <p:tgtEl>
                                          <p:spTgt spid="18"/>
                                        </p:tgtEl>
                                        <p:attrNameLst>
                                          <p:attrName>style.visibility</p:attrName>
                                        </p:attrNameLst>
                                      </p:cBhvr>
                                      <p:to>
                                        <p:strVal val="visible"/>
                                      </p:to>
                                    </p:set>
                                    <p:animEffect transition="in" filter="blinds(horizontal)">
                                      <p:cBhvr>
                                        <p:cTn id="79" dur="500"/>
                                        <p:tgtEl>
                                          <p:spTgt spid="18"/>
                                        </p:tgtEl>
                                      </p:cBhvr>
                                    </p:animEffect>
                                  </p:childTnLst>
                                </p:cTn>
                              </p:par>
                              <p:par>
                                <p:cTn id="80" presetID="3" presetClass="entr" presetSubtype="10" fill="hold" grpId="0" nodeType="withEffect">
                                  <p:stCondLst>
                                    <p:cond delay="0"/>
                                  </p:stCondLst>
                                  <p:childTnLst>
                                    <p:set>
                                      <p:cBhvr>
                                        <p:cTn id="81" dur="1" fill="hold">
                                          <p:stCondLst>
                                            <p:cond delay="0"/>
                                          </p:stCondLst>
                                        </p:cTn>
                                        <p:tgtEl>
                                          <p:spTgt spid="61"/>
                                        </p:tgtEl>
                                        <p:attrNameLst>
                                          <p:attrName>style.visibility</p:attrName>
                                        </p:attrNameLst>
                                      </p:cBhvr>
                                      <p:to>
                                        <p:strVal val="visible"/>
                                      </p:to>
                                    </p:set>
                                    <p:animEffect transition="in" filter="blinds(horizontal)">
                                      <p:cBhvr>
                                        <p:cTn id="82" dur="500"/>
                                        <p:tgtEl>
                                          <p:spTgt spid="61"/>
                                        </p:tgtEl>
                                      </p:cBhvr>
                                    </p:animEffect>
                                  </p:childTnLst>
                                </p:cTn>
                              </p:par>
                            </p:childTnLst>
                          </p:cTn>
                        </p:par>
                      </p:childTnLst>
                    </p:cTn>
                  </p:par>
                  <p:par>
                    <p:cTn id="83" fill="hold">
                      <p:stCondLst>
                        <p:cond delay="indefinite"/>
                      </p:stCondLst>
                      <p:childTnLst>
                        <p:par>
                          <p:cTn id="84" fill="hold">
                            <p:stCondLst>
                              <p:cond delay="0"/>
                            </p:stCondLst>
                            <p:childTnLst>
                              <p:par>
                                <p:cTn id="85" presetID="3" presetClass="entr" presetSubtype="10" fill="hold" nodeType="clickEffect">
                                  <p:stCondLst>
                                    <p:cond delay="0"/>
                                  </p:stCondLst>
                                  <p:childTnLst>
                                    <p:set>
                                      <p:cBhvr>
                                        <p:cTn id="86" dur="1" fill="hold">
                                          <p:stCondLst>
                                            <p:cond delay="0"/>
                                          </p:stCondLst>
                                        </p:cTn>
                                        <p:tgtEl>
                                          <p:spTgt spid="23"/>
                                        </p:tgtEl>
                                        <p:attrNameLst>
                                          <p:attrName>style.visibility</p:attrName>
                                        </p:attrNameLst>
                                      </p:cBhvr>
                                      <p:to>
                                        <p:strVal val="visible"/>
                                      </p:to>
                                    </p:set>
                                    <p:animEffect transition="in" filter="blinds(horizontal)">
                                      <p:cBhvr>
                                        <p:cTn id="87" dur="500"/>
                                        <p:tgtEl>
                                          <p:spTgt spid="23"/>
                                        </p:tgtEl>
                                      </p:cBhvr>
                                    </p:animEffect>
                                  </p:childTnLst>
                                </p:cTn>
                              </p:par>
                              <p:par>
                                <p:cTn id="88" presetID="3" presetClass="entr" presetSubtype="10" fill="hold" nodeType="withEffect">
                                  <p:stCondLst>
                                    <p:cond delay="0"/>
                                  </p:stCondLst>
                                  <p:childTnLst>
                                    <p:set>
                                      <p:cBhvr>
                                        <p:cTn id="89" dur="1" fill="hold">
                                          <p:stCondLst>
                                            <p:cond delay="0"/>
                                          </p:stCondLst>
                                        </p:cTn>
                                        <p:tgtEl>
                                          <p:spTgt spid="25"/>
                                        </p:tgtEl>
                                        <p:attrNameLst>
                                          <p:attrName>style.visibility</p:attrName>
                                        </p:attrNameLst>
                                      </p:cBhvr>
                                      <p:to>
                                        <p:strVal val="visible"/>
                                      </p:to>
                                    </p:set>
                                    <p:animEffect transition="in" filter="blinds(horizontal)">
                                      <p:cBhvr>
                                        <p:cTn id="90" dur="500"/>
                                        <p:tgtEl>
                                          <p:spTgt spid="25"/>
                                        </p:tgtEl>
                                      </p:cBhvr>
                                    </p:animEffect>
                                  </p:childTnLst>
                                </p:cTn>
                              </p:par>
                            </p:childTnLst>
                          </p:cTn>
                        </p:par>
                      </p:childTnLst>
                    </p:cTn>
                  </p:par>
                  <p:par>
                    <p:cTn id="91" fill="hold">
                      <p:stCondLst>
                        <p:cond delay="indefinite"/>
                      </p:stCondLst>
                      <p:childTnLst>
                        <p:par>
                          <p:cTn id="92" fill="hold">
                            <p:stCondLst>
                              <p:cond delay="0"/>
                            </p:stCondLst>
                            <p:childTnLst>
                              <p:par>
                                <p:cTn id="93" presetID="3" presetClass="entr" presetSubtype="10" fill="hold" grpId="0" nodeType="clickEffect">
                                  <p:stCondLst>
                                    <p:cond delay="0"/>
                                  </p:stCondLst>
                                  <p:childTnLst>
                                    <p:set>
                                      <p:cBhvr>
                                        <p:cTn id="94" dur="1" fill="hold">
                                          <p:stCondLst>
                                            <p:cond delay="0"/>
                                          </p:stCondLst>
                                        </p:cTn>
                                        <p:tgtEl>
                                          <p:spTgt spid="13"/>
                                        </p:tgtEl>
                                        <p:attrNameLst>
                                          <p:attrName>style.visibility</p:attrName>
                                        </p:attrNameLst>
                                      </p:cBhvr>
                                      <p:to>
                                        <p:strVal val="visible"/>
                                      </p:to>
                                    </p:set>
                                    <p:animEffect transition="in" filter="blinds(horizontal)">
                                      <p:cBhvr>
                                        <p:cTn id="95" dur="500"/>
                                        <p:tgtEl>
                                          <p:spTgt spid="13"/>
                                        </p:tgtEl>
                                      </p:cBhvr>
                                    </p:animEffect>
                                  </p:childTnLst>
                                </p:cTn>
                              </p:par>
                              <p:par>
                                <p:cTn id="96" presetID="3" presetClass="entr" presetSubtype="10" fill="hold" grpId="0" nodeType="withEffect">
                                  <p:stCondLst>
                                    <p:cond delay="0"/>
                                  </p:stCondLst>
                                  <p:childTnLst>
                                    <p:set>
                                      <p:cBhvr>
                                        <p:cTn id="97" dur="1" fill="hold">
                                          <p:stCondLst>
                                            <p:cond delay="0"/>
                                          </p:stCondLst>
                                        </p:cTn>
                                        <p:tgtEl>
                                          <p:spTgt spid="52"/>
                                        </p:tgtEl>
                                        <p:attrNameLst>
                                          <p:attrName>style.visibility</p:attrName>
                                        </p:attrNameLst>
                                      </p:cBhvr>
                                      <p:to>
                                        <p:strVal val="visible"/>
                                      </p:to>
                                    </p:set>
                                    <p:animEffect transition="in" filter="blinds(horizontal)">
                                      <p:cBhvr>
                                        <p:cTn id="98" dur="500"/>
                                        <p:tgtEl>
                                          <p:spTgt spid="52"/>
                                        </p:tgtEl>
                                      </p:cBhvr>
                                    </p:animEffect>
                                  </p:childTnLst>
                                </p:cTn>
                              </p:par>
                            </p:childTnLst>
                          </p:cTn>
                        </p:par>
                      </p:childTnLst>
                    </p:cTn>
                  </p:par>
                  <p:par>
                    <p:cTn id="99" fill="hold">
                      <p:stCondLst>
                        <p:cond delay="indefinite"/>
                      </p:stCondLst>
                      <p:childTnLst>
                        <p:par>
                          <p:cTn id="100" fill="hold">
                            <p:stCondLst>
                              <p:cond delay="0"/>
                            </p:stCondLst>
                            <p:childTnLst>
                              <p:par>
                                <p:cTn id="101" presetID="3" presetClass="entr" presetSubtype="10" fill="hold" grpId="0" nodeType="clickEffect">
                                  <p:stCondLst>
                                    <p:cond delay="0"/>
                                  </p:stCondLst>
                                  <p:childTnLst>
                                    <p:set>
                                      <p:cBhvr>
                                        <p:cTn id="102" dur="1" fill="hold">
                                          <p:stCondLst>
                                            <p:cond delay="0"/>
                                          </p:stCondLst>
                                        </p:cTn>
                                        <p:tgtEl>
                                          <p:spTgt spid="58"/>
                                        </p:tgtEl>
                                        <p:attrNameLst>
                                          <p:attrName>style.visibility</p:attrName>
                                        </p:attrNameLst>
                                      </p:cBhvr>
                                      <p:to>
                                        <p:strVal val="visible"/>
                                      </p:to>
                                    </p:set>
                                    <p:animEffect transition="in" filter="blinds(horizontal)">
                                      <p:cBhvr>
                                        <p:cTn id="103" dur="500"/>
                                        <p:tgtEl>
                                          <p:spTgt spid="58"/>
                                        </p:tgtEl>
                                      </p:cBhvr>
                                    </p:animEffect>
                                  </p:childTnLst>
                                </p:cTn>
                              </p:par>
                            </p:childTnLst>
                          </p:cTn>
                        </p:par>
                      </p:childTnLst>
                    </p:cTn>
                  </p:par>
                  <p:par>
                    <p:cTn id="104" fill="hold">
                      <p:stCondLst>
                        <p:cond delay="indefinite"/>
                      </p:stCondLst>
                      <p:childTnLst>
                        <p:par>
                          <p:cTn id="105" fill="hold">
                            <p:stCondLst>
                              <p:cond delay="0"/>
                            </p:stCondLst>
                            <p:childTnLst>
                              <p:par>
                                <p:cTn id="106" presetID="3" presetClass="entr" presetSubtype="10" fill="hold" grpId="0" nodeType="clickEffect">
                                  <p:stCondLst>
                                    <p:cond delay="0"/>
                                  </p:stCondLst>
                                  <p:childTnLst>
                                    <p:set>
                                      <p:cBhvr>
                                        <p:cTn id="107" dur="1" fill="hold">
                                          <p:stCondLst>
                                            <p:cond delay="0"/>
                                          </p:stCondLst>
                                        </p:cTn>
                                        <p:tgtEl>
                                          <p:spTgt spid="59"/>
                                        </p:tgtEl>
                                        <p:attrNameLst>
                                          <p:attrName>style.visibility</p:attrName>
                                        </p:attrNameLst>
                                      </p:cBhvr>
                                      <p:to>
                                        <p:strVal val="visible"/>
                                      </p:to>
                                    </p:set>
                                    <p:animEffect transition="in" filter="blinds(horizontal)">
                                      <p:cBhvr>
                                        <p:cTn id="108" dur="500"/>
                                        <p:tgtEl>
                                          <p:spTgt spid="59"/>
                                        </p:tgtEl>
                                      </p:cBhvr>
                                    </p:animEffect>
                                  </p:childTnLst>
                                </p:cTn>
                              </p:par>
                            </p:childTnLst>
                          </p:cTn>
                        </p:par>
                      </p:childTnLst>
                    </p:cTn>
                  </p:par>
                  <p:par>
                    <p:cTn id="109" fill="hold">
                      <p:stCondLst>
                        <p:cond delay="indefinite"/>
                      </p:stCondLst>
                      <p:childTnLst>
                        <p:par>
                          <p:cTn id="110" fill="hold">
                            <p:stCondLst>
                              <p:cond delay="0"/>
                            </p:stCondLst>
                            <p:childTnLst>
                              <p:par>
                                <p:cTn id="111" presetID="3" presetClass="entr" presetSubtype="10" fill="hold" nodeType="clickEffect">
                                  <p:stCondLst>
                                    <p:cond delay="0"/>
                                  </p:stCondLst>
                                  <p:childTnLst>
                                    <p:set>
                                      <p:cBhvr>
                                        <p:cTn id="112" dur="1" fill="hold">
                                          <p:stCondLst>
                                            <p:cond delay="0"/>
                                          </p:stCondLst>
                                        </p:cTn>
                                        <p:tgtEl>
                                          <p:spTgt spid="46"/>
                                        </p:tgtEl>
                                        <p:attrNameLst>
                                          <p:attrName>style.visibility</p:attrName>
                                        </p:attrNameLst>
                                      </p:cBhvr>
                                      <p:to>
                                        <p:strVal val="visible"/>
                                      </p:to>
                                    </p:set>
                                    <p:animEffect transition="in" filter="blinds(horizontal)">
                                      <p:cBhvr>
                                        <p:cTn id="113" dur="500"/>
                                        <p:tgtEl>
                                          <p:spTgt spid="46"/>
                                        </p:tgtEl>
                                      </p:cBhvr>
                                    </p:animEffect>
                                  </p:childTnLst>
                                </p:cTn>
                              </p:par>
                              <p:par>
                                <p:cTn id="114" presetID="3" presetClass="entr" presetSubtype="10" fill="hold" nodeType="withEffect">
                                  <p:stCondLst>
                                    <p:cond delay="0"/>
                                  </p:stCondLst>
                                  <p:childTnLst>
                                    <p:set>
                                      <p:cBhvr>
                                        <p:cTn id="115" dur="1" fill="hold">
                                          <p:stCondLst>
                                            <p:cond delay="0"/>
                                          </p:stCondLst>
                                        </p:cTn>
                                        <p:tgtEl>
                                          <p:spTgt spid="47"/>
                                        </p:tgtEl>
                                        <p:attrNameLst>
                                          <p:attrName>style.visibility</p:attrName>
                                        </p:attrNameLst>
                                      </p:cBhvr>
                                      <p:to>
                                        <p:strVal val="visible"/>
                                      </p:to>
                                    </p:set>
                                    <p:animEffect transition="in" filter="blinds(horizontal)">
                                      <p:cBhvr>
                                        <p:cTn id="116" dur="500"/>
                                        <p:tgtEl>
                                          <p:spTgt spid="47"/>
                                        </p:tgtEl>
                                      </p:cBhvr>
                                    </p:animEffect>
                                  </p:childTnLst>
                                </p:cTn>
                              </p:par>
                            </p:childTnLst>
                          </p:cTn>
                        </p:par>
                      </p:childTnLst>
                    </p:cTn>
                  </p:par>
                  <p:par>
                    <p:cTn id="117" fill="hold">
                      <p:stCondLst>
                        <p:cond delay="indefinite"/>
                      </p:stCondLst>
                      <p:childTnLst>
                        <p:par>
                          <p:cTn id="118" fill="hold">
                            <p:stCondLst>
                              <p:cond delay="0"/>
                            </p:stCondLst>
                            <p:childTnLst>
                              <p:par>
                                <p:cTn id="119" presetID="3" presetClass="entr" presetSubtype="10" fill="hold" grpId="0" nodeType="clickEffect">
                                  <p:stCondLst>
                                    <p:cond delay="0"/>
                                  </p:stCondLst>
                                  <p:childTnLst>
                                    <p:set>
                                      <p:cBhvr>
                                        <p:cTn id="120" dur="1" fill="hold">
                                          <p:stCondLst>
                                            <p:cond delay="0"/>
                                          </p:stCondLst>
                                        </p:cTn>
                                        <p:tgtEl>
                                          <p:spTgt spid="28"/>
                                        </p:tgtEl>
                                        <p:attrNameLst>
                                          <p:attrName>style.visibility</p:attrName>
                                        </p:attrNameLst>
                                      </p:cBhvr>
                                      <p:to>
                                        <p:strVal val="visible"/>
                                      </p:to>
                                    </p:set>
                                    <p:animEffect transition="in" filter="blinds(horizontal)">
                                      <p:cBhvr>
                                        <p:cTn id="121" dur="500"/>
                                        <p:tgtEl>
                                          <p:spTgt spid="28"/>
                                        </p:tgtEl>
                                      </p:cBhvr>
                                    </p:animEffect>
                                  </p:childTnLst>
                                </p:cTn>
                              </p:par>
                              <p:par>
                                <p:cTn id="122" presetID="3" presetClass="entr" presetSubtype="10" fill="hold" grpId="0" nodeType="withEffect">
                                  <p:stCondLst>
                                    <p:cond delay="0"/>
                                  </p:stCondLst>
                                  <p:childTnLst>
                                    <p:set>
                                      <p:cBhvr>
                                        <p:cTn id="123" dur="1" fill="hold">
                                          <p:stCondLst>
                                            <p:cond delay="0"/>
                                          </p:stCondLst>
                                        </p:cTn>
                                        <p:tgtEl>
                                          <p:spTgt spid="51"/>
                                        </p:tgtEl>
                                        <p:attrNameLst>
                                          <p:attrName>style.visibility</p:attrName>
                                        </p:attrNameLst>
                                      </p:cBhvr>
                                      <p:to>
                                        <p:strVal val="visible"/>
                                      </p:to>
                                    </p:set>
                                    <p:animEffect transition="in" filter="blinds(horizontal)">
                                      <p:cBhvr>
                                        <p:cTn id="124" dur="500"/>
                                        <p:tgtEl>
                                          <p:spTgt spid="51"/>
                                        </p:tgtEl>
                                      </p:cBhvr>
                                    </p:animEffect>
                                  </p:childTnLst>
                                </p:cTn>
                              </p:par>
                            </p:childTnLst>
                          </p:cTn>
                        </p:par>
                      </p:childTnLst>
                    </p:cTn>
                  </p:par>
                  <p:par>
                    <p:cTn id="125" fill="hold">
                      <p:stCondLst>
                        <p:cond delay="indefinite"/>
                      </p:stCondLst>
                      <p:childTnLst>
                        <p:par>
                          <p:cTn id="126" fill="hold">
                            <p:stCondLst>
                              <p:cond delay="0"/>
                            </p:stCondLst>
                            <p:childTnLst>
                              <p:par>
                                <p:cTn id="127" presetID="3" presetClass="entr" presetSubtype="10" fill="hold" grpId="0" nodeType="clickEffect">
                                  <p:stCondLst>
                                    <p:cond delay="0"/>
                                  </p:stCondLst>
                                  <p:childTnLst>
                                    <p:set>
                                      <p:cBhvr>
                                        <p:cTn id="128" dur="1" fill="hold">
                                          <p:stCondLst>
                                            <p:cond delay="0"/>
                                          </p:stCondLst>
                                        </p:cTn>
                                        <p:tgtEl>
                                          <p:spTgt spid="62"/>
                                        </p:tgtEl>
                                        <p:attrNameLst>
                                          <p:attrName>style.visibility</p:attrName>
                                        </p:attrNameLst>
                                      </p:cBhvr>
                                      <p:to>
                                        <p:strVal val="visible"/>
                                      </p:to>
                                    </p:set>
                                    <p:animEffect transition="in" filter="blinds(horizontal)">
                                      <p:cBhvr>
                                        <p:cTn id="129" dur="500"/>
                                        <p:tgtEl>
                                          <p:spTgt spid="62"/>
                                        </p:tgtEl>
                                      </p:cBhvr>
                                    </p:animEffect>
                                  </p:childTnLst>
                                </p:cTn>
                              </p:par>
                            </p:childTnLst>
                          </p:cTn>
                        </p:par>
                      </p:childTnLst>
                    </p:cTn>
                  </p:par>
                  <p:par>
                    <p:cTn id="130" fill="hold">
                      <p:stCondLst>
                        <p:cond delay="indefinite"/>
                      </p:stCondLst>
                      <p:childTnLst>
                        <p:par>
                          <p:cTn id="131" fill="hold">
                            <p:stCondLst>
                              <p:cond delay="0"/>
                            </p:stCondLst>
                            <p:childTnLst>
                              <p:par>
                                <p:cTn id="132" presetID="3" presetClass="entr" presetSubtype="10" fill="hold" grpId="0" nodeType="clickEffect">
                                  <p:stCondLst>
                                    <p:cond delay="0"/>
                                  </p:stCondLst>
                                  <p:childTnLst>
                                    <p:set>
                                      <p:cBhvr>
                                        <p:cTn id="133" dur="1" fill="hold">
                                          <p:stCondLst>
                                            <p:cond delay="0"/>
                                          </p:stCondLst>
                                        </p:cTn>
                                        <p:tgtEl>
                                          <p:spTgt spid="60"/>
                                        </p:tgtEl>
                                        <p:attrNameLst>
                                          <p:attrName>style.visibility</p:attrName>
                                        </p:attrNameLst>
                                      </p:cBhvr>
                                      <p:to>
                                        <p:strVal val="visible"/>
                                      </p:to>
                                    </p:set>
                                    <p:animEffect transition="in" filter="blinds(horizontal)">
                                      <p:cBhvr>
                                        <p:cTn id="134" dur="500"/>
                                        <p:tgtEl>
                                          <p:spTgt spid="60"/>
                                        </p:tgtEl>
                                      </p:cBhvr>
                                    </p:animEffect>
                                  </p:childTnLst>
                                </p:cTn>
                              </p:par>
                            </p:childTnLst>
                          </p:cTn>
                        </p:par>
                      </p:childTnLst>
                    </p:cTn>
                  </p:par>
                  <p:par>
                    <p:cTn id="135" fill="hold">
                      <p:stCondLst>
                        <p:cond delay="indefinite"/>
                      </p:stCondLst>
                      <p:childTnLst>
                        <p:par>
                          <p:cTn id="136" fill="hold">
                            <p:stCondLst>
                              <p:cond delay="0"/>
                            </p:stCondLst>
                            <p:childTnLst>
                              <p:par>
                                <p:cTn id="137" presetID="3" presetClass="entr" presetSubtype="10" fill="hold" nodeType="clickEffect">
                                  <p:stCondLst>
                                    <p:cond delay="0"/>
                                  </p:stCondLst>
                                  <p:childTnLst>
                                    <p:set>
                                      <p:cBhvr>
                                        <p:cTn id="138" dur="1" fill="hold">
                                          <p:stCondLst>
                                            <p:cond delay="0"/>
                                          </p:stCondLst>
                                        </p:cTn>
                                        <p:tgtEl>
                                          <p:spTgt spid="42"/>
                                        </p:tgtEl>
                                        <p:attrNameLst>
                                          <p:attrName>style.visibility</p:attrName>
                                        </p:attrNameLst>
                                      </p:cBhvr>
                                      <p:to>
                                        <p:strVal val="visible"/>
                                      </p:to>
                                    </p:set>
                                    <p:animEffect transition="in" filter="blinds(horizontal)">
                                      <p:cBhvr>
                                        <p:cTn id="139" dur="500"/>
                                        <p:tgtEl>
                                          <p:spTgt spid="42"/>
                                        </p:tgtEl>
                                      </p:cBhvr>
                                    </p:animEffect>
                                  </p:childTnLst>
                                </p:cTn>
                              </p:par>
                              <p:par>
                                <p:cTn id="140" presetID="3" presetClass="entr" presetSubtype="10" fill="hold" grpId="0" nodeType="withEffect">
                                  <p:stCondLst>
                                    <p:cond delay="0"/>
                                  </p:stCondLst>
                                  <p:childTnLst>
                                    <p:set>
                                      <p:cBhvr>
                                        <p:cTn id="141" dur="1" fill="hold">
                                          <p:stCondLst>
                                            <p:cond delay="0"/>
                                          </p:stCondLst>
                                        </p:cTn>
                                        <p:tgtEl>
                                          <p:spTgt spid="54"/>
                                        </p:tgtEl>
                                        <p:attrNameLst>
                                          <p:attrName>style.visibility</p:attrName>
                                        </p:attrNameLst>
                                      </p:cBhvr>
                                      <p:to>
                                        <p:strVal val="visible"/>
                                      </p:to>
                                    </p:set>
                                    <p:animEffect transition="in" filter="blinds(horizontal)">
                                      <p:cBhvr>
                                        <p:cTn id="142" dur="500"/>
                                        <p:tgtEl>
                                          <p:spTgt spid="54"/>
                                        </p:tgtEl>
                                      </p:cBhvr>
                                    </p:animEffect>
                                  </p:childTnLst>
                                </p:cTn>
                              </p:par>
                            </p:childTnLst>
                          </p:cTn>
                        </p:par>
                      </p:childTnLst>
                    </p:cTn>
                  </p:par>
                  <p:par>
                    <p:cTn id="143" fill="hold">
                      <p:stCondLst>
                        <p:cond delay="indefinite"/>
                      </p:stCondLst>
                      <p:childTnLst>
                        <p:par>
                          <p:cTn id="144" fill="hold">
                            <p:stCondLst>
                              <p:cond delay="0"/>
                            </p:stCondLst>
                            <p:childTnLst>
                              <p:par>
                                <p:cTn id="145" presetID="3" presetClass="entr" presetSubtype="10" fill="hold" nodeType="clickEffect">
                                  <p:stCondLst>
                                    <p:cond delay="0"/>
                                  </p:stCondLst>
                                  <p:childTnLst>
                                    <p:set>
                                      <p:cBhvr>
                                        <p:cTn id="146" dur="1" fill="hold">
                                          <p:stCondLst>
                                            <p:cond delay="0"/>
                                          </p:stCondLst>
                                        </p:cTn>
                                        <p:tgtEl>
                                          <p:spTgt spid="43"/>
                                        </p:tgtEl>
                                        <p:attrNameLst>
                                          <p:attrName>style.visibility</p:attrName>
                                        </p:attrNameLst>
                                      </p:cBhvr>
                                      <p:to>
                                        <p:strVal val="visible"/>
                                      </p:to>
                                    </p:set>
                                    <p:animEffect transition="in" filter="blinds(horizontal)">
                                      <p:cBhvr>
                                        <p:cTn id="147" dur="500"/>
                                        <p:tgtEl>
                                          <p:spTgt spid="43"/>
                                        </p:tgtEl>
                                      </p:cBhvr>
                                    </p:animEffect>
                                  </p:childTnLst>
                                </p:cTn>
                              </p:par>
                              <p:par>
                                <p:cTn id="148" presetID="3" presetClass="entr" presetSubtype="10" fill="hold" grpId="0" nodeType="withEffect">
                                  <p:stCondLst>
                                    <p:cond delay="0"/>
                                  </p:stCondLst>
                                  <p:childTnLst>
                                    <p:set>
                                      <p:cBhvr>
                                        <p:cTn id="149" dur="1" fill="hold">
                                          <p:stCondLst>
                                            <p:cond delay="0"/>
                                          </p:stCondLst>
                                        </p:cTn>
                                        <p:tgtEl>
                                          <p:spTgt spid="55"/>
                                        </p:tgtEl>
                                        <p:attrNameLst>
                                          <p:attrName>style.visibility</p:attrName>
                                        </p:attrNameLst>
                                      </p:cBhvr>
                                      <p:to>
                                        <p:strVal val="visible"/>
                                      </p:to>
                                    </p:set>
                                    <p:animEffect transition="in" filter="blinds(horizontal)">
                                      <p:cBhvr>
                                        <p:cTn id="150" dur="500"/>
                                        <p:tgtEl>
                                          <p:spTgt spid="55"/>
                                        </p:tgtEl>
                                      </p:cBhvr>
                                    </p:animEffect>
                                  </p:childTnLst>
                                </p:cTn>
                              </p:par>
                            </p:childTnLst>
                          </p:cTn>
                        </p:par>
                      </p:childTnLst>
                    </p:cTn>
                  </p:par>
                  <p:par>
                    <p:cTn id="151" fill="hold">
                      <p:stCondLst>
                        <p:cond delay="indefinite"/>
                      </p:stCondLst>
                      <p:childTnLst>
                        <p:par>
                          <p:cTn id="152" fill="hold">
                            <p:stCondLst>
                              <p:cond delay="0"/>
                            </p:stCondLst>
                            <p:childTnLst>
                              <p:par>
                                <p:cTn id="153" presetID="3" presetClass="entr" presetSubtype="10" fill="hold" grpId="0" nodeType="clickEffect">
                                  <p:stCondLst>
                                    <p:cond delay="0"/>
                                  </p:stCondLst>
                                  <p:childTnLst>
                                    <p:set>
                                      <p:cBhvr>
                                        <p:cTn id="154" dur="1" fill="hold">
                                          <p:stCondLst>
                                            <p:cond delay="0"/>
                                          </p:stCondLst>
                                        </p:cTn>
                                        <p:tgtEl>
                                          <p:spTgt spid="63"/>
                                        </p:tgtEl>
                                        <p:attrNameLst>
                                          <p:attrName>style.visibility</p:attrName>
                                        </p:attrNameLst>
                                      </p:cBhvr>
                                      <p:to>
                                        <p:strVal val="visible"/>
                                      </p:to>
                                    </p:set>
                                    <p:animEffect transition="in" filter="blinds(horizontal)">
                                      <p:cBhvr>
                                        <p:cTn id="155" dur="500"/>
                                        <p:tgtEl>
                                          <p:spTgt spid="63"/>
                                        </p:tgtEl>
                                      </p:cBhvr>
                                    </p:animEffect>
                                  </p:childTnLst>
                                </p:cTn>
                              </p:par>
                            </p:childTnLst>
                          </p:cTn>
                        </p:par>
                      </p:childTnLst>
                    </p:cTn>
                  </p:par>
                  <p:par>
                    <p:cTn id="156" fill="hold">
                      <p:stCondLst>
                        <p:cond delay="indefinite"/>
                      </p:stCondLst>
                      <p:childTnLst>
                        <p:par>
                          <p:cTn id="157" fill="hold">
                            <p:stCondLst>
                              <p:cond delay="0"/>
                            </p:stCondLst>
                            <p:childTnLst>
                              <p:par>
                                <p:cTn id="158" presetID="3" presetClass="entr" presetSubtype="10" fill="hold" grpId="0" nodeType="clickEffect">
                                  <p:stCondLst>
                                    <p:cond delay="0"/>
                                  </p:stCondLst>
                                  <p:childTnLst>
                                    <p:set>
                                      <p:cBhvr>
                                        <p:cTn id="159" dur="1" fill="hold">
                                          <p:stCondLst>
                                            <p:cond delay="0"/>
                                          </p:stCondLst>
                                        </p:cTn>
                                        <p:tgtEl>
                                          <p:spTgt spid="64"/>
                                        </p:tgtEl>
                                        <p:attrNameLst>
                                          <p:attrName>style.visibility</p:attrName>
                                        </p:attrNameLst>
                                      </p:cBhvr>
                                      <p:to>
                                        <p:strVal val="visible"/>
                                      </p:to>
                                    </p:set>
                                    <p:animEffect transition="in" filter="blinds(horizontal)">
                                      <p:cBhvr>
                                        <p:cTn id="160" dur="500"/>
                                        <p:tgtEl>
                                          <p:spTgt spid="64"/>
                                        </p:tgtEl>
                                      </p:cBhvr>
                                    </p:animEffect>
                                  </p:childTnLst>
                                </p:cTn>
                              </p:par>
                            </p:childTnLst>
                          </p:cTn>
                        </p:par>
                      </p:childTnLst>
                    </p:cTn>
                  </p:par>
                  <p:par>
                    <p:cTn id="161" fill="hold">
                      <p:stCondLst>
                        <p:cond delay="indefinite"/>
                      </p:stCondLst>
                      <p:childTnLst>
                        <p:par>
                          <p:cTn id="162" fill="hold">
                            <p:stCondLst>
                              <p:cond delay="0"/>
                            </p:stCondLst>
                            <p:childTnLst>
                              <p:par>
                                <p:cTn id="163" presetID="3" presetClass="entr" presetSubtype="10" fill="hold" grpId="0" nodeType="clickEffect">
                                  <p:stCondLst>
                                    <p:cond delay="0"/>
                                  </p:stCondLst>
                                  <p:childTnLst>
                                    <p:set>
                                      <p:cBhvr>
                                        <p:cTn id="164" dur="1" fill="hold">
                                          <p:stCondLst>
                                            <p:cond delay="0"/>
                                          </p:stCondLst>
                                        </p:cTn>
                                        <p:tgtEl>
                                          <p:spTgt spid="67"/>
                                        </p:tgtEl>
                                        <p:attrNameLst>
                                          <p:attrName>style.visibility</p:attrName>
                                        </p:attrNameLst>
                                      </p:cBhvr>
                                      <p:to>
                                        <p:strVal val="visible"/>
                                      </p:to>
                                    </p:set>
                                    <p:animEffect transition="in" filter="blinds(horizontal)">
                                      <p:cBhvr>
                                        <p:cTn id="165" dur="500"/>
                                        <p:tgtEl>
                                          <p:spTgt spid="67"/>
                                        </p:tgtEl>
                                      </p:cBhvr>
                                    </p:animEffect>
                                  </p:childTnLst>
                                </p:cTn>
                              </p:par>
                            </p:childTnLst>
                          </p:cTn>
                        </p:par>
                      </p:childTnLst>
                    </p:cTn>
                  </p:par>
                  <p:par>
                    <p:cTn id="166" fill="hold">
                      <p:stCondLst>
                        <p:cond delay="indefinite"/>
                      </p:stCondLst>
                      <p:childTnLst>
                        <p:par>
                          <p:cTn id="167" fill="hold">
                            <p:stCondLst>
                              <p:cond delay="0"/>
                            </p:stCondLst>
                            <p:childTnLst>
                              <p:par>
                                <p:cTn id="168" presetID="3" presetClass="entr" presetSubtype="10" fill="hold" grpId="0" nodeType="clickEffect">
                                  <p:stCondLst>
                                    <p:cond delay="0"/>
                                  </p:stCondLst>
                                  <p:childTnLst>
                                    <p:set>
                                      <p:cBhvr>
                                        <p:cTn id="169" dur="1" fill="hold">
                                          <p:stCondLst>
                                            <p:cond delay="0"/>
                                          </p:stCondLst>
                                        </p:cTn>
                                        <p:tgtEl>
                                          <p:spTgt spid="68"/>
                                        </p:tgtEl>
                                        <p:attrNameLst>
                                          <p:attrName>style.visibility</p:attrName>
                                        </p:attrNameLst>
                                      </p:cBhvr>
                                      <p:to>
                                        <p:strVal val="visible"/>
                                      </p:to>
                                    </p:set>
                                    <p:animEffect transition="in" filter="blinds(horizontal)">
                                      <p:cBhvr>
                                        <p:cTn id="170" dur="500"/>
                                        <p:tgtEl>
                                          <p:spTgt spid="68"/>
                                        </p:tgtEl>
                                      </p:cBhvr>
                                    </p:animEffect>
                                  </p:childTnLst>
                                </p:cTn>
                              </p:par>
                            </p:childTnLst>
                          </p:cTn>
                        </p:par>
                      </p:childTnLst>
                    </p:cTn>
                  </p:par>
                  <p:par>
                    <p:cTn id="171" fill="hold">
                      <p:stCondLst>
                        <p:cond delay="indefinite"/>
                      </p:stCondLst>
                      <p:childTnLst>
                        <p:par>
                          <p:cTn id="172" fill="hold">
                            <p:stCondLst>
                              <p:cond delay="0"/>
                            </p:stCondLst>
                            <p:childTnLst>
                              <p:par>
                                <p:cTn id="173" presetID="7" presetClass="emph" presetSubtype="2" fill="hold" nodeType="clickEffect">
                                  <p:stCondLst>
                                    <p:cond delay="0"/>
                                  </p:stCondLst>
                                  <p:childTnLst>
                                    <p:animClr clrSpc="rgb" dir="cw">
                                      <p:cBhvr>
                                        <p:cTn id="174" dur="500" fill="hold"/>
                                        <p:tgtEl>
                                          <p:spTgt spid="40"/>
                                        </p:tgtEl>
                                        <p:attrNameLst>
                                          <p:attrName>stroke.color</p:attrName>
                                        </p:attrNameLst>
                                      </p:cBhvr>
                                      <p:to>
                                        <a:srgbClr val="008000"/>
                                      </p:to>
                                    </p:animClr>
                                    <p:set>
                                      <p:cBhvr>
                                        <p:cTn id="175" dur="500" fill="hold"/>
                                        <p:tgtEl>
                                          <p:spTgt spid="40"/>
                                        </p:tgtEl>
                                        <p:attrNameLst>
                                          <p:attrName>stroke.on</p:attrName>
                                        </p:attrNameLst>
                                      </p:cBhvr>
                                      <p:to>
                                        <p:strVal val="true"/>
                                      </p:to>
                                    </p:set>
                                  </p:childTnLst>
                                </p:cTn>
                              </p:par>
                              <p:par>
                                <p:cTn id="176" presetID="7" presetClass="emph" presetSubtype="2" fill="hold" nodeType="withEffect">
                                  <p:stCondLst>
                                    <p:cond delay="0"/>
                                  </p:stCondLst>
                                  <p:childTnLst>
                                    <p:animClr clrSpc="rgb" dir="cw">
                                      <p:cBhvr>
                                        <p:cTn id="177" dur="500" fill="hold"/>
                                        <p:tgtEl>
                                          <p:spTgt spid="42"/>
                                        </p:tgtEl>
                                        <p:attrNameLst>
                                          <p:attrName>stroke.color</p:attrName>
                                        </p:attrNameLst>
                                      </p:cBhvr>
                                      <p:to>
                                        <a:srgbClr val="008000"/>
                                      </p:to>
                                    </p:animClr>
                                    <p:set>
                                      <p:cBhvr>
                                        <p:cTn id="178" dur="500" fill="hold"/>
                                        <p:tgtEl>
                                          <p:spTgt spid="42"/>
                                        </p:tgtEl>
                                        <p:attrNameLst>
                                          <p:attrName>stroke.on</p:attrName>
                                        </p:attrNameLst>
                                      </p:cBhvr>
                                      <p:to>
                                        <p:strVal val="true"/>
                                      </p:to>
                                    </p:set>
                                  </p:childTnLst>
                                </p:cTn>
                              </p:par>
                              <p:par>
                                <p:cTn id="179" presetID="3" presetClass="emph" presetSubtype="2" fill="hold" grpId="1" nodeType="withEffect">
                                  <p:stCondLst>
                                    <p:cond delay="0"/>
                                  </p:stCondLst>
                                  <p:childTnLst>
                                    <p:animClr clrSpc="rgb" dir="cw">
                                      <p:cBhvr override="childStyle">
                                        <p:cTn id="180" dur="500" fill="hold"/>
                                        <p:tgtEl>
                                          <p:spTgt spid="56"/>
                                        </p:tgtEl>
                                        <p:attrNameLst>
                                          <p:attrName>style.color</p:attrName>
                                        </p:attrNameLst>
                                      </p:cBhvr>
                                      <p:to>
                                        <a:srgbClr val="008000"/>
                                      </p:to>
                                    </p:animClr>
                                  </p:childTnLst>
                                </p:cTn>
                              </p:par>
                              <p:par>
                                <p:cTn id="181" presetID="3" presetClass="emph" presetSubtype="2" fill="hold" grpId="1" nodeType="withEffect">
                                  <p:stCondLst>
                                    <p:cond delay="0"/>
                                  </p:stCondLst>
                                  <p:childTnLst>
                                    <p:animClr clrSpc="rgb" dir="cw">
                                      <p:cBhvr override="childStyle">
                                        <p:cTn id="182" dur="500" fill="hold"/>
                                        <p:tgtEl>
                                          <p:spTgt spid="54"/>
                                        </p:tgtEl>
                                        <p:attrNameLst>
                                          <p:attrName>style.color</p:attrName>
                                        </p:attrNameLst>
                                      </p:cBhvr>
                                      <p:to>
                                        <a:srgbClr val="008000"/>
                                      </p:to>
                                    </p:animClr>
                                  </p:childTnLst>
                                </p:cTn>
                              </p:par>
                            </p:childTnLst>
                          </p:cTn>
                        </p:par>
                      </p:childTnLst>
                    </p:cTn>
                  </p:par>
                  <p:par>
                    <p:cTn id="183" fill="hold">
                      <p:stCondLst>
                        <p:cond delay="indefinite"/>
                      </p:stCondLst>
                      <p:childTnLst>
                        <p:par>
                          <p:cTn id="184" fill="hold">
                            <p:stCondLst>
                              <p:cond delay="0"/>
                            </p:stCondLst>
                            <p:childTnLst>
                              <p:par>
                                <p:cTn id="185" presetID="3" presetClass="entr" presetSubtype="10" fill="hold" grpId="0" nodeType="clickEffect">
                                  <p:stCondLst>
                                    <p:cond delay="0"/>
                                  </p:stCondLst>
                                  <p:childTnLst>
                                    <p:set>
                                      <p:cBhvr>
                                        <p:cTn id="186" dur="1" fill="hold">
                                          <p:stCondLst>
                                            <p:cond delay="0"/>
                                          </p:stCondLst>
                                        </p:cTn>
                                        <p:tgtEl>
                                          <p:spTgt spid="65"/>
                                        </p:tgtEl>
                                        <p:attrNameLst>
                                          <p:attrName>style.visibility</p:attrName>
                                        </p:attrNameLst>
                                      </p:cBhvr>
                                      <p:to>
                                        <p:strVal val="visible"/>
                                      </p:to>
                                    </p:set>
                                    <p:animEffect transition="in" filter="blinds(horizontal)">
                                      <p:cBhvr>
                                        <p:cTn id="187" dur="500"/>
                                        <p:tgtEl>
                                          <p:spTgt spid="65"/>
                                        </p:tgtEl>
                                      </p:cBhvr>
                                    </p:animEffect>
                                  </p:childTnLst>
                                </p:cTn>
                              </p:par>
                            </p:childTnLst>
                          </p:cTn>
                        </p:par>
                      </p:childTnLst>
                    </p:cTn>
                  </p:par>
                  <p:par>
                    <p:cTn id="188" fill="hold">
                      <p:stCondLst>
                        <p:cond delay="indefinite"/>
                      </p:stCondLst>
                      <p:childTnLst>
                        <p:par>
                          <p:cTn id="189" fill="hold">
                            <p:stCondLst>
                              <p:cond delay="0"/>
                            </p:stCondLst>
                            <p:childTnLst>
                              <p:par>
                                <p:cTn id="190" presetID="3" presetClass="entr" presetSubtype="10" fill="hold" grpId="0" nodeType="clickEffect">
                                  <p:stCondLst>
                                    <p:cond delay="0"/>
                                  </p:stCondLst>
                                  <p:childTnLst>
                                    <p:set>
                                      <p:cBhvr>
                                        <p:cTn id="191" dur="1" fill="hold">
                                          <p:stCondLst>
                                            <p:cond delay="0"/>
                                          </p:stCondLst>
                                        </p:cTn>
                                        <p:tgtEl>
                                          <p:spTgt spid="69"/>
                                        </p:tgtEl>
                                        <p:attrNameLst>
                                          <p:attrName>style.visibility</p:attrName>
                                        </p:attrNameLst>
                                      </p:cBhvr>
                                      <p:to>
                                        <p:strVal val="visible"/>
                                      </p:to>
                                    </p:set>
                                    <p:animEffect transition="in" filter="blinds(horizontal)">
                                      <p:cBhvr>
                                        <p:cTn id="192" dur="500"/>
                                        <p:tgtEl>
                                          <p:spTgt spid="69"/>
                                        </p:tgtEl>
                                      </p:cBhvr>
                                    </p:animEffect>
                                  </p:childTnLst>
                                </p:cTn>
                              </p:par>
                            </p:childTnLst>
                          </p:cTn>
                        </p:par>
                      </p:childTnLst>
                    </p:cTn>
                  </p:par>
                  <p:par>
                    <p:cTn id="193" fill="hold">
                      <p:stCondLst>
                        <p:cond delay="indefinite"/>
                      </p:stCondLst>
                      <p:childTnLst>
                        <p:par>
                          <p:cTn id="194" fill="hold">
                            <p:stCondLst>
                              <p:cond delay="0"/>
                            </p:stCondLst>
                            <p:childTnLst>
                              <p:par>
                                <p:cTn id="195" presetID="3" presetClass="entr" presetSubtype="10" fill="hold" grpId="0" nodeType="clickEffect">
                                  <p:stCondLst>
                                    <p:cond delay="0"/>
                                  </p:stCondLst>
                                  <p:childTnLst>
                                    <p:set>
                                      <p:cBhvr>
                                        <p:cTn id="196" dur="1" fill="hold">
                                          <p:stCondLst>
                                            <p:cond delay="0"/>
                                          </p:stCondLst>
                                        </p:cTn>
                                        <p:tgtEl>
                                          <p:spTgt spid="70"/>
                                        </p:tgtEl>
                                        <p:attrNameLst>
                                          <p:attrName>style.visibility</p:attrName>
                                        </p:attrNameLst>
                                      </p:cBhvr>
                                      <p:to>
                                        <p:strVal val="visible"/>
                                      </p:to>
                                    </p:set>
                                    <p:animEffect transition="in" filter="blinds(horizontal)">
                                      <p:cBhvr>
                                        <p:cTn id="197" dur="500"/>
                                        <p:tgtEl>
                                          <p:spTgt spid="70"/>
                                        </p:tgtEl>
                                      </p:cBhvr>
                                    </p:animEffect>
                                  </p:childTnLst>
                                </p:cTn>
                              </p:par>
                            </p:childTnLst>
                          </p:cTn>
                        </p:par>
                      </p:childTnLst>
                    </p:cTn>
                  </p:par>
                  <p:par>
                    <p:cTn id="198" fill="hold">
                      <p:stCondLst>
                        <p:cond delay="indefinite"/>
                      </p:stCondLst>
                      <p:childTnLst>
                        <p:par>
                          <p:cTn id="199" fill="hold">
                            <p:stCondLst>
                              <p:cond delay="0"/>
                            </p:stCondLst>
                            <p:childTnLst>
                              <p:par>
                                <p:cTn id="200" presetID="3" presetClass="entr" presetSubtype="10" fill="hold" grpId="0" nodeType="clickEffect">
                                  <p:stCondLst>
                                    <p:cond delay="0"/>
                                  </p:stCondLst>
                                  <p:childTnLst>
                                    <p:set>
                                      <p:cBhvr>
                                        <p:cTn id="201" dur="1" fill="hold">
                                          <p:stCondLst>
                                            <p:cond delay="0"/>
                                          </p:stCondLst>
                                        </p:cTn>
                                        <p:tgtEl>
                                          <p:spTgt spid="66"/>
                                        </p:tgtEl>
                                        <p:attrNameLst>
                                          <p:attrName>style.visibility</p:attrName>
                                        </p:attrNameLst>
                                      </p:cBhvr>
                                      <p:to>
                                        <p:strVal val="visible"/>
                                      </p:to>
                                    </p:set>
                                    <p:animEffect transition="in" filter="blinds(horizontal)">
                                      <p:cBhvr>
                                        <p:cTn id="202" dur="500"/>
                                        <p:tgtEl>
                                          <p:spTgt spid="66"/>
                                        </p:tgtEl>
                                      </p:cBhvr>
                                    </p:animEffect>
                                  </p:childTnLst>
                                </p:cTn>
                              </p:par>
                            </p:childTnLst>
                          </p:cTn>
                        </p:par>
                      </p:childTnLst>
                    </p:cTn>
                  </p:par>
                  <p:par>
                    <p:cTn id="203" fill="hold">
                      <p:stCondLst>
                        <p:cond delay="indefinite"/>
                      </p:stCondLst>
                      <p:childTnLst>
                        <p:par>
                          <p:cTn id="204" fill="hold">
                            <p:stCondLst>
                              <p:cond delay="0"/>
                            </p:stCondLst>
                            <p:childTnLst>
                              <p:par>
                                <p:cTn id="205" presetID="3" presetClass="entr" presetSubtype="10" fill="hold" grpId="0" nodeType="clickEffect">
                                  <p:stCondLst>
                                    <p:cond delay="0"/>
                                  </p:stCondLst>
                                  <p:childTnLst>
                                    <p:set>
                                      <p:cBhvr>
                                        <p:cTn id="206" dur="1" fill="hold">
                                          <p:stCondLst>
                                            <p:cond delay="0"/>
                                          </p:stCondLst>
                                        </p:cTn>
                                        <p:tgtEl>
                                          <p:spTgt spid="72"/>
                                        </p:tgtEl>
                                        <p:attrNameLst>
                                          <p:attrName>style.visibility</p:attrName>
                                        </p:attrNameLst>
                                      </p:cBhvr>
                                      <p:to>
                                        <p:strVal val="visible"/>
                                      </p:to>
                                    </p:set>
                                    <p:animEffect transition="in" filter="blinds(horizontal)">
                                      <p:cBhvr>
                                        <p:cTn id="207" dur="500"/>
                                        <p:tgtEl>
                                          <p:spTgt spid="72"/>
                                        </p:tgtEl>
                                      </p:cBhvr>
                                    </p:animEffect>
                                  </p:childTnLst>
                                </p:cTn>
                              </p:par>
                            </p:childTnLst>
                          </p:cTn>
                        </p:par>
                      </p:childTnLst>
                    </p:cTn>
                  </p:par>
                  <p:par>
                    <p:cTn id="208" fill="hold">
                      <p:stCondLst>
                        <p:cond delay="indefinite"/>
                      </p:stCondLst>
                      <p:childTnLst>
                        <p:par>
                          <p:cTn id="209" fill="hold">
                            <p:stCondLst>
                              <p:cond delay="0"/>
                            </p:stCondLst>
                            <p:childTnLst>
                              <p:par>
                                <p:cTn id="210" presetID="3" presetClass="entr" presetSubtype="10" fill="hold" grpId="0" nodeType="clickEffect">
                                  <p:stCondLst>
                                    <p:cond delay="0"/>
                                  </p:stCondLst>
                                  <p:childTnLst>
                                    <p:set>
                                      <p:cBhvr>
                                        <p:cTn id="211" dur="1" fill="hold">
                                          <p:stCondLst>
                                            <p:cond delay="0"/>
                                          </p:stCondLst>
                                        </p:cTn>
                                        <p:tgtEl>
                                          <p:spTgt spid="71"/>
                                        </p:tgtEl>
                                        <p:attrNameLst>
                                          <p:attrName>style.visibility</p:attrName>
                                        </p:attrNameLst>
                                      </p:cBhvr>
                                      <p:to>
                                        <p:strVal val="visible"/>
                                      </p:to>
                                    </p:set>
                                    <p:animEffect transition="in" filter="blinds(horizontal)">
                                      <p:cBhvr>
                                        <p:cTn id="212" dur="500"/>
                                        <p:tgtEl>
                                          <p:spTgt spid="71"/>
                                        </p:tgtEl>
                                      </p:cBhvr>
                                    </p:animEffect>
                                  </p:childTnLst>
                                </p:cTn>
                              </p:par>
                            </p:childTnLst>
                          </p:cTn>
                        </p:par>
                      </p:childTnLst>
                    </p:cTn>
                  </p:par>
                  <p:par>
                    <p:cTn id="213" fill="hold">
                      <p:stCondLst>
                        <p:cond delay="indefinite"/>
                      </p:stCondLst>
                      <p:childTnLst>
                        <p:par>
                          <p:cTn id="214" fill="hold">
                            <p:stCondLst>
                              <p:cond delay="0"/>
                            </p:stCondLst>
                            <p:childTnLst>
                              <p:par>
                                <p:cTn id="215" presetID="3" presetClass="exit" presetSubtype="10" fill="hold" grpId="2" nodeType="clickEffect">
                                  <p:stCondLst>
                                    <p:cond delay="0"/>
                                  </p:stCondLst>
                                  <p:childTnLst>
                                    <p:animEffect transition="out" filter="blinds(horizontal)">
                                      <p:cBhvr>
                                        <p:cTn id="216" dur="500"/>
                                        <p:tgtEl>
                                          <p:spTgt spid="54"/>
                                        </p:tgtEl>
                                      </p:cBhvr>
                                    </p:animEffect>
                                    <p:set>
                                      <p:cBhvr>
                                        <p:cTn id="217" dur="1" fill="hold">
                                          <p:stCondLst>
                                            <p:cond delay="499"/>
                                          </p:stCondLst>
                                        </p:cTn>
                                        <p:tgtEl>
                                          <p:spTgt spid="54"/>
                                        </p:tgtEl>
                                        <p:attrNameLst>
                                          <p:attrName>style.visibility</p:attrName>
                                        </p:attrNameLst>
                                      </p:cBhvr>
                                      <p:to>
                                        <p:strVal val="hidden"/>
                                      </p:to>
                                    </p:set>
                                  </p:childTnLst>
                                </p:cTn>
                              </p:par>
                              <p:par>
                                <p:cTn id="218" presetID="3" presetClass="exit" presetSubtype="10" fill="hold" grpId="1" nodeType="withEffect">
                                  <p:stCondLst>
                                    <p:cond delay="0"/>
                                  </p:stCondLst>
                                  <p:childTnLst>
                                    <p:animEffect transition="out" filter="blinds(horizontal)">
                                      <p:cBhvr>
                                        <p:cTn id="219" dur="500"/>
                                        <p:tgtEl>
                                          <p:spTgt spid="55"/>
                                        </p:tgtEl>
                                      </p:cBhvr>
                                    </p:animEffect>
                                    <p:set>
                                      <p:cBhvr>
                                        <p:cTn id="220" dur="1" fill="hold">
                                          <p:stCondLst>
                                            <p:cond delay="499"/>
                                          </p:stCondLst>
                                        </p:cTn>
                                        <p:tgtEl>
                                          <p:spTgt spid="55"/>
                                        </p:tgtEl>
                                        <p:attrNameLst>
                                          <p:attrName>style.visibility</p:attrName>
                                        </p:attrNameLst>
                                      </p:cBhvr>
                                      <p:to>
                                        <p:strVal val="hidden"/>
                                      </p:to>
                                    </p:set>
                                  </p:childTnLst>
                                </p:cTn>
                              </p:par>
                              <p:par>
                                <p:cTn id="221" presetID="3" presetClass="entr" presetSubtype="10" fill="hold" grpId="0" nodeType="withEffect">
                                  <p:stCondLst>
                                    <p:cond delay="0"/>
                                  </p:stCondLst>
                                  <p:childTnLst>
                                    <p:set>
                                      <p:cBhvr>
                                        <p:cTn id="222" dur="1" fill="hold">
                                          <p:stCondLst>
                                            <p:cond delay="0"/>
                                          </p:stCondLst>
                                        </p:cTn>
                                        <p:tgtEl>
                                          <p:spTgt spid="73"/>
                                        </p:tgtEl>
                                        <p:attrNameLst>
                                          <p:attrName>style.visibility</p:attrName>
                                        </p:attrNameLst>
                                      </p:cBhvr>
                                      <p:to>
                                        <p:strVal val="visible"/>
                                      </p:to>
                                    </p:set>
                                    <p:animEffect transition="in" filter="blinds(horizontal)">
                                      <p:cBhvr>
                                        <p:cTn id="223" dur="500"/>
                                        <p:tgtEl>
                                          <p:spTgt spid="73"/>
                                        </p:tgtEl>
                                      </p:cBhvr>
                                    </p:animEffect>
                                  </p:childTnLst>
                                </p:cTn>
                              </p:par>
                              <p:par>
                                <p:cTn id="224" presetID="3" presetClass="entr" presetSubtype="10" fill="hold" grpId="0" nodeType="withEffect">
                                  <p:stCondLst>
                                    <p:cond delay="0"/>
                                  </p:stCondLst>
                                  <p:childTnLst>
                                    <p:set>
                                      <p:cBhvr>
                                        <p:cTn id="225" dur="1" fill="hold">
                                          <p:stCondLst>
                                            <p:cond delay="0"/>
                                          </p:stCondLst>
                                        </p:cTn>
                                        <p:tgtEl>
                                          <p:spTgt spid="74"/>
                                        </p:tgtEl>
                                        <p:attrNameLst>
                                          <p:attrName>style.visibility</p:attrName>
                                        </p:attrNameLst>
                                      </p:cBhvr>
                                      <p:to>
                                        <p:strVal val="visible"/>
                                      </p:to>
                                    </p:set>
                                    <p:animEffect transition="in" filter="blinds(horizontal)">
                                      <p:cBhvr>
                                        <p:cTn id="226" dur="500"/>
                                        <p:tgtEl>
                                          <p:spTgt spid="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28" grpId="0" animBg="1"/>
      <p:bldP spid="29" grpId="0" animBg="1"/>
      <p:bldP spid="50" grpId="0"/>
      <p:bldP spid="51" grpId="0"/>
      <p:bldP spid="52" grpId="0"/>
      <p:bldP spid="53" grpId="0"/>
      <p:bldP spid="54" grpId="0"/>
      <p:bldP spid="54" grpId="1"/>
      <p:bldP spid="54" grpId="2"/>
      <p:bldP spid="55" grpId="0"/>
      <p:bldP spid="55" grpId="1"/>
      <p:bldP spid="56" grpId="0"/>
      <p:bldP spid="56" grpId="1"/>
      <p:bldP spid="57" grpId="0"/>
      <p:bldP spid="58" grpId="0"/>
      <p:bldP spid="59" grpId="0"/>
      <p:bldP spid="60" grpId="0"/>
      <p:bldP spid="61" grpId="0"/>
      <p:bldP spid="62" grpId="0"/>
      <p:bldP spid="63" grpId="0"/>
      <p:bldP spid="64" grpId="0"/>
      <p:bldP spid="65" grpId="0"/>
      <p:bldP spid="66" grpId="0"/>
      <p:bldP spid="67" grpId="0" animBg="1"/>
      <p:bldP spid="68" grpId="0"/>
      <p:bldP spid="69" grpId="0" animBg="1"/>
      <p:bldP spid="70" grpId="0"/>
      <p:bldP spid="71" grpId="0"/>
      <p:bldP spid="72" grpId="0" animBg="1"/>
      <p:bldP spid="73" grpId="0"/>
      <p:bldP spid="74" grpId="0"/>
      <p:bldP spid="3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Straight Connector 24"/>
          <p:cNvCxnSpPr/>
          <p:nvPr/>
        </p:nvCxnSpPr>
        <p:spPr>
          <a:xfrm flipV="1">
            <a:off x="6096000" y="2590800"/>
            <a:ext cx="457200" cy="304800"/>
          </a:xfrm>
          <a:prstGeom prst="line">
            <a:avLst/>
          </a:prstGeom>
          <a:ln w="25400">
            <a:solidFill>
              <a:srgbClr val="FF0000"/>
            </a:solidFill>
            <a:headEnd type="arrow"/>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GB" dirty="0" smtClean="0">
                <a:latin typeface="Comic Sans MS" pitchFamily="66" charset="0"/>
              </a:rPr>
              <a:t>Statics of a Particle</a:t>
            </a:r>
            <a:endParaRPr lang="en-GB" dirty="0">
              <a:latin typeface="Comic Sans MS" pitchFamily="66" charset="0"/>
            </a:endParaRPr>
          </a:p>
        </p:txBody>
      </p:sp>
      <p:sp>
        <p:nvSpPr>
          <p:cNvPr id="3" name="Content Placeholder 2"/>
          <p:cNvSpPr>
            <a:spLocks noGrp="1"/>
          </p:cNvSpPr>
          <p:nvPr>
            <p:ph idx="1"/>
          </p:nvPr>
        </p:nvSpPr>
        <p:spPr>
          <a:xfrm>
            <a:off x="152400" y="1600200"/>
            <a:ext cx="3505200" cy="4800600"/>
          </a:xfrm>
        </p:spPr>
        <p:txBody>
          <a:bodyPr>
            <a:normAutofit lnSpcReduction="10000"/>
          </a:bodyPr>
          <a:lstStyle/>
          <a:p>
            <a:pPr marL="0" indent="0" algn="ctr">
              <a:buNone/>
            </a:pPr>
            <a:r>
              <a:rPr lang="en-GB" sz="1400" b="1" dirty="0" smtClean="0">
                <a:latin typeface="Comic Sans MS" pitchFamily="66" charset="0"/>
              </a:rPr>
              <a:t>You need to know when to include additional forces on your diagrams, such as weight, tension, thrust, the normal reaction and friction</a:t>
            </a:r>
          </a:p>
          <a:p>
            <a:pPr marL="0" indent="0" algn="ctr">
              <a:buNone/>
            </a:pPr>
            <a:endParaRPr lang="en-GB" sz="1400" dirty="0">
              <a:latin typeface="Comic Sans MS" pitchFamily="66" charset="0"/>
            </a:endParaRPr>
          </a:p>
          <a:p>
            <a:pPr marL="0" indent="0" algn="ctr">
              <a:buNone/>
            </a:pPr>
            <a:r>
              <a:rPr lang="en-GB" sz="1400" dirty="0" smtClean="0">
                <a:latin typeface="Comic Sans MS" pitchFamily="66" charset="0"/>
              </a:rPr>
              <a:t>A mass of 3kg rests on the surface of a smooth plane inclined at an angle of 45° to the horizontal. The mass is attached to a cable which passes up the plane and passes over a smooth pulley at the top. The cable carries a mass of 1kg which hangs freely at the other end. There is a force of PN acting horizontally on the 3kg mass and the system is in equilibrium.</a:t>
            </a:r>
          </a:p>
          <a:p>
            <a:pPr marL="0" indent="0" algn="ctr">
              <a:buNone/>
            </a:pPr>
            <a:endParaRPr lang="en-GB" sz="1400" dirty="0">
              <a:latin typeface="Comic Sans MS" pitchFamily="66" charset="0"/>
            </a:endParaRPr>
          </a:p>
          <a:p>
            <a:pPr marL="0" indent="0" algn="ctr">
              <a:buNone/>
            </a:pPr>
            <a:r>
              <a:rPr lang="en-GB" sz="1400" dirty="0" smtClean="0">
                <a:latin typeface="Comic Sans MS" pitchFamily="66" charset="0"/>
              </a:rPr>
              <a:t>By modelling the cable as a light inextensible string and the masses as particles, calculate:</a:t>
            </a:r>
          </a:p>
          <a:p>
            <a:pPr algn="ctr">
              <a:buAutoNum type="alphaLcParenR"/>
            </a:pPr>
            <a:r>
              <a:rPr lang="en-GB" sz="1400" dirty="0" smtClean="0">
                <a:latin typeface="Comic Sans MS" pitchFamily="66" charset="0"/>
              </a:rPr>
              <a:t>The magnitude of P</a:t>
            </a:r>
          </a:p>
          <a:p>
            <a:pPr algn="ctr">
              <a:buAutoNum type="alphaLcParenR"/>
            </a:pPr>
            <a:r>
              <a:rPr lang="en-GB" sz="1400" dirty="0" smtClean="0">
                <a:latin typeface="Comic Sans MS" pitchFamily="66" charset="0"/>
              </a:rPr>
              <a:t>The normal reaction between the mass and the plane</a:t>
            </a:r>
            <a:endParaRPr lang="en-GB" sz="1400" dirty="0">
              <a:latin typeface="Comic Sans MS" pitchFamily="66" charset="0"/>
            </a:endParaRPr>
          </a:p>
        </p:txBody>
      </p:sp>
      <p:sp>
        <p:nvSpPr>
          <p:cNvPr id="4" name="TextBox 3"/>
          <p:cNvSpPr txBox="1"/>
          <p:nvPr/>
        </p:nvSpPr>
        <p:spPr>
          <a:xfrm>
            <a:off x="8742557" y="6531169"/>
            <a:ext cx="439543" cy="338554"/>
          </a:xfrm>
          <a:prstGeom prst="rect">
            <a:avLst/>
          </a:prstGeom>
          <a:noFill/>
        </p:spPr>
        <p:txBody>
          <a:bodyPr wrap="none" rtlCol="0">
            <a:spAutoFit/>
          </a:bodyPr>
          <a:lstStyle/>
          <a:p>
            <a:pPr algn="r"/>
            <a:r>
              <a:rPr lang="en-GB" sz="1600" dirty="0" smtClean="0">
                <a:latin typeface="Comic Sans MS" pitchFamily="66" charset="0"/>
              </a:rPr>
              <a:t>4B</a:t>
            </a:r>
            <a:endParaRPr lang="en-GB" sz="1600" dirty="0">
              <a:latin typeface="Comic Sans MS" pitchFamily="66" charset="0"/>
            </a:endParaRPr>
          </a:p>
        </p:txBody>
      </p:sp>
      <p:cxnSp>
        <p:nvCxnSpPr>
          <p:cNvPr id="5" name="Straight Connector 4"/>
          <p:cNvCxnSpPr/>
          <p:nvPr/>
        </p:nvCxnSpPr>
        <p:spPr>
          <a:xfrm flipV="1">
            <a:off x="4724400" y="1447800"/>
            <a:ext cx="2362200" cy="15240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4724400" y="2971800"/>
            <a:ext cx="24384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Arc 11"/>
          <p:cNvSpPr/>
          <p:nvPr/>
        </p:nvSpPr>
        <p:spPr>
          <a:xfrm>
            <a:off x="4267200" y="2438400"/>
            <a:ext cx="914400" cy="914400"/>
          </a:xfrm>
          <a:prstGeom prst="arc">
            <a:avLst>
              <a:gd name="adj1" fmla="val 20055562"/>
              <a:gd name="adj2" fmla="val 550703"/>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3" name="Arc 12"/>
          <p:cNvSpPr/>
          <p:nvPr/>
        </p:nvSpPr>
        <p:spPr>
          <a:xfrm>
            <a:off x="5562600" y="1371600"/>
            <a:ext cx="914400" cy="914400"/>
          </a:xfrm>
          <a:prstGeom prst="arc">
            <a:avLst>
              <a:gd name="adj1" fmla="val 3484751"/>
              <a:gd name="adj2" fmla="val 4884882"/>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15" name="Straight Connector 14"/>
          <p:cNvCxnSpPr/>
          <p:nvPr/>
        </p:nvCxnSpPr>
        <p:spPr>
          <a:xfrm flipV="1">
            <a:off x="6096000" y="2057400"/>
            <a:ext cx="0" cy="838200"/>
          </a:xfrm>
          <a:prstGeom prst="line">
            <a:avLst/>
          </a:prstGeom>
          <a:ln w="25400">
            <a:solidFill>
              <a:schemeClr val="tx1"/>
            </a:solidFill>
            <a:headEnd type="arrow"/>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4648200" y="1981200"/>
            <a:ext cx="1371600" cy="0"/>
          </a:xfrm>
          <a:prstGeom prst="line">
            <a:avLst/>
          </a:prstGeom>
          <a:ln w="25400">
            <a:solidFill>
              <a:schemeClr val="tx1"/>
            </a:solidFill>
            <a:headEnd type="arrow"/>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5715000" y="1447800"/>
            <a:ext cx="381000" cy="533400"/>
          </a:xfrm>
          <a:prstGeom prst="line">
            <a:avLst/>
          </a:prstGeom>
          <a:ln w="25400">
            <a:solidFill>
              <a:schemeClr val="tx1"/>
            </a:solidFill>
            <a:headEnd type="arrow"/>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flipV="1">
            <a:off x="6096000" y="1981200"/>
            <a:ext cx="457200" cy="685800"/>
          </a:xfrm>
          <a:prstGeom prst="line">
            <a:avLst/>
          </a:prstGeom>
          <a:ln w="25400">
            <a:solidFill>
              <a:srgbClr val="0000FF"/>
            </a:solidFill>
            <a:headEnd type="arrow"/>
          </a:ln>
        </p:spPr>
        <p:style>
          <a:lnRef idx="1">
            <a:schemeClr val="accent1"/>
          </a:lnRef>
          <a:fillRef idx="0">
            <a:schemeClr val="accent1"/>
          </a:fillRef>
          <a:effectRef idx="0">
            <a:schemeClr val="accent1"/>
          </a:effectRef>
          <a:fontRef idx="minor">
            <a:schemeClr val="tx1"/>
          </a:fontRef>
        </p:style>
      </p:cxnSp>
      <p:sp>
        <p:nvSpPr>
          <p:cNvPr id="28" name="Arc 27"/>
          <p:cNvSpPr/>
          <p:nvPr/>
        </p:nvSpPr>
        <p:spPr>
          <a:xfrm>
            <a:off x="5638800" y="1447800"/>
            <a:ext cx="914400" cy="914400"/>
          </a:xfrm>
          <a:prstGeom prst="arc">
            <a:avLst>
              <a:gd name="adj1" fmla="val 8621436"/>
              <a:gd name="adj2" fmla="val 10249995"/>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9" name="Oval 28"/>
          <p:cNvSpPr/>
          <p:nvPr/>
        </p:nvSpPr>
        <p:spPr>
          <a:xfrm>
            <a:off x="7010400" y="1295400"/>
            <a:ext cx="152400" cy="1524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0" name="Straight Connector 29"/>
          <p:cNvCxnSpPr>
            <a:stCxn id="29" idx="1"/>
            <a:endCxn id="14" idx="7"/>
          </p:cNvCxnSpPr>
          <p:nvPr/>
        </p:nvCxnSpPr>
        <p:spPr>
          <a:xfrm flipH="1">
            <a:off x="6149882" y="1317718"/>
            <a:ext cx="882836" cy="609600"/>
          </a:xfrm>
          <a:prstGeom prst="line">
            <a:avLst/>
          </a:prstGeom>
          <a:ln w="25400">
            <a:solidFill>
              <a:schemeClr val="tx1"/>
            </a:solidFill>
            <a:headEnd type="none"/>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7162800" y="1371600"/>
            <a:ext cx="0" cy="685800"/>
          </a:xfrm>
          <a:prstGeom prst="line">
            <a:avLst/>
          </a:prstGeom>
          <a:ln w="25400">
            <a:solidFill>
              <a:schemeClr val="tx1"/>
            </a:solidFill>
            <a:headEnd type="none"/>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7162800" y="2133600"/>
            <a:ext cx="0" cy="381000"/>
          </a:xfrm>
          <a:prstGeom prst="line">
            <a:avLst/>
          </a:prstGeom>
          <a:ln w="25400">
            <a:solidFill>
              <a:srgbClr val="008000"/>
            </a:solidFill>
            <a:headEnd type="none"/>
            <a:tailEnd type="arrow"/>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V="1">
            <a:off x="7162800" y="1752600"/>
            <a:ext cx="0" cy="381000"/>
          </a:xfrm>
          <a:prstGeom prst="line">
            <a:avLst/>
          </a:prstGeom>
          <a:ln w="25400">
            <a:solidFill>
              <a:srgbClr val="008000"/>
            </a:solidFill>
            <a:headEnd type="none"/>
            <a:tailEnd type="arrow"/>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flipV="1">
            <a:off x="6112566" y="1588273"/>
            <a:ext cx="524786" cy="361122"/>
          </a:xfrm>
          <a:prstGeom prst="line">
            <a:avLst/>
          </a:prstGeom>
          <a:ln w="25400">
            <a:solidFill>
              <a:schemeClr val="tx1"/>
            </a:solidFill>
            <a:headEnd type="none"/>
            <a:tailEnd type="arrow"/>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flipH="1" flipV="1">
            <a:off x="4648200" y="1981200"/>
            <a:ext cx="457200" cy="609600"/>
          </a:xfrm>
          <a:prstGeom prst="line">
            <a:avLst/>
          </a:prstGeom>
          <a:ln w="25400">
            <a:solidFill>
              <a:srgbClr val="0000FF"/>
            </a:solidFill>
            <a:headEnd type="arrow"/>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flipH="1">
            <a:off x="5105400" y="1981200"/>
            <a:ext cx="914400" cy="609600"/>
          </a:xfrm>
          <a:prstGeom prst="line">
            <a:avLst/>
          </a:prstGeom>
          <a:ln w="25400">
            <a:solidFill>
              <a:srgbClr val="FF0000"/>
            </a:solidFill>
            <a:headEnd type="arrow"/>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5105400" y="2667000"/>
            <a:ext cx="458779" cy="276999"/>
          </a:xfrm>
          <a:prstGeom prst="rect">
            <a:avLst/>
          </a:prstGeom>
          <a:noFill/>
        </p:spPr>
        <p:txBody>
          <a:bodyPr wrap="none" rtlCol="0">
            <a:spAutoFit/>
          </a:bodyPr>
          <a:lstStyle/>
          <a:p>
            <a:pPr algn="ctr"/>
            <a:r>
              <a:rPr lang="en-GB" sz="1200" dirty="0" smtClean="0">
                <a:latin typeface="Comic Sans MS" pitchFamily="66" charset="0"/>
              </a:rPr>
              <a:t>45˚</a:t>
            </a:r>
            <a:endParaRPr lang="en-GB" sz="1200" dirty="0">
              <a:latin typeface="Comic Sans MS" pitchFamily="66" charset="0"/>
            </a:endParaRPr>
          </a:p>
        </p:txBody>
      </p:sp>
      <p:sp>
        <p:nvSpPr>
          <p:cNvPr id="51" name="TextBox 50"/>
          <p:cNvSpPr txBox="1"/>
          <p:nvPr/>
        </p:nvSpPr>
        <p:spPr>
          <a:xfrm>
            <a:off x="5257800" y="1981200"/>
            <a:ext cx="458779" cy="276999"/>
          </a:xfrm>
          <a:prstGeom prst="rect">
            <a:avLst/>
          </a:prstGeom>
          <a:noFill/>
        </p:spPr>
        <p:txBody>
          <a:bodyPr wrap="none" rtlCol="0">
            <a:spAutoFit/>
          </a:bodyPr>
          <a:lstStyle/>
          <a:p>
            <a:pPr algn="ctr"/>
            <a:r>
              <a:rPr lang="en-GB" sz="1200" dirty="0" smtClean="0">
                <a:latin typeface="Comic Sans MS" pitchFamily="66" charset="0"/>
              </a:rPr>
              <a:t>45˚</a:t>
            </a:r>
            <a:endParaRPr lang="en-GB" sz="1200" dirty="0">
              <a:latin typeface="Comic Sans MS" pitchFamily="66" charset="0"/>
            </a:endParaRPr>
          </a:p>
        </p:txBody>
      </p:sp>
      <p:sp>
        <p:nvSpPr>
          <p:cNvPr id="52" name="TextBox 51"/>
          <p:cNvSpPr txBox="1"/>
          <p:nvPr/>
        </p:nvSpPr>
        <p:spPr>
          <a:xfrm>
            <a:off x="6019800" y="2286000"/>
            <a:ext cx="458779" cy="276999"/>
          </a:xfrm>
          <a:prstGeom prst="rect">
            <a:avLst/>
          </a:prstGeom>
          <a:noFill/>
        </p:spPr>
        <p:txBody>
          <a:bodyPr wrap="none" rtlCol="0">
            <a:spAutoFit/>
          </a:bodyPr>
          <a:lstStyle/>
          <a:p>
            <a:pPr algn="ctr"/>
            <a:r>
              <a:rPr lang="en-GB" sz="1200" dirty="0" smtClean="0">
                <a:latin typeface="Comic Sans MS" pitchFamily="66" charset="0"/>
              </a:rPr>
              <a:t>45˚</a:t>
            </a:r>
            <a:endParaRPr lang="en-GB" sz="1200" dirty="0">
              <a:latin typeface="Comic Sans MS" pitchFamily="66" charset="0"/>
            </a:endParaRPr>
          </a:p>
        </p:txBody>
      </p:sp>
      <p:sp>
        <p:nvSpPr>
          <p:cNvPr id="53" name="TextBox 52"/>
          <p:cNvSpPr txBox="1"/>
          <p:nvPr/>
        </p:nvSpPr>
        <p:spPr>
          <a:xfrm>
            <a:off x="5562600" y="1143000"/>
            <a:ext cx="296876" cy="307777"/>
          </a:xfrm>
          <a:prstGeom prst="rect">
            <a:avLst/>
          </a:prstGeom>
          <a:noFill/>
        </p:spPr>
        <p:txBody>
          <a:bodyPr wrap="none" rtlCol="0">
            <a:spAutoFit/>
          </a:bodyPr>
          <a:lstStyle/>
          <a:p>
            <a:pPr algn="ctr"/>
            <a:r>
              <a:rPr lang="en-GB" sz="1400" dirty="0" smtClean="0">
                <a:latin typeface="Comic Sans MS" pitchFamily="66" charset="0"/>
              </a:rPr>
              <a:t>R</a:t>
            </a:r>
            <a:endParaRPr lang="en-GB" sz="1400" dirty="0">
              <a:latin typeface="Comic Sans MS" pitchFamily="66" charset="0"/>
            </a:endParaRPr>
          </a:p>
        </p:txBody>
      </p:sp>
      <p:sp>
        <p:nvSpPr>
          <p:cNvPr id="56" name="TextBox 55"/>
          <p:cNvSpPr txBox="1"/>
          <p:nvPr/>
        </p:nvSpPr>
        <p:spPr>
          <a:xfrm>
            <a:off x="7010400" y="2514600"/>
            <a:ext cx="359394" cy="307777"/>
          </a:xfrm>
          <a:prstGeom prst="rect">
            <a:avLst/>
          </a:prstGeom>
          <a:noFill/>
        </p:spPr>
        <p:txBody>
          <a:bodyPr wrap="none" rtlCol="0">
            <a:spAutoFit/>
          </a:bodyPr>
          <a:lstStyle/>
          <a:p>
            <a:pPr algn="ctr"/>
            <a:r>
              <a:rPr lang="en-GB" sz="1400" dirty="0" smtClean="0">
                <a:solidFill>
                  <a:srgbClr val="008000"/>
                </a:solidFill>
                <a:latin typeface="Comic Sans MS" pitchFamily="66" charset="0"/>
              </a:rPr>
              <a:t>1g</a:t>
            </a:r>
            <a:endParaRPr lang="en-GB" sz="1400" dirty="0">
              <a:solidFill>
                <a:srgbClr val="008000"/>
              </a:solidFill>
              <a:latin typeface="Comic Sans MS" pitchFamily="66" charset="0"/>
            </a:endParaRPr>
          </a:p>
        </p:txBody>
      </p:sp>
      <p:sp>
        <p:nvSpPr>
          <p:cNvPr id="57" name="TextBox 56"/>
          <p:cNvSpPr txBox="1"/>
          <p:nvPr/>
        </p:nvSpPr>
        <p:spPr>
          <a:xfrm>
            <a:off x="5715000" y="2362200"/>
            <a:ext cx="388248" cy="307777"/>
          </a:xfrm>
          <a:prstGeom prst="rect">
            <a:avLst/>
          </a:prstGeom>
          <a:noFill/>
        </p:spPr>
        <p:txBody>
          <a:bodyPr wrap="none" rtlCol="0">
            <a:spAutoFit/>
          </a:bodyPr>
          <a:lstStyle/>
          <a:p>
            <a:pPr algn="ctr"/>
            <a:r>
              <a:rPr lang="en-GB" sz="1400" dirty="0" smtClean="0">
                <a:latin typeface="Comic Sans MS" pitchFamily="66" charset="0"/>
              </a:rPr>
              <a:t>3g</a:t>
            </a:r>
            <a:endParaRPr lang="en-GB" sz="1400" dirty="0">
              <a:latin typeface="Comic Sans MS" pitchFamily="66" charset="0"/>
            </a:endParaRPr>
          </a:p>
        </p:txBody>
      </p:sp>
      <p:sp>
        <p:nvSpPr>
          <p:cNvPr id="58" name="TextBox 57"/>
          <p:cNvSpPr txBox="1"/>
          <p:nvPr/>
        </p:nvSpPr>
        <p:spPr>
          <a:xfrm>
            <a:off x="6248400" y="2057400"/>
            <a:ext cx="798616" cy="276999"/>
          </a:xfrm>
          <a:prstGeom prst="rect">
            <a:avLst/>
          </a:prstGeom>
          <a:noFill/>
        </p:spPr>
        <p:txBody>
          <a:bodyPr wrap="none" rtlCol="0">
            <a:spAutoFit/>
          </a:bodyPr>
          <a:lstStyle/>
          <a:p>
            <a:pPr algn="ctr"/>
            <a:r>
              <a:rPr lang="en-GB" sz="1200" dirty="0" smtClean="0">
                <a:solidFill>
                  <a:srgbClr val="0000FF"/>
                </a:solidFill>
                <a:latin typeface="Comic Sans MS" pitchFamily="66" charset="0"/>
              </a:rPr>
              <a:t>3gCos45</a:t>
            </a:r>
            <a:endParaRPr lang="en-GB" sz="1200" dirty="0">
              <a:solidFill>
                <a:srgbClr val="0000FF"/>
              </a:solidFill>
              <a:latin typeface="Comic Sans MS" pitchFamily="66" charset="0"/>
            </a:endParaRPr>
          </a:p>
        </p:txBody>
      </p:sp>
      <p:sp>
        <p:nvSpPr>
          <p:cNvPr id="59" name="TextBox 58"/>
          <p:cNvSpPr txBox="1"/>
          <p:nvPr/>
        </p:nvSpPr>
        <p:spPr>
          <a:xfrm>
            <a:off x="6248400" y="2667000"/>
            <a:ext cx="780983" cy="276999"/>
          </a:xfrm>
          <a:prstGeom prst="rect">
            <a:avLst/>
          </a:prstGeom>
          <a:noFill/>
        </p:spPr>
        <p:txBody>
          <a:bodyPr wrap="none" rtlCol="0">
            <a:spAutoFit/>
          </a:bodyPr>
          <a:lstStyle/>
          <a:p>
            <a:pPr algn="ctr"/>
            <a:r>
              <a:rPr lang="en-GB" sz="1200" dirty="0" smtClean="0">
                <a:solidFill>
                  <a:srgbClr val="FF0000"/>
                </a:solidFill>
                <a:latin typeface="Comic Sans MS" pitchFamily="66" charset="0"/>
              </a:rPr>
              <a:t>3gSin45</a:t>
            </a:r>
            <a:endParaRPr lang="en-GB" sz="1200" dirty="0">
              <a:solidFill>
                <a:srgbClr val="FF0000"/>
              </a:solidFill>
              <a:latin typeface="Comic Sans MS" pitchFamily="66" charset="0"/>
            </a:endParaRPr>
          </a:p>
        </p:txBody>
      </p:sp>
      <p:sp>
        <p:nvSpPr>
          <p:cNvPr id="60" name="TextBox 59"/>
          <p:cNvSpPr txBox="1"/>
          <p:nvPr/>
        </p:nvSpPr>
        <p:spPr>
          <a:xfrm>
            <a:off x="4876800" y="2133600"/>
            <a:ext cx="702436" cy="276999"/>
          </a:xfrm>
          <a:prstGeom prst="rect">
            <a:avLst/>
          </a:prstGeom>
          <a:noFill/>
        </p:spPr>
        <p:txBody>
          <a:bodyPr wrap="none" rtlCol="0">
            <a:spAutoFit/>
          </a:bodyPr>
          <a:lstStyle/>
          <a:p>
            <a:pPr algn="ctr"/>
            <a:r>
              <a:rPr lang="en-GB" sz="1200" dirty="0" smtClean="0">
                <a:solidFill>
                  <a:srgbClr val="FF0000"/>
                </a:solidFill>
                <a:latin typeface="Comic Sans MS" pitchFamily="66" charset="0"/>
              </a:rPr>
              <a:t>PCos45</a:t>
            </a:r>
            <a:endParaRPr lang="en-GB" sz="1200" dirty="0">
              <a:solidFill>
                <a:srgbClr val="FF0000"/>
              </a:solidFill>
              <a:latin typeface="Comic Sans MS" pitchFamily="66" charset="0"/>
            </a:endParaRPr>
          </a:p>
        </p:txBody>
      </p:sp>
      <p:sp>
        <p:nvSpPr>
          <p:cNvPr id="61" name="TextBox 60"/>
          <p:cNvSpPr txBox="1"/>
          <p:nvPr/>
        </p:nvSpPr>
        <p:spPr>
          <a:xfrm>
            <a:off x="4419600" y="1676400"/>
            <a:ext cx="277640" cy="307777"/>
          </a:xfrm>
          <a:prstGeom prst="rect">
            <a:avLst/>
          </a:prstGeom>
          <a:noFill/>
        </p:spPr>
        <p:txBody>
          <a:bodyPr wrap="none" rtlCol="0">
            <a:spAutoFit/>
          </a:bodyPr>
          <a:lstStyle/>
          <a:p>
            <a:pPr algn="ctr"/>
            <a:r>
              <a:rPr lang="en-GB" sz="1400" dirty="0" smtClean="0">
                <a:latin typeface="Comic Sans MS" pitchFamily="66" charset="0"/>
              </a:rPr>
              <a:t>P</a:t>
            </a:r>
            <a:endParaRPr lang="en-GB" sz="1400" dirty="0">
              <a:latin typeface="Comic Sans MS" pitchFamily="66" charset="0"/>
            </a:endParaRPr>
          </a:p>
        </p:txBody>
      </p:sp>
      <p:sp>
        <p:nvSpPr>
          <p:cNvPr id="62" name="TextBox 61"/>
          <p:cNvSpPr txBox="1"/>
          <p:nvPr/>
        </p:nvSpPr>
        <p:spPr>
          <a:xfrm>
            <a:off x="4191000" y="2133600"/>
            <a:ext cx="684804" cy="276999"/>
          </a:xfrm>
          <a:prstGeom prst="rect">
            <a:avLst/>
          </a:prstGeom>
          <a:noFill/>
        </p:spPr>
        <p:txBody>
          <a:bodyPr wrap="none" rtlCol="0">
            <a:spAutoFit/>
          </a:bodyPr>
          <a:lstStyle/>
          <a:p>
            <a:pPr algn="ctr"/>
            <a:r>
              <a:rPr lang="en-GB" sz="1200" dirty="0" smtClean="0">
                <a:solidFill>
                  <a:srgbClr val="0000FF"/>
                </a:solidFill>
                <a:latin typeface="Comic Sans MS" pitchFamily="66" charset="0"/>
              </a:rPr>
              <a:t>PSin45</a:t>
            </a:r>
            <a:endParaRPr lang="en-GB" sz="1200" dirty="0">
              <a:solidFill>
                <a:srgbClr val="0000FF"/>
              </a:solidFill>
              <a:latin typeface="Comic Sans MS" pitchFamily="66" charset="0"/>
            </a:endParaRPr>
          </a:p>
        </p:txBody>
      </p:sp>
      <p:sp>
        <p:nvSpPr>
          <p:cNvPr id="63" name="TextBox 62"/>
          <p:cNvSpPr txBox="1"/>
          <p:nvPr/>
        </p:nvSpPr>
        <p:spPr>
          <a:xfrm>
            <a:off x="4267200" y="3200400"/>
            <a:ext cx="2246128" cy="307777"/>
          </a:xfrm>
          <a:prstGeom prst="rect">
            <a:avLst/>
          </a:prstGeom>
          <a:noFill/>
        </p:spPr>
        <p:txBody>
          <a:bodyPr wrap="none" rtlCol="0">
            <a:spAutoFit/>
          </a:bodyPr>
          <a:lstStyle/>
          <a:p>
            <a:r>
              <a:rPr lang="en-GB" sz="1400" u="sng" dirty="0" smtClean="0">
                <a:latin typeface="Comic Sans MS" pitchFamily="66" charset="0"/>
              </a:rPr>
              <a:t>Resolve Parallel to find P</a:t>
            </a:r>
            <a:endParaRPr lang="en-GB" sz="1400" u="sng" dirty="0">
              <a:latin typeface="Comic Sans MS" pitchFamily="66" charset="0"/>
            </a:endParaRPr>
          </a:p>
        </p:txBody>
      </p:sp>
      <p:sp>
        <p:nvSpPr>
          <p:cNvPr id="73" name="TextBox 72"/>
          <p:cNvSpPr txBox="1"/>
          <p:nvPr/>
        </p:nvSpPr>
        <p:spPr>
          <a:xfrm>
            <a:off x="7162800" y="1600200"/>
            <a:ext cx="590226" cy="307777"/>
          </a:xfrm>
          <a:prstGeom prst="rect">
            <a:avLst/>
          </a:prstGeom>
          <a:noFill/>
        </p:spPr>
        <p:txBody>
          <a:bodyPr wrap="none" rtlCol="0">
            <a:spAutoFit/>
          </a:bodyPr>
          <a:lstStyle/>
          <a:p>
            <a:pPr algn="ctr"/>
            <a:r>
              <a:rPr lang="en-GB" sz="1400" dirty="0" smtClean="0">
                <a:solidFill>
                  <a:srgbClr val="008000"/>
                </a:solidFill>
                <a:latin typeface="Comic Sans MS" pitchFamily="66" charset="0"/>
              </a:rPr>
              <a:t>9.8N</a:t>
            </a:r>
            <a:endParaRPr lang="en-GB" sz="1400" dirty="0">
              <a:solidFill>
                <a:srgbClr val="008000"/>
              </a:solidFill>
              <a:latin typeface="Comic Sans MS" pitchFamily="66" charset="0"/>
            </a:endParaRPr>
          </a:p>
        </p:txBody>
      </p:sp>
      <p:sp>
        <p:nvSpPr>
          <p:cNvPr id="74" name="TextBox 73"/>
          <p:cNvSpPr txBox="1"/>
          <p:nvPr/>
        </p:nvSpPr>
        <p:spPr>
          <a:xfrm>
            <a:off x="6172200" y="1295400"/>
            <a:ext cx="590226" cy="307777"/>
          </a:xfrm>
          <a:prstGeom prst="rect">
            <a:avLst/>
          </a:prstGeom>
          <a:noFill/>
        </p:spPr>
        <p:txBody>
          <a:bodyPr wrap="none" rtlCol="0">
            <a:spAutoFit/>
          </a:bodyPr>
          <a:lstStyle/>
          <a:p>
            <a:pPr algn="ctr"/>
            <a:r>
              <a:rPr lang="en-GB" sz="1400" dirty="0" smtClean="0">
                <a:latin typeface="Comic Sans MS" pitchFamily="66" charset="0"/>
              </a:rPr>
              <a:t>9.8N</a:t>
            </a:r>
            <a:endParaRPr lang="en-GB" sz="1400" dirty="0">
              <a:latin typeface="Comic Sans MS" pitchFamily="66" charset="0"/>
            </a:endParaRPr>
          </a:p>
        </p:txBody>
      </p:sp>
      <p:sp>
        <p:nvSpPr>
          <p:cNvPr id="39" name="Oval 38"/>
          <p:cNvSpPr/>
          <p:nvPr/>
        </p:nvSpPr>
        <p:spPr>
          <a:xfrm>
            <a:off x="7086600" y="2057400"/>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6" name="TextBox 5"/>
              <p:cNvSpPr txBox="1"/>
              <p:nvPr/>
            </p:nvSpPr>
            <p:spPr>
              <a:xfrm>
                <a:off x="5681330" y="3581400"/>
                <a:ext cx="829586"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𝐹</m:t>
                      </m:r>
                      <m:r>
                        <a:rPr lang="en-GB" sz="1400" b="0" i="1" smtClean="0">
                          <a:latin typeface="Cambria Math"/>
                        </a:rPr>
                        <m:t>=</m:t>
                      </m:r>
                      <m:r>
                        <a:rPr lang="en-GB" sz="1400" b="0" i="1" smtClean="0">
                          <a:latin typeface="Cambria Math"/>
                        </a:rPr>
                        <m:t>𝑚𝑎</m:t>
                      </m:r>
                    </m:oMath>
                  </m:oMathPara>
                </a14:m>
                <a:endParaRPr lang="en-GB" sz="1400" dirty="0"/>
              </a:p>
            </p:txBody>
          </p:sp>
        </mc:Choice>
        <mc:Fallback xmlns="">
          <p:sp>
            <p:nvSpPr>
              <p:cNvPr id="6" name="TextBox 5"/>
              <p:cNvSpPr txBox="1">
                <a:spLocks noRot="1" noChangeAspect="1" noMove="1" noResize="1" noEditPoints="1" noAdjustHandles="1" noChangeArrowheads="1" noChangeShapeType="1" noTextEdit="1"/>
              </p:cNvSpPr>
              <p:nvPr/>
            </p:nvSpPr>
            <p:spPr>
              <a:xfrm>
                <a:off x="5681330" y="3581400"/>
                <a:ext cx="829586" cy="307777"/>
              </a:xfrm>
              <a:prstGeom prst="rect">
                <a:avLst/>
              </a:prstGeom>
              <a:blipFill rotWithShape="1">
                <a:blip r:embed="rId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5" name="TextBox 74"/>
              <p:cNvSpPr txBox="1"/>
              <p:nvPr/>
            </p:nvSpPr>
            <p:spPr>
              <a:xfrm>
                <a:off x="3886200" y="3962400"/>
                <a:ext cx="2481385"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𝑃𝐶𝑜𝑠</m:t>
                      </m:r>
                      <m:r>
                        <a:rPr lang="en-GB" sz="1400" b="0" i="1" smtClean="0">
                          <a:latin typeface="Cambria Math"/>
                        </a:rPr>
                        <m:t>45+9.8−3</m:t>
                      </m:r>
                      <m:r>
                        <a:rPr lang="en-GB" sz="1400" b="0" i="1" smtClean="0">
                          <a:latin typeface="Cambria Math"/>
                        </a:rPr>
                        <m:t>𝑔𝑆𝑖𝑛</m:t>
                      </m:r>
                      <m:r>
                        <a:rPr lang="en-GB" sz="1400" b="0" i="1" smtClean="0">
                          <a:latin typeface="Cambria Math"/>
                        </a:rPr>
                        <m:t>45=0</m:t>
                      </m:r>
                    </m:oMath>
                  </m:oMathPara>
                </a14:m>
                <a:endParaRPr lang="en-GB" sz="1400" dirty="0"/>
              </a:p>
            </p:txBody>
          </p:sp>
        </mc:Choice>
        <mc:Fallback xmlns="">
          <p:sp>
            <p:nvSpPr>
              <p:cNvPr id="75" name="TextBox 74"/>
              <p:cNvSpPr txBox="1">
                <a:spLocks noRot="1" noChangeAspect="1" noMove="1" noResize="1" noEditPoints="1" noAdjustHandles="1" noChangeArrowheads="1" noChangeShapeType="1" noTextEdit="1"/>
              </p:cNvSpPr>
              <p:nvPr/>
            </p:nvSpPr>
            <p:spPr>
              <a:xfrm>
                <a:off x="3886200" y="3962400"/>
                <a:ext cx="2481385" cy="307777"/>
              </a:xfrm>
              <a:prstGeom prst="rect">
                <a:avLst/>
              </a:prstGeom>
              <a:blipFill rotWithShape="1">
                <a:blip r:embed="rId3"/>
                <a:stretch>
                  <a:fillRect b="-8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6" name="TextBox 75"/>
              <p:cNvSpPr txBox="1"/>
              <p:nvPr/>
            </p:nvSpPr>
            <p:spPr>
              <a:xfrm>
                <a:off x="5202866" y="4354032"/>
                <a:ext cx="2167581"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𝑃𝐶𝑜𝑠</m:t>
                      </m:r>
                      <m:r>
                        <a:rPr lang="en-GB" sz="1400" b="0" i="1" smtClean="0">
                          <a:latin typeface="Cambria Math"/>
                        </a:rPr>
                        <m:t>45=3</m:t>
                      </m:r>
                      <m:r>
                        <a:rPr lang="en-GB" sz="1400" b="0" i="1" smtClean="0">
                          <a:latin typeface="Cambria Math"/>
                        </a:rPr>
                        <m:t>𝑔𝑆𝑖𝑛</m:t>
                      </m:r>
                      <m:r>
                        <a:rPr lang="en-GB" sz="1400" b="0" i="1" smtClean="0">
                          <a:latin typeface="Cambria Math"/>
                        </a:rPr>
                        <m:t>45−9.8</m:t>
                      </m:r>
                    </m:oMath>
                  </m:oMathPara>
                </a14:m>
                <a:endParaRPr lang="en-GB" sz="1400" dirty="0"/>
              </a:p>
            </p:txBody>
          </p:sp>
        </mc:Choice>
        <mc:Fallback xmlns="">
          <p:sp>
            <p:nvSpPr>
              <p:cNvPr id="76" name="TextBox 75"/>
              <p:cNvSpPr txBox="1">
                <a:spLocks noRot="1" noChangeAspect="1" noMove="1" noResize="1" noEditPoints="1" noAdjustHandles="1" noChangeArrowheads="1" noChangeShapeType="1" noTextEdit="1"/>
              </p:cNvSpPr>
              <p:nvPr/>
            </p:nvSpPr>
            <p:spPr>
              <a:xfrm>
                <a:off x="5202866" y="4354032"/>
                <a:ext cx="2167581" cy="307777"/>
              </a:xfrm>
              <a:prstGeom prst="rect">
                <a:avLst/>
              </a:prstGeom>
              <a:blipFill rotWithShape="1">
                <a:blip r:embed="rId4"/>
                <a:stretch>
                  <a:fillRect b="-5882"/>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7" name="TextBox 76"/>
              <p:cNvSpPr txBox="1"/>
              <p:nvPr/>
            </p:nvSpPr>
            <p:spPr>
              <a:xfrm>
                <a:off x="5691963" y="4745665"/>
                <a:ext cx="1726306" cy="50000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m:t>
                      </m:r>
                      <m:r>
                        <a:rPr lang="en-GB" sz="1400" b="0" i="1" smtClean="0">
                          <a:latin typeface="Cambria Math"/>
                        </a:rPr>
                        <m:t>=</m:t>
                      </m:r>
                      <m:f>
                        <m:fPr>
                          <m:ctrlPr>
                            <a:rPr lang="en-GB" sz="1400" b="0" i="1" smtClean="0">
                              <a:latin typeface="Cambria Math"/>
                            </a:rPr>
                          </m:ctrlPr>
                        </m:fPr>
                        <m:num>
                          <m:r>
                            <a:rPr lang="en-GB" sz="1400" i="1">
                              <a:latin typeface="Cambria Math"/>
                            </a:rPr>
                            <m:t>3</m:t>
                          </m:r>
                          <m:r>
                            <a:rPr lang="en-GB" sz="1400" i="1">
                              <a:latin typeface="Cambria Math"/>
                            </a:rPr>
                            <m:t>𝑔𝑆𝑖𝑛</m:t>
                          </m:r>
                          <m:r>
                            <a:rPr lang="en-GB" sz="1400" i="1">
                              <a:latin typeface="Cambria Math"/>
                            </a:rPr>
                            <m:t>45−9.8</m:t>
                          </m:r>
                          <m:r>
                            <m:rPr>
                              <m:nor/>
                            </m:rPr>
                            <a:rPr lang="en-GB" sz="1400" dirty="0"/>
                            <m:t> </m:t>
                          </m:r>
                        </m:num>
                        <m:den>
                          <m:r>
                            <a:rPr lang="en-GB" sz="1400" b="0" i="1" smtClean="0">
                              <a:latin typeface="Cambria Math"/>
                            </a:rPr>
                            <m:t>𝐶𝑜𝑠</m:t>
                          </m:r>
                          <m:r>
                            <a:rPr lang="en-GB" sz="1400" b="0" i="1" smtClean="0">
                              <a:latin typeface="Cambria Math"/>
                            </a:rPr>
                            <m:t>45</m:t>
                          </m:r>
                        </m:den>
                      </m:f>
                    </m:oMath>
                  </m:oMathPara>
                </a14:m>
                <a:endParaRPr lang="en-GB" sz="1400" dirty="0"/>
              </a:p>
            </p:txBody>
          </p:sp>
        </mc:Choice>
        <mc:Fallback xmlns="">
          <p:sp>
            <p:nvSpPr>
              <p:cNvPr id="77" name="TextBox 76"/>
              <p:cNvSpPr txBox="1">
                <a:spLocks noRot="1" noChangeAspect="1" noMove="1" noResize="1" noEditPoints="1" noAdjustHandles="1" noChangeArrowheads="1" noChangeShapeType="1" noTextEdit="1"/>
              </p:cNvSpPr>
              <p:nvPr/>
            </p:nvSpPr>
            <p:spPr>
              <a:xfrm>
                <a:off x="5691963" y="4745665"/>
                <a:ext cx="1726306" cy="500009"/>
              </a:xfrm>
              <a:prstGeom prst="rect">
                <a:avLst/>
              </a:prstGeom>
              <a:blipFill rotWithShape="1">
                <a:blip r:embed="rId5"/>
                <a:stretch>
                  <a:fillRect b="-1205"/>
                </a:stretch>
              </a:blipFill>
            </p:spPr>
            <p:txBody>
              <a:bodyPr/>
              <a:lstStyle/>
              <a:p>
                <a:r>
                  <a:rPr lang="en-GB">
                    <a:noFill/>
                  </a:rPr>
                  <a:t> </a:t>
                </a:r>
              </a:p>
            </p:txBody>
          </p:sp>
        </mc:Fallback>
      </mc:AlternateContent>
      <p:sp>
        <p:nvSpPr>
          <p:cNvPr id="78" name="Arc 77"/>
          <p:cNvSpPr/>
          <p:nvPr/>
        </p:nvSpPr>
        <p:spPr>
          <a:xfrm>
            <a:off x="6324600" y="3733800"/>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9" name="TextBox 78"/>
          <p:cNvSpPr txBox="1"/>
          <p:nvPr/>
        </p:nvSpPr>
        <p:spPr>
          <a:xfrm>
            <a:off x="6781800" y="3657600"/>
            <a:ext cx="1905000" cy="430887"/>
          </a:xfrm>
          <a:prstGeom prst="rect">
            <a:avLst/>
          </a:prstGeom>
          <a:noFill/>
        </p:spPr>
        <p:txBody>
          <a:bodyPr wrap="square" rtlCol="0">
            <a:spAutoFit/>
          </a:bodyPr>
          <a:lstStyle/>
          <a:p>
            <a:pPr algn="ctr"/>
            <a:r>
              <a:rPr lang="en-GB" sz="1100" dirty="0" smtClean="0">
                <a:solidFill>
                  <a:srgbClr val="FF0000"/>
                </a:solidFill>
                <a:latin typeface="Comic Sans MS" pitchFamily="66" charset="0"/>
              </a:rPr>
              <a:t>Choose P as the positive direction and sub in values</a:t>
            </a:r>
            <a:endParaRPr lang="en-GB" sz="1100" dirty="0">
              <a:solidFill>
                <a:srgbClr val="FF0000"/>
              </a:solidFill>
              <a:latin typeface="Comic Sans MS" pitchFamily="66" charset="0"/>
            </a:endParaRPr>
          </a:p>
        </p:txBody>
      </p:sp>
      <p:sp>
        <p:nvSpPr>
          <p:cNvPr id="80" name="Arc 79"/>
          <p:cNvSpPr/>
          <p:nvPr/>
        </p:nvSpPr>
        <p:spPr>
          <a:xfrm>
            <a:off x="7162800" y="4114800"/>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1" name="Arc 80"/>
          <p:cNvSpPr/>
          <p:nvPr/>
        </p:nvSpPr>
        <p:spPr>
          <a:xfrm>
            <a:off x="7162800" y="4495800"/>
            <a:ext cx="457200" cy="5334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2" name="TextBox 81"/>
          <p:cNvSpPr txBox="1"/>
          <p:nvPr/>
        </p:nvSpPr>
        <p:spPr>
          <a:xfrm>
            <a:off x="7620000" y="4191000"/>
            <a:ext cx="914400" cy="261610"/>
          </a:xfrm>
          <a:prstGeom prst="rect">
            <a:avLst/>
          </a:prstGeom>
          <a:noFill/>
        </p:spPr>
        <p:txBody>
          <a:bodyPr wrap="square" rtlCol="0">
            <a:spAutoFit/>
          </a:bodyPr>
          <a:lstStyle/>
          <a:p>
            <a:pPr algn="ctr"/>
            <a:r>
              <a:rPr lang="en-GB" sz="1100" dirty="0" smtClean="0">
                <a:solidFill>
                  <a:srgbClr val="FF0000"/>
                </a:solidFill>
                <a:latin typeface="Comic Sans MS" pitchFamily="66" charset="0"/>
              </a:rPr>
              <a:t>Rearrange</a:t>
            </a:r>
            <a:endParaRPr lang="en-GB" sz="1100" dirty="0">
              <a:solidFill>
                <a:srgbClr val="FF0000"/>
              </a:solidFill>
              <a:latin typeface="Comic Sans MS" pitchFamily="66" charset="0"/>
            </a:endParaRPr>
          </a:p>
        </p:txBody>
      </p:sp>
      <p:sp>
        <p:nvSpPr>
          <p:cNvPr id="83" name="TextBox 82"/>
          <p:cNvSpPr txBox="1"/>
          <p:nvPr/>
        </p:nvSpPr>
        <p:spPr>
          <a:xfrm>
            <a:off x="7620000" y="4648200"/>
            <a:ext cx="1295400" cy="261610"/>
          </a:xfrm>
          <a:prstGeom prst="rect">
            <a:avLst/>
          </a:prstGeom>
          <a:noFill/>
        </p:spPr>
        <p:txBody>
          <a:bodyPr wrap="square" rtlCol="0">
            <a:spAutoFit/>
          </a:bodyPr>
          <a:lstStyle/>
          <a:p>
            <a:pPr algn="ctr"/>
            <a:r>
              <a:rPr lang="en-GB" sz="1100" dirty="0" smtClean="0">
                <a:solidFill>
                  <a:srgbClr val="FF0000"/>
                </a:solidFill>
                <a:latin typeface="Comic Sans MS" pitchFamily="66" charset="0"/>
              </a:rPr>
              <a:t>Divide by Cos45</a:t>
            </a:r>
            <a:endParaRPr lang="en-GB" sz="11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84" name="TextBox 83"/>
              <p:cNvSpPr txBox="1"/>
              <p:nvPr/>
            </p:nvSpPr>
            <p:spPr>
              <a:xfrm>
                <a:off x="5715000" y="5334000"/>
                <a:ext cx="1144352"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m:t>
                      </m:r>
                      <m:r>
                        <a:rPr lang="en-GB" sz="1400" b="0" i="1" smtClean="0">
                          <a:latin typeface="Cambria Math"/>
                        </a:rPr>
                        <m:t>=15.54</m:t>
                      </m:r>
                      <m:r>
                        <a:rPr lang="en-GB" sz="1400" b="0" i="1" smtClean="0">
                          <a:latin typeface="Cambria Math"/>
                        </a:rPr>
                        <m:t>𝑁</m:t>
                      </m:r>
                    </m:oMath>
                  </m:oMathPara>
                </a14:m>
                <a:endParaRPr lang="en-GB" sz="1400" dirty="0"/>
              </a:p>
            </p:txBody>
          </p:sp>
        </mc:Choice>
        <mc:Fallback xmlns="">
          <p:sp>
            <p:nvSpPr>
              <p:cNvPr id="84" name="TextBox 83"/>
              <p:cNvSpPr txBox="1">
                <a:spLocks noRot="1" noChangeAspect="1" noMove="1" noResize="1" noEditPoints="1" noAdjustHandles="1" noChangeArrowheads="1" noChangeShapeType="1" noTextEdit="1"/>
              </p:cNvSpPr>
              <p:nvPr/>
            </p:nvSpPr>
            <p:spPr>
              <a:xfrm>
                <a:off x="5715000" y="5334000"/>
                <a:ext cx="1144352" cy="307777"/>
              </a:xfrm>
              <a:prstGeom prst="rect">
                <a:avLst/>
              </a:prstGeom>
              <a:blipFill rotWithShape="1">
                <a:blip r:embed="rId6"/>
                <a:stretch>
                  <a:fillRect/>
                </a:stretch>
              </a:blipFill>
            </p:spPr>
            <p:txBody>
              <a:bodyPr/>
              <a:lstStyle/>
              <a:p>
                <a:r>
                  <a:rPr lang="en-GB">
                    <a:noFill/>
                  </a:rPr>
                  <a:t> </a:t>
                </a:r>
              </a:p>
            </p:txBody>
          </p:sp>
        </mc:Fallback>
      </mc:AlternateContent>
      <p:sp>
        <p:nvSpPr>
          <p:cNvPr id="85" name="Arc 84"/>
          <p:cNvSpPr/>
          <p:nvPr/>
        </p:nvSpPr>
        <p:spPr>
          <a:xfrm>
            <a:off x="7162800" y="50292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6" name="TextBox 85"/>
          <p:cNvSpPr txBox="1"/>
          <p:nvPr/>
        </p:nvSpPr>
        <p:spPr>
          <a:xfrm>
            <a:off x="7543800" y="5105400"/>
            <a:ext cx="914400" cy="261610"/>
          </a:xfrm>
          <a:prstGeom prst="rect">
            <a:avLst/>
          </a:prstGeom>
          <a:noFill/>
        </p:spPr>
        <p:txBody>
          <a:bodyPr wrap="square" rtlCol="0">
            <a:spAutoFit/>
          </a:bodyPr>
          <a:lstStyle/>
          <a:p>
            <a:pPr algn="ctr"/>
            <a:r>
              <a:rPr lang="en-GB" sz="1100" dirty="0" smtClean="0">
                <a:solidFill>
                  <a:srgbClr val="FF0000"/>
                </a:solidFill>
                <a:latin typeface="Comic Sans MS" pitchFamily="66" charset="0"/>
              </a:rPr>
              <a:t>Calculate</a:t>
            </a:r>
            <a:endParaRPr lang="en-GB" sz="1100" dirty="0">
              <a:solidFill>
                <a:srgbClr val="FF0000"/>
              </a:solidFill>
              <a:latin typeface="Comic Sans MS" pitchFamily="66" charset="0"/>
            </a:endParaRPr>
          </a:p>
        </p:txBody>
      </p:sp>
      <p:sp>
        <p:nvSpPr>
          <p:cNvPr id="14" name="Oval 13"/>
          <p:cNvSpPr/>
          <p:nvPr/>
        </p:nvSpPr>
        <p:spPr>
          <a:xfrm>
            <a:off x="6019800" y="1905000"/>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87" name="TextBox 86"/>
              <p:cNvSpPr txBox="1"/>
              <p:nvPr/>
            </p:nvSpPr>
            <p:spPr>
              <a:xfrm>
                <a:off x="533400" y="6172200"/>
                <a:ext cx="1144352"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rgbClr val="FF0000"/>
                          </a:solidFill>
                          <a:latin typeface="Cambria Math"/>
                        </a:rPr>
                        <m:t>𝑃</m:t>
                      </m:r>
                      <m:r>
                        <a:rPr lang="en-GB" sz="1400" b="0" i="1" smtClean="0">
                          <a:solidFill>
                            <a:srgbClr val="FF0000"/>
                          </a:solidFill>
                          <a:latin typeface="Cambria Math"/>
                        </a:rPr>
                        <m:t>=15.54</m:t>
                      </m:r>
                      <m:r>
                        <a:rPr lang="en-GB" sz="1400" b="0" i="1" smtClean="0">
                          <a:solidFill>
                            <a:srgbClr val="FF0000"/>
                          </a:solidFill>
                          <a:latin typeface="Cambria Math"/>
                        </a:rPr>
                        <m:t>𝑁</m:t>
                      </m:r>
                    </m:oMath>
                  </m:oMathPara>
                </a14:m>
                <a:endParaRPr lang="en-GB" sz="1400" dirty="0">
                  <a:solidFill>
                    <a:srgbClr val="FF0000"/>
                  </a:solidFill>
                </a:endParaRPr>
              </a:p>
            </p:txBody>
          </p:sp>
        </mc:Choice>
        <mc:Fallback xmlns="">
          <p:sp>
            <p:nvSpPr>
              <p:cNvPr id="87" name="TextBox 86"/>
              <p:cNvSpPr txBox="1">
                <a:spLocks noRot="1" noChangeAspect="1" noMove="1" noResize="1" noEditPoints="1" noAdjustHandles="1" noChangeArrowheads="1" noChangeShapeType="1" noTextEdit="1"/>
              </p:cNvSpPr>
              <p:nvPr/>
            </p:nvSpPr>
            <p:spPr>
              <a:xfrm>
                <a:off x="533400" y="6172200"/>
                <a:ext cx="1144352" cy="307777"/>
              </a:xfrm>
              <a:prstGeom prst="rect">
                <a:avLst/>
              </a:prstGeom>
              <a:blipFill rotWithShape="1">
                <a:blip r:embed="rId7"/>
                <a:stretch>
                  <a:fillRect/>
                </a:stretch>
              </a:blipFill>
            </p:spPr>
            <p:txBody>
              <a:bodyPr/>
              <a:lstStyle/>
              <a:p>
                <a:r>
                  <a:rPr lang="en-GB">
                    <a:noFill/>
                  </a:rPr>
                  <a:t> </a:t>
                </a:r>
              </a:p>
            </p:txBody>
          </p:sp>
        </mc:Fallback>
      </mc:AlternateContent>
      <p:pic>
        <p:nvPicPr>
          <p:cNvPr id="54" name="Picture 4" descr="http://www.nenastran.com/newnoran/images/linear-statics-excavator.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467600" y="152400"/>
            <a:ext cx="1537195" cy="9654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7116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3"/>
                                        </p:tgtEl>
                                        <p:attrNameLst>
                                          <p:attrName>style.visibility</p:attrName>
                                        </p:attrNameLst>
                                      </p:cBhvr>
                                      <p:to>
                                        <p:strVal val="visible"/>
                                      </p:to>
                                    </p:set>
                                    <p:animEffect transition="in" filter="blinds(horizontal)">
                                      <p:cBhvr>
                                        <p:cTn id="7" dur="500"/>
                                        <p:tgtEl>
                                          <p:spTgt spid="6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8"/>
                                        </p:tgtEl>
                                        <p:attrNameLst>
                                          <p:attrName>style.visibility</p:attrName>
                                        </p:attrNameLst>
                                      </p:cBhvr>
                                      <p:to>
                                        <p:strVal val="visible"/>
                                      </p:to>
                                    </p:set>
                                    <p:animEffect transition="in" filter="blinds(horizontal)">
                                      <p:cBhvr>
                                        <p:cTn id="17" dur="500"/>
                                        <p:tgtEl>
                                          <p:spTgt spid="78"/>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9"/>
                                        </p:tgtEl>
                                        <p:attrNameLst>
                                          <p:attrName>style.visibility</p:attrName>
                                        </p:attrNameLst>
                                      </p:cBhvr>
                                      <p:to>
                                        <p:strVal val="visible"/>
                                      </p:to>
                                    </p:set>
                                    <p:animEffect transition="in" filter="blinds(horizontal)">
                                      <p:cBhvr>
                                        <p:cTn id="22" dur="500"/>
                                        <p:tgtEl>
                                          <p:spTgt spid="79"/>
                                        </p:tgtEl>
                                      </p:cBhvr>
                                    </p:animEffect>
                                  </p:childTnLst>
                                </p:cTn>
                              </p:par>
                            </p:childTnLst>
                          </p:cTn>
                        </p:par>
                      </p:childTnLst>
                    </p:cTn>
                  </p:par>
                  <p:par>
                    <p:cTn id="23" fill="hold">
                      <p:stCondLst>
                        <p:cond delay="indefinite"/>
                      </p:stCondLst>
                      <p:childTnLst>
                        <p:par>
                          <p:cTn id="24" fill="hold">
                            <p:stCondLst>
                              <p:cond delay="0"/>
                            </p:stCondLst>
                            <p:childTnLst>
                              <p:par>
                                <p:cTn id="25" presetID="7" presetClass="emph" presetSubtype="2" fill="hold" nodeType="clickEffect">
                                  <p:stCondLst>
                                    <p:cond delay="0"/>
                                  </p:stCondLst>
                                  <p:childTnLst>
                                    <p:animClr clrSpc="rgb" dir="cw">
                                      <p:cBhvr>
                                        <p:cTn id="26" dur="500" fill="hold"/>
                                        <p:tgtEl>
                                          <p:spTgt spid="43"/>
                                        </p:tgtEl>
                                        <p:attrNameLst>
                                          <p:attrName>stroke.color</p:attrName>
                                        </p:attrNameLst>
                                      </p:cBhvr>
                                      <p:to>
                                        <a:srgbClr val="FF0000"/>
                                      </p:to>
                                    </p:animClr>
                                    <p:set>
                                      <p:cBhvr>
                                        <p:cTn id="27" dur="500" fill="hold"/>
                                        <p:tgtEl>
                                          <p:spTgt spid="43"/>
                                        </p:tgtEl>
                                        <p:attrNameLst>
                                          <p:attrName>stroke.on</p:attrName>
                                        </p:attrNameLst>
                                      </p:cBhvr>
                                      <p:to>
                                        <p:strVal val="true"/>
                                      </p:to>
                                    </p:set>
                                  </p:childTnLst>
                                </p:cTn>
                              </p:par>
                              <p:par>
                                <p:cTn id="28" presetID="3" presetClass="emph" presetSubtype="2" fill="hold" grpId="0" nodeType="withEffect">
                                  <p:stCondLst>
                                    <p:cond delay="0"/>
                                  </p:stCondLst>
                                  <p:childTnLst>
                                    <p:animClr clrSpc="rgb" dir="cw">
                                      <p:cBhvr override="childStyle">
                                        <p:cTn id="29" dur="500" fill="hold"/>
                                        <p:tgtEl>
                                          <p:spTgt spid="74"/>
                                        </p:tgtEl>
                                        <p:attrNameLst>
                                          <p:attrName>style.color</p:attrName>
                                        </p:attrNameLst>
                                      </p:cBhvr>
                                      <p:to>
                                        <a:srgbClr val="FF0000"/>
                                      </p:to>
                                    </p:animClr>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75"/>
                                        </p:tgtEl>
                                        <p:attrNameLst>
                                          <p:attrName>style.visibility</p:attrName>
                                        </p:attrNameLst>
                                      </p:cBhvr>
                                      <p:to>
                                        <p:strVal val="visible"/>
                                      </p:to>
                                    </p:set>
                                    <p:animEffect transition="in" filter="blinds(horizontal)">
                                      <p:cBhvr>
                                        <p:cTn id="34" dur="500"/>
                                        <p:tgtEl>
                                          <p:spTgt spid="75"/>
                                        </p:tgtEl>
                                      </p:cBhvr>
                                    </p:animEffec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80"/>
                                        </p:tgtEl>
                                        <p:attrNameLst>
                                          <p:attrName>style.visibility</p:attrName>
                                        </p:attrNameLst>
                                      </p:cBhvr>
                                      <p:to>
                                        <p:strVal val="visible"/>
                                      </p:to>
                                    </p:set>
                                    <p:animEffect transition="in" filter="blinds(horizontal)">
                                      <p:cBhvr>
                                        <p:cTn id="39" dur="500"/>
                                        <p:tgtEl>
                                          <p:spTgt spid="80"/>
                                        </p:tgtEl>
                                      </p:cBhvr>
                                    </p:animEffect>
                                  </p:childTnLst>
                                </p:cTn>
                              </p:par>
                            </p:childTnLst>
                          </p:cTn>
                        </p:par>
                      </p:childTnLst>
                    </p:cTn>
                  </p:par>
                  <p:par>
                    <p:cTn id="40" fill="hold">
                      <p:stCondLst>
                        <p:cond delay="indefinite"/>
                      </p:stCondLst>
                      <p:childTnLst>
                        <p:par>
                          <p:cTn id="41" fill="hold">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82"/>
                                        </p:tgtEl>
                                        <p:attrNameLst>
                                          <p:attrName>style.visibility</p:attrName>
                                        </p:attrNameLst>
                                      </p:cBhvr>
                                      <p:to>
                                        <p:strVal val="visible"/>
                                      </p:to>
                                    </p:set>
                                    <p:animEffect transition="in" filter="blinds(horizontal)">
                                      <p:cBhvr>
                                        <p:cTn id="44" dur="500"/>
                                        <p:tgtEl>
                                          <p:spTgt spid="82"/>
                                        </p:tgtEl>
                                      </p:cBhvr>
                                    </p:animEffec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76"/>
                                        </p:tgtEl>
                                        <p:attrNameLst>
                                          <p:attrName>style.visibility</p:attrName>
                                        </p:attrNameLst>
                                      </p:cBhvr>
                                      <p:to>
                                        <p:strVal val="visible"/>
                                      </p:to>
                                    </p:set>
                                    <p:animEffect transition="in" filter="blinds(horizontal)">
                                      <p:cBhvr>
                                        <p:cTn id="49" dur="500"/>
                                        <p:tgtEl>
                                          <p:spTgt spid="76"/>
                                        </p:tgtEl>
                                      </p:cBhvr>
                                    </p:animEffect>
                                  </p:childTnLst>
                                </p:cTn>
                              </p:par>
                            </p:childTnLst>
                          </p:cTn>
                        </p:par>
                      </p:childTnLst>
                    </p:cTn>
                  </p:par>
                  <p:par>
                    <p:cTn id="50" fill="hold">
                      <p:stCondLst>
                        <p:cond delay="indefinite"/>
                      </p:stCondLst>
                      <p:childTnLst>
                        <p:par>
                          <p:cTn id="51" fill="hold">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81"/>
                                        </p:tgtEl>
                                        <p:attrNameLst>
                                          <p:attrName>style.visibility</p:attrName>
                                        </p:attrNameLst>
                                      </p:cBhvr>
                                      <p:to>
                                        <p:strVal val="visible"/>
                                      </p:to>
                                    </p:set>
                                    <p:animEffect transition="in" filter="blinds(horizontal)">
                                      <p:cBhvr>
                                        <p:cTn id="54" dur="500"/>
                                        <p:tgtEl>
                                          <p:spTgt spid="81"/>
                                        </p:tgtEl>
                                      </p:cBhvr>
                                    </p:animEffect>
                                  </p:childTnLst>
                                </p:cTn>
                              </p:par>
                            </p:childTnLst>
                          </p:cTn>
                        </p:par>
                      </p:childTnLst>
                    </p:cTn>
                  </p:par>
                  <p:par>
                    <p:cTn id="55" fill="hold">
                      <p:stCondLst>
                        <p:cond delay="indefinite"/>
                      </p:stCondLst>
                      <p:childTnLst>
                        <p:par>
                          <p:cTn id="56" fill="hold">
                            <p:stCondLst>
                              <p:cond delay="0"/>
                            </p:stCondLst>
                            <p:childTnLst>
                              <p:par>
                                <p:cTn id="57" presetID="3" presetClass="entr" presetSubtype="10" fill="hold" grpId="0" nodeType="clickEffect">
                                  <p:stCondLst>
                                    <p:cond delay="0"/>
                                  </p:stCondLst>
                                  <p:childTnLst>
                                    <p:set>
                                      <p:cBhvr>
                                        <p:cTn id="58" dur="1" fill="hold">
                                          <p:stCondLst>
                                            <p:cond delay="0"/>
                                          </p:stCondLst>
                                        </p:cTn>
                                        <p:tgtEl>
                                          <p:spTgt spid="83"/>
                                        </p:tgtEl>
                                        <p:attrNameLst>
                                          <p:attrName>style.visibility</p:attrName>
                                        </p:attrNameLst>
                                      </p:cBhvr>
                                      <p:to>
                                        <p:strVal val="visible"/>
                                      </p:to>
                                    </p:set>
                                    <p:animEffect transition="in" filter="blinds(horizontal)">
                                      <p:cBhvr>
                                        <p:cTn id="59" dur="500"/>
                                        <p:tgtEl>
                                          <p:spTgt spid="83"/>
                                        </p:tgtEl>
                                      </p:cBhvr>
                                    </p:animEffect>
                                  </p:childTnLst>
                                </p:cTn>
                              </p:par>
                            </p:childTnLst>
                          </p:cTn>
                        </p:par>
                      </p:childTnLst>
                    </p:cTn>
                  </p:par>
                  <p:par>
                    <p:cTn id="60" fill="hold">
                      <p:stCondLst>
                        <p:cond delay="indefinite"/>
                      </p:stCondLst>
                      <p:childTnLst>
                        <p:par>
                          <p:cTn id="61" fill="hold">
                            <p:stCondLst>
                              <p:cond delay="0"/>
                            </p:stCondLst>
                            <p:childTnLst>
                              <p:par>
                                <p:cTn id="62" presetID="3" presetClass="entr" presetSubtype="10" fill="hold" grpId="0" nodeType="clickEffect">
                                  <p:stCondLst>
                                    <p:cond delay="0"/>
                                  </p:stCondLst>
                                  <p:childTnLst>
                                    <p:set>
                                      <p:cBhvr>
                                        <p:cTn id="63" dur="1" fill="hold">
                                          <p:stCondLst>
                                            <p:cond delay="0"/>
                                          </p:stCondLst>
                                        </p:cTn>
                                        <p:tgtEl>
                                          <p:spTgt spid="77"/>
                                        </p:tgtEl>
                                        <p:attrNameLst>
                                          <p:attrName>style.visibility</p:attrName>
                                        </p:attrNameLst>
                                      </p:cBhvr>
                                      <p:to>
                                        <p:strVal val="visible"/>
                                      </p:to>
                                    </p:set>
                                    <p:animEffect transition="in" filter="blinds(horizontal)">
                                      <p:cBhvr>
                                        <p:cTn id="64" dur="500"/>
                                        <p:tgtEl>
                                          <p:spTgt spid="77"/>
                                        </p:tgtEl>
                                      </p:cBhvr>
                                    </p:animEffect>
                                  </p:childTnLst>
                                </p:cTn>
                              </p:par>
                            </p:childTnLst>
                          </p:cTn>
                        </p:par>
                      </p:childTnLst>
                    </p:cTn>
                  </p:par>
                  <p:par>
                    <p:cTn id="65" fill="hold">
                      <p:stCondLst>
                        <p:cond delay="indefinite"/>
                      </p:stCondLst>
                      <p:childTnLst>
                        <p:par>
                          <p:cTn id="66" fill="hold">
                            <p:stCondLst>
                              <p:cond delay="0"/>
                            </p:stCondLst>
                            <p:childTnLst>
                              <p:par>
                                <p:cTn id="67" presetID="3" presetClass="entr" presetSubtype="10" fill="hold" grpId="0" nodeType="clickEffect">
                                  <p:stCondLst>
                                    <p:cond delay="0"/>
                                  </p:stCondLst>
                                  <p:childTnLst>
                                    <p:set>
                                      <p:cBhvr>
                                        <p:cTn id="68" dur="1" fill="hold">
                                          <p:stCondLst>
                                            <p:cond delay="0"/>
                                          </p:stCondLst>
                                        </p:cTn>
                                        <p:tgtEl>
                                          <p:spTgt spid="85"/>
                                        </p:tgtEl>
                                        <p:attrNameLst>
                                          <p:attrName>style.visibility</p:attrName>
                                        </p:attrNameLst>
                                      </p:cBhvr>
                                      <p:to>
                                        <p:strVal val="visible"/>
                                      </p:to>
                                    </p:set>
                                    <p:animEffect transition="in" filter="blinds(horizontal)">
                                      <p:cBhvr>
                                        <p:cTn id="69" dur="500"/>
                                        <p:tgtEl>
                                          <p:spTgt spid="85"/>
                                        </p:tgtEl>
                                      </p:cBhvr>
                                    </p:animEffect>
                                  </p:childTnLst>
                                </p:cTn>
                              </p:par>
                            </p:childTnLst>
                          </p:cTn>
                        </p:par>
                      </p:childTnLst>
                    </p:cTn>
                  </p:par>
                  <p:par>
                    <p:cTn id="70" fill="hold">
                      <p:stCondLst>
                        <p:cond delay="indefinite"/>
                      </p:stCondLst>
                      <p:childTnLst>
                        <p:par>
                          <p:cTn id="71" fill="hold">
                            <p:stCondLst>
                              <p:cond delay="0"/>
                            </p:stCondLst>
                            <p:childTnLst>
                              <p:par>
                                <p:cTn id="72" presetID="3" presetClass="entr" presetSubtype="10" fill="hold" grpId="0" nodeType="clickEffect">
                                  <p:stCondLst>
                                    <p:cond delay="0"/>
                                  </p:stCondLst>
                                  <p:childTnLst>
                                    <p:set>
                                      <p:cBhvr>
                                        <p:cTn id="73" dur="1" fill="hold">
                                          <p:stCondLst>
                                            <p:cond delay="0"/>
                                          </p:stCondLst>
                                        </p:cTn>
                                        <p:tgtEl>
                                          <p:spTgt spid="86"/>
                                        </p:tgtEl>
                                        <p:attrNameLst>
                                          <p:attrName>style.visibility</p:attrName>
                                        </p:attrNameLst>
                                      </p:cBhvr>
                                      <p:to>
                                        <p:strVal val="visible"/>
                                      </p:to>
                                    </p:set>
                                    <p:animEffect transition="in" filter="blinds(horizontal)">
                                      <p:cBhvr>
                                        <p:cTn id="74" dur="500"/>
                                        <p:tgtEl>
                                          <p:spTgt spid="86"/>
                                        </p:tgtEl>
                                      </p:cBhvr>
                                    </p:animEffect>
                                  </p:childTnLst>
                                </p:cTn>
                              </p:par>
                            </p:childTnLst>
                          </p:cTn>
                        </p:par>
                      </p:childTnLst>
                    </p:cTn>
                  </p:par>
                  <p:par>
                    <p:cTn id="75" fill="hold">
                      <p:stCondLst>
                        <p:cond delay="indefinite"/>
                      </p:stCondLst>
                      <p:childTnLst>
                        <p:par>
                          <p:cTn id="76" fill="hold">
                            <p:stCondLst>
                              <p:cond delay="0"/>
                            </p:stCondLst>
                            <p:childTnLst>
                              <p:par>
                                <p:cTn id="77" presetID="3" presetClass="entr" presetSubtype="10" fill="hold" grpId="0" nodeType="clickEffect">
                                  <p:stCondLst>
                                    <p:cond delay="0"/>
                                  </p:stCondLst>
                                  <p:childTnLst>
                                    <p:set>
                                      <p:cBhvr>
                                        <p:cTn id="78" dur="1" fill="hold">
                                          <p:stCondLst>
                                            <p:cond delay="0"/>
                                          </p:stCondLst>
                                        </p:cTn>
                                        <p:tgtEl>
                                          <p:spTgt spid="84"/>
                                        </p:tgtEl>
                                        <p:attrNameLst>
                                          <p:attrName>style.visibility</p:attrName>
                                        </p:attrNameLst>
                                      </p:cBhvr>
                                      <p:to>
                                        <p:strVal val="visible"/>
                                      </p:to>
                                    </p:set>
                                    <p:animEffect transition="in" filter="blinds(horizontal)">
                                      <p:cBhvr>
                                        <p:cTn id="79" dur="500"/>
                                        <p:tgtEl>
                                          <p:spTgt spid="84"/>
                                        </p:tgtEl>
                                      </p:cBhvr>
                                    </p:animEffect>
                                  </p:childTnLst>
                                </p:cTn>
                              </p:par>
                            </p:childTnLst>
                          </p:cTn>
                        </p:par>
                      </p:childTnLst>
                    </p:cTn>
                  </p:par>
                  <p:par>
                    <p:cTn id="80" fill="hold">
                      <p:stCondLst>
                        <p:cond delay="indefinite"/>
                      </p:stCondLst>
                      <p:childTnLst>
                        <p:par>
                          <p:cTn id="81" fill="hold">
                            <p:stCondLst>
                              <p:cond delay="0"/>
                            </p:stCondLst>
                            <p:childTnLst>
                              <p:par>
                                <p:cTn id="82" presetID="3" presetClass="entr" presetSubtype="10" fill="hold" grpId="0" nodeType="clickEffect">
                                  <p:stCondLst>
                                    <p:cond delay="0"/>
                                  </p:stCondLst>
                                  <p:childTnLst>
                                    <p:set>
                                      <p:cBhvr>
                                        <p:cTn id="83" dur="1" fill="hold">
                                          <p:stCondLst>
                                            <p:cond delay="0"/>
                                          </p:stCondLst>
                                        </p:cTn>
                                        <p:tgtEl>
                                          <p:spTgt spid="87"/>
                                        </p:tgtEl>
                                        <p:attrNameLst>
                                          <p:attrName>style.visibility</p:attrName>
                                        </p:attrNameLst>
                                      </p:cBhvr>
                                      <p:to>
                                        <p:strVal val="visible"/>
                                      </p:to>
                                    </p:set>
                                    <p:animEffect transition="in" filter="blinds(horizontal)">
                                      <p:cBhvr>
                                        <p:cTn id="84" dur="500"/>
                                        <p:tgtEl>
                                          <p:spTgt spid="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 grpId="0"/>
      <p:bldP spid="74" grpId="0"/>
      <p:bldP spid="6" grpId="0"/>
      <p:bldP spid="75" grpId="0"/>
      <p:bldP spid="76" grpId="0"/>
      <p:bldP spid="77" grpId="0"/>
      <p:bldP spid="78" grpId="0" animBg="1"/>
      <p:bldP spid="79" grpId="0"/>
      <p:bldP spid="80" grpId="0" animBg="1"/>
      <p:bldP spid="81" grpId="0" animBg="1"/>
      <p:bldP spid="82" grpId="0"/>
      <p:bldP spid="83" grpId="0"/>
      <p:bldP spid="84" grpId="0"/>
      <p:bldP spid="85" grpId="0" animBg="1"/>
      <p:bldP spid="86" grpId="0"/>
      <p:bldP spid="8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Straight Connector 24"/>
          <p:cNvCxnSpPr/>
          <p:nvPr/>
        </p:nvCxnSpPr>
        <p:spPr>
          <a:xfrm flipV="1">
            <a:off x="6096000" y="2590800"/>
            <a:ext cx="457200" cy="304800"/>
          </a:xfrm>
          <a:prstGeom prst="line">
            <a:avLst/>
          </a:prstGeom>
          <a:ln w="25400">
            <a:solidFill>
              <a:srgbClr val="FF0000"/>
            </a:solidFill>
            <a:headEnd type="arrow"/>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GB" dirty="0" smtClean="0">
                <a:latin typeface="Comic Sans MS" pitchFamily="66" charset="0"/>
              </a:rPr>
              <a:t>Statics of a Particle</a:t>
            </a:r>
            <a:endParaRPr lang="en-GB" dirty="0">
              <a:latin typeface="Comic Sans MS" pitchFamily="66" charset="0"/>
            </a:endParaRPr>
          </a:p>
        </p:txBody>
      </p:sp>
      <p:sp>
        <p:nvSpPr>
          <p:cNvPr id="3" name="Content Placeholder 2"/>
          <p:cNvSpPr>
            <a:spLocks noGrp="1"/>
          </p:cNvSpPr>
          <p:nvPr>
            <p:ph idx="1"/>
          </p:nvPr>
        </p:nvSpPr>
        <p:spPr>
          <a:xfrm>
            <a:off x="152400" y="1600200"/>
            <a:ext cx="3505200" cy="4800600"/>
          </a:xfrm>
        </p:spPr>
        <p:txBody>
          <a:bodyPr>
            <a:normAutofit lnSpcReduction="10000"/>
          </a:bodyPr>
          <a:lstStyle/>
          <a:p>
            <a:pPr marL="0" indent="0" algn="ctr">
              <a:buNone/>
            </a:pPr>
            <a:r>
              <a:rPr lang="en-GB" sz="1400" b="1" dirty="0" smtClean="0">
                <a:latin typeface="Comic Sans MS" pitchFamily="66" charset="0"/>
              </a:rPr>
              <a:t>You need to know when to include additional forces on your diagrams, such as weight, tension, thrust, the normal reaction and friction</a:t>
            </a:r>
          </a:p>
          <a:p>
            <a:pPr marL="0" indent="0" algn="ctr">
              <a:buNone/>
            </a:pPr>
            <a:endParaRPr lang="en-GB" sz="1400" dirty="0">
              <a:latin typeface="Comic Sans MS" pitchFamily="66" charset="0"/>
            </a:endParaRPr>
          </a:p>
          <a:p>
            <a:pPr marL="0" indent="0" algn="ctr">
              <a:buNone/>
            </a:pPr>
            <a:r>
              <a:rPr lang="en-GB" sz="1400" dirty="0" smtClean="0">
                <a:latin typeface="Comic Sans MS" pitchFamily="66" charset="0"/>
              </a:rPr>
              <a:t>A mass of 3kg rests on the surface of a smooth plane inclined at an angle of 45° to the horizontal. The mass is attached to a cable which passes up the plane and passes over a smooth pulley at the top. The cable carries a mass of 1kg which hangs freely at the other end. There is a force of PN acting horizontally on the 3kg mass and the system is in equilibrium.</a:t>
            </a:r>
          </a:p>
          <a:p>
            <a:pPr marL="0" indent="0" algn="ctr">
              <a:buNone/>
            </a:pPr>
            <a:endParaRPr lang="en-GB" sz="1400" dirty="0">
              <a:latin typeface="Comic Sans MS" pitchFamily="66" charset="0"/>
            </a:endParaRPr>
          </a:p>
          <a:p>
            <a:pPr marL="0" indent="0" algn="ctr">
              <a:buNone/>
            </a:pPr>
            <a:r>
              <a:rPr lang="en-GB" sz="1400" dirty="0" smtClean="0">
                <a:latin typeface="Comic Sans MS" pitchFamily="66" charset="0"/>
              </a:rPr>
              <a:t>By modelling the cable as a light inextensible string and the masses as particles, calculate:</a:t>
            </a:r>
          </a:p>
          <a:p>
            <a:pPr algn="ctr">
              <a:buAutoNum type="alphaLcParenR"/>
            </a:pPr>
            <a:r>
              <a:rPr lang="en-GB" sz="1400" dirty="0" smtClean="0">
                <a:latin typeface="Comic Sans MS" pitchFamily="66" charset="0"/>
              </a:rPr>
              <a:t>The magnitude of P</a:t>
            </a:r>
          </a:p>
          <a:p>
            <a:pPr algn="ctr">
              <a:buAutoNum type="alphaLcParenR"/>
            </a:pPr>
            <a:r>
              <a:rPr lang="en-GB" sz="1400" dirty="0" smtClean="0">
                <a:latin typeface="Comic Sans MS" pitchFamily="66" charset="0"/>
              </a:rPr>
              <a:t>The normal reaction between the mass and the plane</a:t>
            </a:r>
            <a:endParaRPr lang="en-GB" sz="1400" dirty="0">
              <a:latin typeface="Comic Sans MS" pitchFamily="66" charset="0"/>
            </a:endParaRPr>
          </a:p>
        </p:txBody>
      </p:sp>
      <p:sp>
        <p:nvSpPr>
          <p:cNvPr id="4" name="TextBox 3"/>
          <p:cNvSpPr txBox="1"/>
          <p:nvPr/>
        </p:nvSpPr>
        <p:spPr>
          <a:xfrm>
            <a:off x="8742557" y="6531169"/>
            <a:ext cx="439543" cy="338554"/>
          </a:xfrm>
          <a:prstGeom prst="rect">
            <a:avLst/>
          </a:prstGeom>
          <a:noFill/>
        </p:spPr>
        <p:txBody>
          <a:bodyPr wrap="none" rtlCol="0">
            <a:spAutoFit/>
          </a:bodyPr>
          <a:lstStyle/>
          <a:p>
            <a:pPr algn="r"/>
            <a:r>
              <a:rPr lang="en-GB" sz="1600" dirty="0" smtClean="0">
                <a:latin typeface="Comic Sans MS" pitchFamily="66" charset="0"/>
              </a:rPr>
              <a:t>4B</a:t>
            </a:r>
            <a:endParaRPr lang="en-GB" sz="1600" dirty="0">
              <a:latin typeface="Comic Sans MS" pitchFamily="66" charset="0"/>
            </a:endParaRPr>
          </a:p>
        </p:txBody>
      </p:sp>
      <p:cxnSp>
        <p:nvCxnSpPr>
          <p:cNvPr id="5" name="Straight Connector 4"/>
          <p:cNvCxnSpPr/>
          <p:nvPr/>
        </p:nvCxnSpPr>
        <p:spPr>
          <a:xfrm flipV="1">
            <a:off x="4724400" y="1447800"/>
            <a:ext cx="2362200" cy="15240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4724400" y="2971800"/>
            <a:ext cx="24384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Arc 11"/>
          <p:cNvSpPr/>
          <p:nvPr/>
        </p:nvSpPr>
        <p:spPr>
          <a:xfrm>
            <a:off x="4267200" y="2438400"/>
            <a:ext cx="914400" cy="914400"/>
          </a:xfrm>
          <a:prstGeom prst="arc">
            <a:avLst>
              <a:gd name="adj1" fmla="val 20055562"/>
              <a:gd name="adj2" fmla="val 550703"/>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3" name="Arc 12"/>
          <p:cNvSpPr/>
          <p:nvPr/>
        </p:nvSpPr>
        <p:spPr>
          <a:xfrm>
            <a:off x="5562600" y="1371600"/>
            <a:ext cx="914400" cy="914400"/>
          </a:xfrm>
          <a:prstGeom prst="arc">
            <a:avLst>
              <a:gd name="adj1" fmla="val 3484751"/>
              <a:gd name="adj2" fmla="val 4884882"/>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15" name="Straight Connector 14"/>
          <p:cNvCxnSpPr/>
          <p:nvPr/>
        </p:nvCxnSpPr>
        <p:spPr>
          <a:xfrm flipV="1">
            <a:off x="6096000" y="2057400"/>
            <a:ext cx="0" cy="838200"/>
          </a:xfrm>
          <a:prstGeom prst="line">
            <a:avLst/>
          </a:prstGeom>
          <a:ln w="25400">
            <a:solidFill>
              <a:schemeClr val="tx1"/>
            </a:solidFill>
            <a:headEnd type="arrow"/>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4648200" y="1981200"/>
            <a:ext cx="1371600" cy="0"/>
          </a:xfrm>
          <a:prstGeom prst="line">
            <a:avLst/>
          </a:prstGeom>
          <a:ln w="25400">
            <a:solidFill>
              <a:schemeClr val="tx1"/>
            </a:solidFill>
            <a:headEnd type="arrow"/>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5715000" y="1447800"/>
            <a:ext cx="381000" cy="533400"/>
          </a:xfrm>
          <a:prstGeom prst="line">
            <a:avLst/>
          </a:prstGeom>
          <a:ln w="25400">
            <a:solidFill>
              <a:schemeClr val="tx1"/>
            </a:solidFill>
            <a:headEnd type="arrow"/>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flipV="1">
            <a:off x="6096000" y="1981200"/>
            <a:ext cx="457200" cy="685800"/>
          </a:xfrm>
          <a:prstGeom prst="line">
            <a:avLst/>
          </a:prstGeom>
          <a:ln w="25400">
            <a:solidFill>
              <a:srgbClr val="0000FF"/>
            </a:solidFill>
            <a:headEnd type="arrow"/>
          </a:ln>
        </p:spPr>
        <p:style>
          <a:lnRef idx="1">
            <a:schemeClr val="accent1"/>
          </a:lnRef>
          <a:fillRef idx="0">
            <a:schemeClr val="accent1"/>
          </a:fillRef>
          <a:effectRef idx="0">
            <a:schemeClr val="accent1"/>
          </a:effectRef>
          <a:fontRef idx="minor">
            <a:schemeClr val="tx1"/>
          </a:fontRef>
        </p:style>
      </p:cxnSp>
      <p:sp>
        <p:nvSpPr>
          <p:cNvPr id="28" name="Arc 27"/>
          <p:cNvSpPr/>
          <p:nvPr/>
        </p:nvSpPr>
        <p:spPr>
          <a:xfrm>
            <a:off x="5638800" y="1447800"/>
            <a:ext cx="914400" cy="914400"/>
          </a:xfrm>
          <a:prstGeom prst="arc">
            <a:avLst>
              <a:gd name="adj1" fmla="val 8621436"/>
              <a:gd name="adj2" fmla="val 10249995"/>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9" name="Oval 28"/>
          <p:cNvSpPr/>
          <p:nvPr/>
        </p:nvSpPr>
        <p:spPr>
          <a:xfrm>
            <a:off x="7010400" y="1295400"/>
            <a:ext cx="152400" cy="1524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0" name="Straight Connector 29"/>
          <p:cNvCxnSpPr>
            <a:stCxn id="29" idx="1"/>
            <a:endCxn id="14" idx="7"/>
          </p:cNvCxnSpPr>
          <p:nvPr/>
        </p:nvCxnSpPr>
        <p:spPr>
          <a:xfrm flipH="1">
            <a:off x="6149882" y="1317718"/>
            <a:ext cx="882836" cy="609600"/>
          </a:xfrm>
          <a:prstGeom prst="line">
            <a:avLst/>
          </a:prstGeom>
          <a:ln w="25400">
            <a:solidFill>
              <a:schemeClr val="tx1"/>
            </a:solidFill>
            <a:headEnd type="none"/>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7162800" y="1371600"/>
            <a:ext cx="0" cy="685800"/>
          </a:xfrm>
          <a:prstGeom prst="line">
            <a:avLst/>
          </a:prstGeom>
          <a:ln w="25400">
            <a:solidFill>
              <a:schemeClr val="tx1"/>
            </a:solidFill>
            <a:headEnd type="none"/>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7162800" y="2133600"/>
            <a:ext cx="0" cy="381000"/>
          </a:xfrm>
          <a:prstGeom prst="line">
            <a:avLst/>
          </a:prstGeom>
          <a:ln w="25400">
            <a:solidFill>
              <a:srgbClr val="008000"/>
            </a:solidFill>
            <a:headEnd type="none"/>
            <a:tailEnd type="arrow"/>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V="1">
            <a:off x="7162800" y="1752600"/>
            <a:ext cx="0" cy="381000"/>
          </a:xfrm>
          <a:prstGeom prst="line">
            <a:avLst/>
          </a:prstGeom>
          <a:ln w="25400">
            <a:solidFill>
              <a:srgbClr val="008000"/>
            </a:solidFill>
            <a:headEnd type="none"/>
            <a:tailEnd type="arrow"/>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flipV="1">
            <a:off x="6112566" y="1588273"/>
            <a:ext cx="524786" cy="361122"/>
          </a:xfrm>
          <a:prstGeom prst="line">
            <a:avLst/>
          </a:prstGeom>
          <a:ln w="25400">
            <a:solidFill>
              <a:srgbClr val="FF0000"/>
            </a:solidFill>
            <a:headEnd type="none"/>
            <a:tailEnd type="arrow"/>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flipH="1" flipV="1">
            <a:off x="4648200" y="1981200"/>
            <a:ext cx="457200" cy="609600"/>
          </a:xfrm>
          <a:prstGeom prst="line">
            <a:avLst/>
          </a:prstGeom>
          <a:ln w="25400">
            <a:solidFill>
              <a:srgbClr val="0000FF"/>
            </a:solidFill>
            <a:headEnd type="arrow"/>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flipH="1">
            <a:off x="5105400" y="1981200"/>
            <a:ext cx="914400" cy="609600"/>
          </a:xfrm>
          <a:prstGeom prst="line">
            <a:avLst/>
          </a:prstGeom>
          <a:ln w="25400">
            <a:solidFill>
              <a:srgbClr val="FF0000"/>
            </a:solidFill>
            <a:headEnd type="arrow"/>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5105400" y="2667000"/>
            <a:ext cx="458779" cy="276999"/>
          </a:xfrm>
          <a:prstGeom prst="rect">
            <a:avLst/>
          </a:prstGeom>
          <a:noFill/>
        </p:spPr>
        <p:txBody>
          <a:bodyPr wrap="none" rtlCol="0">
            <a:spAutoFit/>
          </a:bodyPr>
          <a:lstStyle/>
          <a:p>
            <a:pPr algn="ctr"/>
            <a:r>
              <a:rPr lang="en-GB" sz="1200" dirty="0" smtClean="0">
                <a:latin typeface="Comic Sans MS" pitchFamily="66" charset="0"/>
              </a:rPr>
              <a:t>45˚</a:t>
            </a:r>
            <a:endParaRPr lang="en-GB" sz="1200" dirty="0">
              <a:latin typeface="Comic Sans MS" pitchFamily="66" charset="0"/>
            </a:endParaRPr>
          </a:p>
        </p:txBody>
      </p:sp>
      <p:sp>
        <p:nvSpPr>
          <p:cNvPr id="51" name="TextBox 50"/>
          <p:cNvSpPr txBox="1"/>
          <p:nvPr/>
        </p:nvSpPr>
        <p:spPr>
          <a:xfrm>
            <a:off x="5257800" y="1981200"/>
            <a:ext cx="458779" cy="276999"/>
          </a:xfrm>
          <a:prstGeom prst="rect">
            <a:avLst/>
          </a:prstGeom>
          <a:noFill/>
        </p:spPr>
        <p:txBody>
          <a:bodyPr wrap="none" rtlCol="0">
            <a:spAutoFit/>
          </a:bodyPr>
          <a:lstStyle/>
          <a:p>
            <a:pPr algn="ctr"/>
            <a:r>
              <a:rPr lang="en-GB" sz="1200" dirty="0" smtClean="0">
                <a:latin typeface="Comic Sans MS" pitchFamily="66" charset="0"/>
              </a:rPr>
              <a:t>45˚</a:t>
            </a:r>
            <a:endParaRPr lang="en-GB" sz="1200" dirty="0">
              <a:latin typeface="Comic Sans MS" pitchFamily="66" charset="0"/>
            </a:endParaRPr>
          </a:p>
        </p:txBody>
      </p:sp>
      <p:sp>
        <p:nvSpPr>
          <p:cNvPr id="52" name="TextBox 51"/>
          <p:cNvSpPr txBox="1"/>
          <p:nvPr/>
        </p:nvSpPr>
        <p:spPr>
          <a:xfrm>
            <a:off x="6019800" y="2286000"/>
            <a:ext cx="458779" cy="276999"/>
          </a:xfrm>
          <a:prstGeom prst="rect">
            <a:avLst/>
          </a:prstGeom>
          <a:noFill/>
        </p:spPr>
        <p:txBody>
          <a:bodyPr wrap="none" rtlCol="0">
            <a:spAutoFit/>
          </a:bodyPr>
          <a:lstStyle/>
          <a:p>
            <a:pPr algn="ctr"/>
            <a:r>
              <a:rPr lang="en-GB" sz="1200" dirty="0" smtClean="0">
                <a:latin typeface="Comic Sans MS" pitchFamily="66" charset="0"/>
              </a:rPr>
              <a:t>45˚</a:t>
            </a:r>
            <a:endParaRPr lang="en-GB" sz="1200" dirty="0">
              <a:latin typeface="Comic Sans MS" pitchFamily="66" charset="0"/>
            </a:endParaRPr>
          </a:p>
        </p:txBody>
      </p:sp>
      <p:sp>
        <p:nvSpPr>
          <p:cNvPr id="53" name="TextBox 52"/>
          <p:cNvSpPr txBox="1"/>
          <p:nvPr/>
        </p:nvSpPr>
        <p:spPr>
          <a:xfrm>
            <a:off x="5562600" y="1143000"/>
            <a:ext cx="296876" cy="307777"/>
          </a:xfrm>
          <a:prstGeom prst="rect">
            <a:avLst/>
          </a:prstGeom>
          <a:noFill/>
        </p:spPr>
        <p:txBody>
          <a:bodyPr wrap="none" rtlCol="0">
            <a:spAutoFit/>
          </a:bodyPr>
          <a:lstStyle/>
          <a:p>
            <a:pPr algn="ctr"/>
            <a:r>
              <a:rPr lang="en-GB" sz="1400" dirty="0" smtClean="0">
                <a:latin typeface="Comic Sans MS" pitchFamily="66" charset="0"/>
              </a:rPr>
              <a:t>R</a:t>
            </a:r>
            <a:endParaRPr lang="en-GB" sz="1400" dirty="0">
              <a:latin typeface="Comic Sans MS" pitchFamily="66" charset="0"/>
            </a:endParaRPr>
          </a:p>
        </p:txBody>
      </p:sp>
      <p:sp>
        <p:nvSpPr>
          <p:cNvPr id="56" name="TextBox 55"/>
          <p:cNvSpPr txBox="1"/>
          <p:nvPr/>
        </p:nvSpPr>
        <p:spPr>
          <a:xfrm>
            <a:off x="7010400" y="2514600"/>
            <a:ext cx="359394" cy="307777"/>
          </a:xfrm>
          <a:prstGeom prst="rect">
            <a:avLst/>
          </a:prstGeom>
          <a:noFill/>
        </p:spPr>
        <p:txBody>
          <a:bodyPr wrap="none" rtlCol="0">
            <a:spAutoFit/>
          </a:bodyPr>
          <a:lstStyle/>
          <a:p>
            <a:pPr algn="ctr"/>
            <a:r>
              <a:rPr lang="en-GB" sz="1400" dirty="0" smtClean="0">
                <a:solidFill>
                  <a:srgbClr val="008000"/>
                </a:solidFill>
                <a:latin typeface="Comic Sans MS" pitchFamily="66" charset="0"/>
              </a:rPr>
              <a:t>1g</a:t>
            </a:r>
            <a:endParaRPr lang="en-GB" sz="1400" dirty="0">
              <a:solidFill>
                <a:srgbClr val="008000"/>
              </a:solidFill>
              <a:latin typeface="Comic Sans MS" pitchFamily="66" charset="0"/>
            </a:endParaRPr>
          </a:p>
        </p:txBody>
      </p:sp>
      <p:sp>
        <p:nvSpPr>
          <p:cNvPr id="57" name="TextBox 56"/>
          <p:cNvSpPr txBox="1"/>
          <p:nvPr/>
        </p:nvSpPr>
        <p:spPr>
          <a:xfrm>
            <a:off x="5715000" y="2362200"/>
            <a:ext cx="388248" cy="307777"/>
          </a:xfrm>
          <a:prstGeom prst="rect">
            <a:avLst/>
          </a:prstGeom>
          <a:noFill/>
        </p:spPr>
        <p:txBody>
          <a:bodyPr wrap="none" rtlCol="0">
            <a:spAutoFit/>
          </a:bodyPr>
          <a:lstStyle/>
          <a:p>
            <a:pPr algn="ctr"/>
            <a:r>
              <a:rPr lang="en-GB" sz="1400" dirty="0" smtClean="0">
                <a:latin typeface="Comic Sans MS" pitchFamily="66" charset="0"/>
              </a:rPr>
              <a:t>3g</a:t>
            </a:r>
            <a:endParaRPr lang="en-GB" sz="1400" dirty="0">
              <a:latin typeface="Comic Sans MS" pitchFamily="66" charset="0"/>
            </a:endParaRPr>
          </a:p>
        </p:txBody>
      </p:sp>
      <p:sp>
        <p:nvSpPr>
          <p:cNvPr id="58" name="TextBox 57"/>
          <p:cNvSpPr txBox="1"/>
          <p:nvPr/>
        </p:nvSpPr>
        <p:spPr>
          <a:xfrm>
            <a:off x="6248400" y="2057400"/>
            <a:ext cx="798616" cy="276999"/>
          </a:xfrm>
          <a:prstGeom prst="rect">
            <a:avLst/>
          </a:prstGeom>
          <a:noFill/>
        </p:spPr>
        <p:txBody>
          <a:bodyPr wrap="none" rtlCol="0">
            <a:spAutoFit/>
          </a:bodyPr>
          <a:lstStyle/>
          <a:p>
            <a:pPr algn="ctr"/>
            <a:r>
              <a:rPr lang="en-GB" sz="1200" dirty="0" smtClean="0">
                <a:solidFill>
                  <a:srgbClr val="0000FF"/>
                </a:solidFill>
                <a:latin typeface="Comic Sans MS" pitchFamily="66" charset="0"/>
              </a:rPr>
              <a:t>3gCos45</a:t>
            </a:r>
            <a:endParaRPr lang="en-GB" sz="1200" dirty="0">
              <a:solidFill>
                <a:srgbClr val="0000FF"/>
              </a:solidFill>
              <a:latin typeface="Comic Sans MS" pitchFamily="66" charset="0"/>
            </a:endParaRPr>
          </a:p>
        </p:txBody>
      </p:sp>
      <p:sp>
        <p:nvSpPr>
          <p:cNvPr id="59" name="TextBox 58"/>
          <p:cNvSpPr txBox="1"/>
          <p:nvPr/>
        </p:nvSpPr>
        <p:spPr>
          <a:xfrm>
            <a:off x="6248400" y="2667000"/>
            <a:ext cx="780983" cy="276999"/>
          </a:xfrm>
          <a:prstGeom prst="rect">
            <a:avLst/>
          </a:prstGeom>
          <a:noFill/>
        </p:spPr>
        <p:txBody>
          <a:bodyPr wrap="none" rtlCol="0">
            <a:spAutoFit/>
          </a:bodyPr>
          <a:lstStyle/>
          <a:p>
            <a:pPr algn="ctr"/>
            <a:r>
              <a:rPr lang="en-GB" sz="1200" dirty="0" smtClean="0">
                <a:solidFill>
                  <a:srgbClr val="FF0000"/>
                </a:solidFill>
                <a:latin typeface="Comic Sans MS" pitchFamily="66" charset="0"/>
              </a:rPr>
              <a:t>3gSin45</a:t>
            </a:r>
            <a:endParaRPr lang="en-GB" sz="1200" dirty="0">
              <a:solidFill>
                <a:srgbClr val="FF0000"/>
              </a:solidFill>
              <a:latin typeface="Comic Sans MS" pitchFamily="66" charset="0"/>
            </a:endParaRPr>
          </a:p>
        </p:txBody>
      </p:sp>
      <p:sp>
        <p:nvSpPr>
          <p:cNvPr id="60" name="TextBox 59"/>
          <p:cNvSpPr txBox="1"/>
          <p:nvPr/>
        </p:nvSpPr>
        <p:spPr>
          <a:xfrm>
            <a:off x="4876800" y="2133600"/>
            <a:ext cx="702436" cy="276999"/>
          </a:xfrm>
          <a:prstGeom prst="rect">
            <a:avLst/>
          </a:prstGeom>
          <a:noFill/>
        </p:spPr>
        <p:txBody>
          <a:bodyPr wrap="none" rtlCol="0">
            <a:spAutoFit/>
          </a:bodyPr>
          <a:lstStyle/>
          <a:p>
            <a:pPr algn="ctr"/>
            <a:r>
              <a:rPr lang="en-GB" sz="1200" dirty="0" smtClean="0">
                <a:solidFill>
                  <a:srgbClr val="FF0000"/>
                </a:solidFill>
                <a:latin typeface="Comic Sans MS" pitchFamily="66" charset="0"/>
              </a:rPr>
              <a:t>PCos45</a:t>
            </a:r>
            <a:endParaRPr lang="en-GB" sz="1200" dirty="0">
              <a:solidFill>
                <a:srgbClr val="FF0000"/>
              </a:solidFill>
              <a:latin typeface="Comic Sans MS" pitchFamily="66" charset="0"/>
            </a:endParaRPr>
          </a:p>
        </p:txBody>
      </p:sp>
      <p:sp>
        <p:nvSpPr>
          <p:cNvPr id="61" name="TextBox 60"/>
          <p:cNvSpPr txBox="1"/>
          <p:nvPr/>
        </p:nvSpPr>
        <p:spPr>
          <a:xfrm>
            <a:off x="4419600" y="1676400"/>
            <a:ext cx="277640" cy="307777"/>
          </a:xfrm>
          <a:prstGeom prst="rect">
            <a:avLst/>
          </a:prstGeom>
          <a:noFill/>
        </p:spPr>
        <p:txBody>
          <a:bodyPr wrap="none" rtlCol="0">
            <a:spAutoFit/>
          </a:bodyPr>
          <a:lstStyle/>
          <a:p>
            <a:pPr algn="ctr"/>
            <a:r>
              <a:rPr lang="en-GB" sz="1400" dirty="0" smtClean="0">
                <a:latin typeface="Comic Sans MS" pitchFamily="66" charset="0"/>
              </a:rPr>
              <a:t>P</a:t>
            </a:r>
            <a:endParaRPr lang="en-GB" sz="1400" dirty="0">
              <a:latin typeface="Comic Sans MS" pitchFamily="66" charset="0"/>
            </a:endParaRPr>
          </a:p>
        </p:txBody>
      </p:sp>
      <p:sp>
        <p:nvSpPr>
          <p:cNvPr id="62" name="TextBox 61"/>
          <p:cNvSpPr txBox="1"/>
          <p:nvPr/>
        </p:nvSpPr>
        <p:spPr>
          <a:xfrm>
            <a:off x="4191000" y="2133600"/>
            <a:ext cx="684804" cy="276999"/>
          </a:xfrm>
          <a:prstGeom prst="rect">
            <a:avLst/>
          </a:prstGeom>
          <a:noFill/>
        </p:spPr>
        <p:txBody>
          <a:bodyPr wrap="none" rtlCol="0">
            <a:spAutoFit/>
          </a:bodyPr>
          <a:lstStyle/>
          <a:p>
            <a:pPr algn="ctr"/>
            <a:r>
              <a:rPr lang="en-GB" sz="1200" dirty="0" smtClean="0">
                <a:solidFill>
                  <a:srgbClr val="0000FF"/>
                </a:solidFill>
                <a:latin typeface="Comic Sans MS" pitchFamily="66" charset="0"/>
              </a:rPr>
              <a:t>PSin45</a:t>
            </a:r>
            <a:endParaRPr lang="en-GB" sz="1200" dirty="0">
              <a:solidFill>
                <a:srgbClr val="0000FF"/>
              </a:solidFill>
              <a:latin typeface="Comic Sans MS" pitchFamily="66" charset="0"/>
            </a:endParaRPr>
          </a:p>
        </p:txBody>
      </p:sp>
      <p:sp>
        <p:nvSpPr>
          <p:cNvPr id="63" name="TextBox 62"/>
          <p:cNvSpPr txBox="1"/>
          <p:nvPr/>
        </p:nvSpPr>
        <p:spPr>
          <a:xfrm>
            <a:off x="4267200" y="3200400"/>
            <a:ext cx="2775119" cy="307777"/>
          </a:xfrm>
          <a:prstGeom prst="rect">
            <a:avLst/>
          </a:prstGeom>
          <a:noFill/>
        </p:spPr>
        <p:txBody>
          <a:bodyPr wrap="none" rtlCol="0">
            <a:spAutoFit/>
          </a:bodyPr>
          <a:lstStyle/>
          <a:p>
            <a:r>
              <a:rPr lang="en-GB" sz="1400" u="sng" dirty="0" smtClean="0">
                <a:latin typeface="Comic Sans MS" pitchFamily="66" charset="0"/>
              </a:rPr>
              <a:t>Resolve Perpendicular to find R</a:t>
            </a:r>
            <a:endParaRPr lang="en-GB" sz="1400" u="sng" dirty="0">
              <a:latin typeface="Comic Sans MS" pitchFamily="66" charset="0"/>
            </a:endParaRPr>
          </a:p>
        </p:txBody>
      </p:sp>
      <p:sp>
        <p:nvSpPr>
          <p:cNvPr id="73" name="TextBox 72"/>
          <p:cNvSpPr txBox="1"/>
          <p:nvPr/>
        </p:nvSpPr>
        <p:spPr>
          <a:xfrm>
            <a:off x="7162800" y="1600200"/>
            <a:ext cx="590226" cy="307777"/>
          </a:xfrm>
          <a:prstGeom prst="rect">
            <a:avLst/>
          </a:prstGeom>
          <a:noFill/>
        </p:spPr>
        <p:txBody>
          <a:bodyPr wrap="none" rtlCol="0">
            <a:spAutoFit/>
          </a:bodyPr>
          <a:lstStyle/>
          <a:p>
            <a:pPr algn="ctr"/>
            <a:r>
              <a:rPr lang="en-GB" sz="1400" dirty="0" smtClean="0">
                <a:solidFill>
                  <a:srgbClr val="008000"/>
                </a:solidFill>
                <a:latin typeface="Comic Sans MS" pitchFamily="66" charset="0"/>
              </a:rPr>
              <a:t>9.8N</a:t>
            </a:r>
            <a:endParaRPr lang="en-GB" sz="1400" dirty="0">
              <a:solidFill>
                <a:srgbClr val="008000"/>
              </a:solidFill>
              <a:latin typeface="Comic Sans MS" pitchFamily="66" charset="0"/>
            </a:endParaRPr>
          </a:p>
        </p:txBody>
      </p:sp>
      <p:sp>
        <p:nvSpPr>
          <p:cNvPr id="74" name="TextBox 73"/>
          <p:cNvSpPr txBox="1"/>
          <p:nvPr/>
        </p:nvSpPr>
        <p:spPr>
          <a:xfrm>
            <a:off x="6172200" y="1295400"/>
            <a:ext cx="590226" cy="307777"/>
          </a:xfrm>
          <a:prstGeom prst="rect">
            <a:avLst/>
          </a:prstGeom>
          <a:noFill/>
        </p:spPr>
        <p:txBody>
          <a:bodyPr wrap="none" rtlCol="0">
            <a:spAutoFit/>
          </a:bodyPr>
          <a:lstStyle/>
          <a:p>
            <a:pPr algn="ctr"/>
            <a:r>
              <a:rPr lang="en-GB" sz="1400" dirty="0" smtClean="0">
                <a:solidFill>
                  <a:srgbClr val="FF0000"/>
                </a:solidFill>
                <a:latin typeface="Comic Sans MS" pitchFamily="66" charset="0"/>
              </a:rPr>
              <a:t>9.8N</a:t>
            </a:r>
            <a:endParaRPr lang="en-GB" sz="1400" dirty="0">
              <a:solidFill>
                <a:srgbClr val="FF0000"/>
              </a:solidFill>
              <a:latin typeface="Comic Sans MS" pitchFamily="66" charset="0"/>
            </a:endParaRPr>
          </a:p>
        </p:txBody>
      </p:sp>
      <p:sp>
        <p:nvSpPr>
          <p:cNvPr id="39" name="Oval 38"/>
          <p:cNvSpPr/>
          <p:nvPr/>
        </p:nvSpPr>
        <p:spPr>
          <a:xfrm>
            <a:off x="7086600" y="2057400"/>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p:nvSpPr>
        <p:spPr>
          <a:xfrm>
            <a:off x="6019800" y="1905000"/>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87" name="TextBox 86"/>
              <p:cNvSpPr txBox="1"/>
              <p:nvPr/>
            </p:nvSpPr>
            <p:spPr>
              <a:xfrm>
                <a:off x="533400" y="6172200"/>
                <a:ext cx="1144352"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rgbClr val="FF0000"/>
                          </a:solidFill>
                          <a:latin typeface="Cambria Math"/>
                        </a:rPr>
                        <m:t>𝑃</m:t>
                      </m:r>
                      <m:r>
                        <a:rPr lang="en-GB" sz="1400" b="0" i="1" smtClean="0">
                          <a:solidFill>
                            <a:srgbClr val="FF0000"/>
                          </a:solidFill>
                          <a:latin typeface="Cambria Math"/>
                        </a:rPr>
                        <m:t>=15.54</m:t>
                      </m:r>
                      <m:r>
                        <a:rPr lang="en-GB" sz="1400" b="0" i="1" smtClean="0">
                          <a:solidFill>
                            <a:srgbClr val="FF0000"/>
                          </a:solidFill>
                          <a:latin typeface="Cambria Math"/>
                        </a:rPr>
                        <m:t>𝑁</m:t>
                      </m:r>
                    </m:oMath>
                  </m:oMathPara>
                </a14:m>
                <a:endParaRPr lang="en-GB" sz="1400" dirty="0">
                  <a:solidFill>
                    <a:srgbClr val="FF0000"/>
                  </a:solidFill>
                </a:endParaRPr>
              </a:p>
            </p:txBody>
          </p:sp>
        </mc:Choice>
        <mc:Fallback xmlns="">
          <p:sp>
            <p:nvSpPr>
              <p:cNvPr id="87" name="TextBox 86"/>
              <p:cNvSpPr txBox="1">
                <a:spLocks noRot="1" noChangeAspect="1" noMove="1" noResize="1" noEditPoints="1" noAdjustHandles="1" noChangeArrowheads="1" noChangeShapeType="1" noTextEdit="1"/>
              </p:cNvSpPr>
              <p:nvPr/>
            </p:nvSpPr>
            <p:spPr>
              <a:xfrm>
                <a:off x="533400" y="6172200"/>
                <a:ext cx="1144352" cy="307777"/>
              </a:xfrm>
              <a:prstGeom prst="rect">
                <a:avLst/>
              </a:prstGeom>
              <a:blipFill rotWithShape="1">
                <a:blip r:embed="rId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4" name="TextBox 53"/>
              <p:cNvSpPr txBox="1"/>
              <p:nvPr/>
            </p:nvSpPr>
            <p:spPr>
              <a:xfrm>
                <a:off x="5486400" y="3581400"/>
                <a:ext cx="829586"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𝐹</m:t>
                      </m:r>
                      <m:r>
                        <a:rPr lang="en-GB" sz="1400" b="0" i="1" smtClean="0">
                          <a:latin typeface="Cambria Math"/>
                        </a:rPr>
                        <m:t>=</m:t>
                      </m:r>
                      <m:r>
                        <a:rPr lang="en-GB" sz="1400" b="0" i="1" smtClean="0">
                          <a:latin typeface="Cambria Math"/>
                        </a:rPr>
                        <m:t>𝑚𝑎</m:t>
                      </m:r>
                    </m:oMath>
                  </m:oMathPara>
                </a14:m>
                <a:endParaRPr lang="en-GB" sz="1400" dirty="0"/>
              </a:p>
            </p:txBody>
          </p:sp>
        </mc:Choice>
        <mc:Fallback xmlns="">
          <p:sp>
            <p:nvSpPr>
              <p:cNvPr id="54" name="TextBox 53"/>
              <p:cNvSpPr txBox="1">
                <a:spLocks noRot="1" noChangeAspect="1" noMove="1" noResize="1" noEditPoints="1" noAdjustHandles="1" noChangeArrowheads="1" noChangeShapeType="1" noTextEdit="1"/>
              </p:cNvSpPr>
              <p:nvPr/>
            </p:nvSpPr>
            <p:spPr>
              <a:xfrm>
                <a:off x="5486400" y="3581400"/>
                <a:ext cx="829586" cy="307777"/>
              </a:xfrm>
              <a:prstGeom prst="rect">
                <a:avLst/>
              </a:prstGeom>
              <a:blipFill rotWithShape="1">
                <a:blip r:embed="rId3"/>
                <a:stretch>
                  <a:fillRect/>
                </a:stretch>
              </a:blipFill>
            </p:spPr>
            <p:txBody>
              <a:bodyPr/>
              <a:lstStyle/>
              <a:p>
                <a:r>
                  <a:rPr lang="en-GB">
                    <a:noFill/>
                  </a:rPr>
                  <a:t> </a:t>
                </a:r>
              </a:p>
            </p:txBody>
          </p:sp>
        </mc:Fallback>
      </mc:AlternateContent>
      <p:sp>
        <p:nvSpPr>
          <p:cNvPr id="55" name="Arc 54"/>
          <p:cNvSpPr/>
          <p:nvPr/>
        </p:nvSpPr>
        <p:spPr>
          <a:xfrm>
            <a:off x="6129670" y="3733800"/>
            <a:ext cx="457200" cy="381000"/>
          </a:xfrm>
          <a:prstGeom prst="arc">
            <a:avLst>
              <a:gd name="adj1" fmla="val 16200000"/>
              <a:gd name="adj2" fmla="val 5400000"/>
            </a:avLst>
          </a:prstGeom>
          <a:ln w="25400">
            <a:solidFill>
              <a:srgbClr val="0000FF"/>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4" name="TextBox 63"/>
          <p:cNvSpPr txBox="1"/>
          <p:nvPr/>
        </p:nvSpPr>
        <p:spPr>
          <a:xfrm>
            <a:off x="6553200" y="3657600"/>
            <a:ext cx="1905000" cy="430887"/>
          </a:xfrm>
          <a:prstGeom prst="rect">
            <a:avLst/>
          </a:prstGeom>
          <a:noFill/>
        </p:spPr>
        <p:txBody>
          <a:bodyPr wrap="square" rtlCol="0">
            <a:spAutoFit/>
          </a:bodyPr>
          <a:lstStyle/>
          <a:p>
            <a:pPr algn="ctr"/>
            <a:r>
              <a:rPr lang="en-GB" sz="1100" dirty="0" smtClean="0">
                <a:solidFill>
                  <a:srgbClr val="0000FF"/>
                </a:solidFill>
                <a:latin typeface="Comic Sans MS" pitchFamily="66" charset="0"/>
              </a:rPr>
              <a:t>Choose R as the positive direction and sub in values</a:t>
            </a:r>
            <a:endParaRPr lang="en-GB" sz="1100" dirty="0">
              <a:solidFill>
                <a:srgbClr val="0000FF"/>
              </a:solidFill>
              <a:latin typeface="Comic Sans MS" pitchFamily="66" charset="0"/>
            </a:endParaRPr>
          </a:p>
        </p:txBody>
      </p:sp>
      <mc:AlternateContent xmlns:mc="http://schemas.openxmlformats.org/markup-compatibility/2006" xmlns:a14="http://schemas.microsoft.com/office/drawing/2010/main">
        <mc:Choice Requires="a14">
          <p:sp>
            <p:nvSpPr>
              <p:cNvPr id="65" name="TextBox 64"/>
              <p:cNvSpPr txBox="1"/>
              <p:nvPr/>
            </p:nvSpPr>
            <p:spPr>
              <a:xfrm>
                <a:off x="3843670" y="3962400"/>
                <a:ext cx="2364815"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𝑅</m:t>
                      </m:r>
                      <m:r>
                        <a:rPr lang="en-GB" sz="1400" b="0" i="1" smtClean="0">
                          <a:latin typeface="Cambria Math"/>
                        </a:rPr>
                        <m:t>−</m:t>
                      </m:r>
                      <m:r>
                        <a:rPr lang="en-GB" sz="1400" b="0" i="1" smtClean="0">
                          <a:latin typeface="Cambria Math"/>
                        </a:rPr>
                        <m:t>𝑃𝑆𝑖𝑛</m:t>
                      </m:r>
                      <m:r>
                        <a:rPr lang="en-GB" sz="1400" b="0" i="1" smtClean="0">
                          <a:latin typeface="Cambria Math"/>
                        </a:rPr>
                        <m:t>45−3</m:t>
                      </m:r>
                      <m:r>
                        <a:rPr lang="en-GB" sz="1400" b="0" i="1" smtClean="0">
                          <a:latin typeface="Cambria Math"/>
                        </a:rPr>
                        <m:t>𝑔𝐶𝑜𝑠</m:t>
                      </m:r>
                      <m:r>
                        <a:rPr lang="en-GB" sz="1400" b="0" i="1" smtClean="0">
                          <a:latin typeface="Cambria Math"/>
                        </a:rPr>
                        <m:t>45=0</m:t>
                      </m:r>
                    </m:oMath>
                  </m:oMathPara>
                </a14:m>
                <a:endParaRPr lang="en-GB" sz="1400" dirty="0"/>
              </a:p>
            </p:txBody>
          </p:sp>
        </mc:Choice>
        <mc:Fallback xmlns="">
          <p:sp>
            <p:nvSpPr>
              <p:cNvPr id="65" name="TextBox 64"/>
              <p:cNvSpPr txBox="1">
                <a:spLocks noRot="1" noChangeAspect="1" noMove="1" noResize="1" noEditPoints="1" noAdjustHandles="1" noChangeArrowheads="1" noChangeShapeType="1" noTextEdit="1"/>
              </p:cNvSpPr>
              <p:nvPr/>
            </p:nvSpPr>
            <p:spPr>
              <a:xfrm>
                <a:off x="3843670" y="3962400"/>
                <a:ext cx="2364815" cy="307777"/>
              </a:xfrm>
              <a:prstGeom prst="rect">
                <a:avLst/>
              </a:prstGeom>
              <a:blipFill rotWithShape="1">
                <a:blip r:embed="rId4"/>
                <a:stretch>
                  <a:fillRect b="-8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6" name="TextBox 65"/>
              <p:cNvSpPr txBox="1"/>
              <p:nvPr/>
            </p:nvSpPr>
            <p:spPr>
              <a:xfrm>
                <a:off x="5486400" y="4343400"/>
                <a:ext cx="2051011"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𝑅</m:t>
                      </m:r>
                      <m:r>
                        <a:rPr lang="en-GB" sz="1400" b="0" i="1" smtClean="0">
                          <a:latin typeface="Cambria Math"/>
                        </a:rPr>
                        <m:t>=</m:t>
                      </m:r>
                      <m:r>
                        <a:rPr lang="en-GB" sz="1400" b="0" i="1" smtClean="0">
                          <a:latin typeface="Cambria Math"/>
                        </a:rPr>
                        <m:t>𝑃𝑆𝑖𝑛</m:t>
                      </m:r>
                      <m:r>
                        <a:rPr lang="en-GB" sz="1400" b="0" i="1" smtClean="0">
                          <a:latin typeface="Cambria Math"/>
                        </a:rPr>
                        <m:t>45+3</m:t>
                      </m:r>
                      <m:r>
                        <a:rPr lang="en-GB" sz="1400" b="0" i="1" smtClean="0">
                          <a:latin typeface="Cambria Math"/>
                        </a:rPr>
                        <m:t>𝑔𝐶𝑜𝑠</m:t>
                      </m:r>
                      <m:r>
                        <a:rPr lang="en-GB" sz="1400" b="0" i="1" smtClean="0">
                          <a:latin typeface="Cambria Math"/>
                        </a:rPr>
                        <m:t>45</m:t>
                      </m:r>
                    </m:oMath>
                  </m:oMathPara>
                </a14:m>
                <a:endParaRPr lang="en-GB" sz="1400" dirty="0"/>
              </a:p>
            </p:txBody>
          </p:sp>
        </mc:Choice>
        <mc:Fallback xmlns="">
          <p:sp>
            <p:nvSpPr>
              <p:cNvPr id="66" name="TextBox 65"/>
              <p:cNvSpPr txBox="1">
                <a:spLocks noRot="1" noChangeAspect="1" noMove="1" noResize="1" noEditPoints="1" noAdjustHandles="1" noChangeArrowheads="1" noChangeShapeType="1" noTextEdit="1"/>
              </p:cNvSpPr>
              <p:nvPr/>
            </p:nvSpPr>
            <p:spPr>
              <a:xfrm>
                <a:off x="5486400" y="4343400"/>
                <a:ext cx="2051011" cy="307777"/>
              </a:xfrm>
              <a:prstGeom prst="rect">
                <a:avLst/>
              </a:prstGeom>
              <a:blipFill rotWithShape="1">
                <a:blip r:embed="rId5"/>
                <a:stretch>
                  <a:fillRect b="-6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7" name="TextBox 66"/>
              <p:cNvSpPr txBox="1"/>
              <p:nvPr/>
            </p:nvSpPr>
            <p:spPr>
              <a:xfrm>
                <a:off x="5486400" y="4724400"/>
                <a:ext cx="1148456"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𝑅</m:t>
                      </m:r>
                      <m:r>
                        <a:rPr lang="en-GB" sz="1400" b="0" i="1" smtClean="0">
                          <a:latin typeface="Cambria Math"/>
                        </a:rPr>
                        <m:t>=31.78</m:t>
                      </m:r>
                      <m:r>
                        <a:rPr lang="en-GB" sz="1400" b="0" i="1" smtClean="0">
                          <a:latin typeface="Cambria Math"/>
                        </a:rPr>
                        <m:t>𝑁</m:t>
                      </m:r>
                    </m:oMath>
                  </m:oMathPara>
                </a14:m>
                <a:endParaRPr lang="en-GB" sz="1400" dirty="0"/>
              </a:p>
            </p:txBody>
          </p:sp>
        </mc:Choice>
        <mc:Fallback xmlns="">
          <p:sp>
            <p:nvSpPr>
              <p:cNvPr id="67" name="TextBox 66"/>
              <p:cNvSpPr txBox="1">
                <a:spLocks noRot="1" noChangeAspect="1" noMove="1" noResize="1" noEditPoints="1" noAdjustHandles="1" noChangeArrowheads="1" noChangeShapeType="1" noTextEdit="1"/>
              </p:cNvSpPr>
              <p:nvPr/>
            </p:nvSpPr>
            <p:spPr>
              <a:xfrm>
                <a:off x="5486400" y="4724400"/>
                <a:ext cx="1148456" cy="307777"/>
              </a:xfrm>
              <a:prstGeom prst="rect">
                <a:avLst/>
              </a:prstGeom>
              <a:blipFill rotWithShape="1">
                <a:blip r:embed="rId6"/>
                <a:stretch>
                  <a:fillRect/>
                </a:stretch>
              </a:blipFill>
            </p:spPr>
            <p:txBody>
              <a:bodyPr/>
              <a:lstStyle/>
              <a:p>
                <a:r>
                  <a:rPr lang="en-GB">
                    <a:noFill/>
                  </a:rPr>
                  <a:t> </a:t>
                </a:r>
              </a:p>
            </p:txBody>
          </p:sp>
        </mc:Fallback>
      </mc:AlternateContent>
      <p:sp>
        <p:nvSpPr>
          <p:cNvPr id="68" name="Arc 67"/>
          <p:cNvSpPr/>
          <p:nvPr/>
        </p:nvSpPr>
        <p:spPr>
          <a:xfrm>
            <a:off x="7239000" y="4495800"/>
            <a:ext cx="457200" cy="381000"/>
          </a:xfrm>
          <a:prstGeom prst="arc">
            <a:avLst>
              <a:gd name="adj1" fmla="val 16200000"/>
              <a:gd name="adj2" fmla="val 5400000"/>
            </a:avLst>
          </a:prstGeom>
          <a:ln w="25400">
            <a:solidFill>
              <a:srgbClr val="0000FF"/>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9" name="Arc 68"/>
          <p:cNvSpPr/>
          <p:nvPr/>
        </p:nvSpPr>
        <p:spPr>
          <a:xfrm>
            <a:off x="7239000" y="4114800"/>
            <a:ext cx="457200" cy="381000"/>
          </a:xfrm>
          <a:prstGeom prst="arc">
            <a:avLst>
              <a:gd name="adj1" fmla="val 16200000"/>
              <a:gd name="adj2" fmla="val 5400000"/>
            </a:avLst>
          </a:prstGeom>
          <a:ln w="25400">
            <a:solidFill>
              <a:srgbClr val="0000FF"/>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0" name="TextBox 69"/>
          <p:cNvSpPr txBox="1"/>
          <p:nvPr/>
        </p:nvSpPr>
        <p:spPr>
          <a:xfrm>
            <a:off x="7620000" y="4191000"/>
            <a:ext cx="914400" cy="261610"/>
          </a:xfrm>
          <a:prstGeom prst="rect">
            <a:avLst/>
          </a:prstGeom>
          <a:noFill/>
        </p:spPr>
        <p:txBody>
          <a:bodyPr wrap="square" rtlCol="0">
            <a:spAutoFit/>
          </a:bodyPr>
          <a:lstStyle/>
          <a:p>
            <a:pPr algn="ctr"/>
            <a:r>
              <a:rPr lang="en-GB" sz="1100" dirty="0" smtClean="0">
                <a:solidFill>
                  <a:srgbClr val="0000FF"/>
                </a:solidFill>
                <a:latin typeface="Comic Sans MS" pitchFamily="66" charset="0"/>
              </a:rPr>
              <a:t>Rearrange</a:t>
            </a:r>
            <a:endParaRPr lang="en-GB" sz="1100" dirty="0">
              <a:solidFill>
                <a:srgbClr val="0000FF"/>
              </a:solidFill>
              <a:latin typeface="Comic Sans MS" pitchFamily="66" charset="0"/>
            </a:endParaRPr>
          </a:p>
        </p:txBody>
      </p:sp>
      <p:sp>
        <p:nvSpPr>
          <p:cNvPr id="71" name="TextBox 70"/>
          <p:cNvSpPr txBox="1"/>
          <p:nvPr/>
        </p:nvSpPr>
        <p:spPr>
          <a:xfrm>
            <a:off x="7620000" y="4572000"/>
            <a:ext cx="914400" cy="261610"/>
          </a:xfrm>
          <a:prstGeom prst="rect">
            <a:avLst/>
          </a:prstGeom>
          <a:noFill/>
        </p:spPr>
        <p:txBody>
          <a:bodyPr wrap="square" rtlCol="0">
            <a:spAutoFit/>
          </a:bodyPr>
          <a:lstStyle/>
          <a:p>
            <a:pPr algn="ctr"/>
            <a:r>
              <a:rPr lang="en-GB" sz="1100" dirty="0" smtClean="0">
                <a:solidFill>
                  <a:srgbClr val="0000FF"/>
                </a:solidFill>
                <a:latin typeface="Comic Sans MS" pitchFamily="66" charset="0"/>
              </a:rPr>
              <a:t>Calculate</a:t>
            </a:r>
            <a:endParaRPr lang="en-GB" sz="1100" dirty="0">
              <a:solidFill>
                <a:srgbClr val="0000FF"/>
              </a:solidFill>
              <a:latin typeface="Comic Sans MS" pitchFamily="66" charset="0"/>
            </a:endParaRPr>
          </a:p>
        </p:txBody>
      </p:sp>
      <mc:AlternateContent xmlns:mc="http://schemas.openxmlformats.org/markup-compatibility/2006" xmlns:a14="http://schemas.microsoft.com/office/drawing/2010/main">
        <mc:Choice Requires="a14">
          <p:sp>
            <p:nvSpPr>
              <p:cNvPr id="72" name="TextBox 71"/>
              <p:cNvSpPr txBox="1"/>
              <p:nvPr/>
            </p:nvSpPr>
            <p:spPr>
              <a:xfrm>
                <a:off x="1752600" y="6172200"/>
                <a:ext cx="1148456"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rgbClr val="0000FF"/>
                          </a:solidFill>
                          <a:latin typeface="Cambria Math"/>
                        </a:rPr>
                        <m:t>𝑅</m:t>
                      </m:r>
                      <m:r>
                        <a:rPr lang="en-GB" sz="1400" b="0" i="1" smtClean="0">
                          <a:solidFill>
                            <a:srgbClr val="0000FF"/>
                          </a:solidFill>
                          <a:latin typeface="Cambria Math"/>
                        </a:rPr>
                        <m:t>=31.78</m:t>
                      </m:r>
                      <m:r>
                        <a:rPr lang="en-GB" sz="1400" b="0" i="1" smtClean="0">
                          <a:solidFill>
                            <a:srgbClr val="0000FF"/>
                          </a:solidFill>
                          <a:latin typeface="Cambria Math"/>
                        </a:rPr>
                        <m:t>𝑁</m:t>
                      </m:r>
                    </m:oMath>
                  </m:oMathPara>
                </a14:m>
                <a:endParaRPr lang="en-GB" sz="1400" dirty="0">
                  <a:solidFill>
                    <a:srgbClr val="0000FF"/>
                  </a:solidFill>
                </a:endParaRPr>
              </a:p>
            </p:txBody>
          </p:sp>
        </mc:Choice>
        <mc:Fallback xmlns="">
          <p:sp>
            <p:nvSpPr>
              <p:cNvPr id="72" name="TextBox 71"/>
              <p:cNvSpPr txBox="1">
                <a:spLocks noRot="1" noChangeAspect="1" noMove="1" noResize="1" noEditPoints="1" noAdjustHandles="1" noChangeArrowheads="1" noChangeShapeType="1" noTextEdit="1"/>
              </p:cNvSpPr>
              <p:nvPr/>
            </p:nvSpPr>
            <p:spPr>
              <a:xfrm>
                <a:off x="1752600" y="6172200"/>
                <a:ext cx="1148456" cy="307777"/>
              </a:xfrm>
              <a:prstGeom prst="rect">
                <a:avLst/>
              </a:prstGeom>
              <a:blipFill rotWithShape="1">
                <a:blip r:embed="rId7"/>
                <a:stretch>
                  <a:fillRect/>
                </a:stretch>
              </a:blipFill>
            </p:spPr>
            <p:txBody>
              <a:bodyPr/>
              <a:lstStyle/>
              <a:p>
                <a:r>
                  <a:rPr lang="en-GB">
                    <a:noFill/>
                  </a:rPr>
                  <a:t> </a:t>
                </a:r>
              </a:p>
            </p:txBody>
          </p:sp>
        </mc:Fallback>
      </mc:AlternateContent>
      <p:pic>
        <p:nvPicPr>
          <p:cNvPr id="75" name="Picture 4" descr="http://www.nenastran.com/newnoran/images/linear-statics-excavator.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467600" y="152400"/>
            <a:ext cx="1537195" cy="9654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1894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3"/>
                                        </p:tgtEl>
                                        <p:attrNameLst>
                                          <p:attrName>style.visibility</p:attrName>
                                        </p:attrNameLst>
                                      </p:cBhvr>
                                      <p:to>
                                        <p:strVal val="visible"/>
                                      </p:to>
                                    </p:set>
                                    <p:animEffect transition="in" filter="blinds(horizontal)">
                                      <p:cBhvr>
                                        <p:cTn id="7" dur="500"/>
                                        <p:tgtEl>
                                          <p:spTgt spid="6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4"/>
                                        </p:tgtEl>
                                        <p:attrNameLst>
                                          <p:attrName>style.visibility</p:attrName>
                                        </p:attrNameLst>
                                      </p:cBhvr>
                                      <p:to>
                                        <p:strVal val="visible"/>
                                      </p:to>
                                    </p:set>
                                    <p:animEffect transition="in" filter="blinds(horizontal)">
                                      <p:cBhvr>
                                        <p:cTn id="12" dur="500"/>
                                        <p:tgtEl>
                                          <p:spTgt spid="5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5"/>
                                        </p:tgtEl>
                                        <p:attrNameLst>
                                          <p:attrName>style.visibility</p:attrName>
                                        </p:attrNameLst>
                                      </p:cBhvr>
                                      <p:to>
                                        <p:strVal val="visible"/>
                                      </p:to>
                                    </p:set>
                                    <p:animEffect transition="in" filter="blinds(horizontal)">
                                      <p:cBhvr>
                                        <p:cTn id="17" dur="500"/>
                                        <p:tgtEl>
                                          <p:spTgt spid="5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4"/>
                                        </p:tgtEl>
                                        <p:attrNameLst>
                                          <p:attrName>style.visibility</p:attrName>
                                        </p:attrNameLst>
                                      </p:cBhvr>
                                      <p:to>
                                        <p:strVal val="visible"/>
                                      </p:to>
                                    </p:set>
                                    <p:animEffect transition="in" filter="blinds(horizontal)">
                                      <p:cBhvr>
                                        <p:cTn id="22" dur="500"/>
                                        <p:tgtEl>
                                          <p:spTgt spid="64"/>
                                        </p:tgtEl>
                                      </p:cBhvr>
                                    </p:animEffect>
                                  </p:childTnLst>
                                </p:cTn>
                              </p:par>
                            </p:childTnLst>
                          </p:cTn>
                        </p:par>
                      </p:childTnLst>
                    </p:cTn>
                  </p:par>
                  <p:par>
                    <p:cTn id="23" fill="hold">
                      <p:stCondLst>
                        <p:cond delay="indefinite"/>
                      </p:stCondLst>
                      <p:childTnLst>
                        <p:par>
                          <p:cTn id="24" fill="hold">
                            <p:stCondLst>
                              <p:cond delay="0"/>
                            </p:stCondLst>
                            <p:childTnLst>
                              <p:par>
                                <p:cTn id="25" presetID="7" presetClass="emph" presetSubtype="2" fill="hold" nodeType="clickEffect">
                                  <p:stCondLst>
                                    <p:cond delay="0"/>
                                  </p:stCondLst>
                                  <p:childTnLst>
                                    <p:animClr clrSpc="rgb" dir="cw">
                                      <p:cBhvr>
                                        <p:cTn id="26" dur="500" fill="hold"/>
                                        <p:tgtEl>
                                          <p:spTgt spid="21"/>
                                        </p:tgtEl>
                                        <p:attrNameLst>
                                          <p:attrName>stroke.color</p:attrName>
                                        </p:attrNameLst>
                                      </p:cBhvr>
                                      <p:to>
                                        <a:schemeClr val="hlink"/>
                                      </p:to>
                                    </p:animClr>
                                    <p:set>
                                      <p:cBhvr>
                                        <p:cTn id="27" dur="500" fill="hold"/>
                                        <p:tgtEl>
                                          <p:spTgt spid="21"/>
                                        </p:tgtEl>
                                        <p:attrNameLst>
                                          <p:attrName>stroke.on</p:attrName>
                                        </p:attrNameLst>
                                      </p:cBhvr>
                                      <p:to>
                                        <p:strVal val="true"/>
                                      </p:to>
                                    </p:set>
                                  </p:childTnLst>
                                </p:cTn>
                              </p:par>
                              <p:par>
                                <p:cTn id="28" presetID="3" presetClass="emph" presetSubtype="2" fill="hold" grpId="0" nodeType="withEffect">
                                  <p:stCondLst>
                                    <p:cond delay="0"/>
                                  </p:stCondLst>
                                  <p:childTnLst>
                                    <p:animClr clrSpc="rgb" dir="cw">
                                      <p:cBhvr override="childStyle">
                                        <p:cTn id="29" dur="500" fill="hold"/>
                                        <p:tgtEl>
                                          <p:spTgt spid="53"/>
                                        </p:tgtEl>
                                        <p:attrNameLst>
                                          <p:attrName>style.color</p:attrName>
                                        </p:attrNameLst>
                                      </p:cBhvr>
                                      <p:to>
                                        <a:schemeClr val="hlink"/>
                                      </p:to>
                                    </p:animClr>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65"/>
                                        </p:tgtEl>
                                        <p:attrNameLst>
                                          <p:attrName>style.visibility</p:attrName>
                                        </p:attrNameLst>
                                      </p:cBhvr>
                                      <p:to>
                                        <p:strVal val="visible"/>
                                      </p:to>
                                    </p:set>
                                    <p:animEffect transition="in" filter="blinds(horizontal)">
                                      <p:cBhvr>
                                        <p:cTn id="34" dur="500"/>
                                        <p:tgtEl>
                                          <p:spTgt spid="65"/>
                                        </p:tgtEl>
                                      </p:cBhvr>
                                    </p:animEffec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69"/>
                                        </p:tgtEl>
                                        <p:attrNameLst>
                                          <p:attrName>style.visibility</p:attrName>
                                        </p:attrNameLst>
                                      </p:cBhvr>
                                      <p:to>
                                        <p:strVal val="visible"/>
                                      </p:to>
                                    </p:set>
                                    <p:animEffect transition="in" filter="blinds(horizontal)">
                                      <p:cBhvr>
                                        <p:cTn id="39" dur="500"/>
                                        <p:tgtEl>
                                          <p:spTgt spid="69"/>
                                        </p:tgtEl>
                                      </p:cBhvr>
                                    </p:animEffect>
                                  </p:childTnLst>
                                </p:cTn>
                              </p:par>
                            </p:childTnLst>
                          </p:cTn>
                        </p:par>
                      </p:childTnLst>
                    </p:cTn>
                  </p:par>
                  <p:par>
                    <p:cTn id="40" fill="hold">
                      <p:stCondLst>
                        <p:cond delay="indefinite"/>
                      </p:stCondLst>
                      <p:childTnLst>
                        <p:par>
                          <p:cTn id="41" fill="hold">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70"/>
                                        </p:tgtEl>
                                        <p:attrNameLst>
                                          <p:attrName>style.visibility</p:attrName>
                                        </p:attrNameLst>
                                      </p:cBhvr>
                                      <p:to>
                                        <p:strVal val="visible"/>
                                      </p:to>
                                    </p:set>
                                    <p:animEffect transition="in" filter="blinds(horizontal)">
                                      <p:cBhvr>
                                        <p:cTn id="44" dur="500"/>
                                        <p:tgtEl>
                                          <p:spTgt spid="70"/>
                                        </p:tgtEl>
                                      </p:cBhvr>
                                    </p:animEffec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66"/>
                                        </p:tgtEl>
                                        <p:attrNameLst>
                                          <p:attrName>style.visibility</p:attrName>
                                        </p:attrNameLst>
                                      </p:cBhvr>
                                      <p:to>
                                        <p:strVal val="visible"/>
                                      </p:to>
                                    </p:set>
                                    <p:animEffect transition="in" filter="blinds(horizontal)">
                                      <p:cBhvr>
                                        <p:cTn id="49" dur="500"/>
                                        <p:tgtEl>
                                          <p:spTgt spid="66"/>
                                        </p:tgtEl>
                                      </p:cBhvr>
                                    </p:animEffect>
                                  </p:childTnLst>
                                </p:cTn>
                              </p:par>
                            </p:childTnLst>
                          </p:cTn>
                        </p:par>
                      </p:childTnLst>
                    </p:cTn>
                  </p:par>
                  <p:par>
                    <p:cTn id="50" fill="hold">
                      <p:stCondLst>
                        <p:cond delay="indefinite"/>
                      </p:stCondLst>
                      <p:childTnLst>
                        <p:par>
                          <p:cTn id="51" fill="hold">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68"/>
                                        </p:tgtEl>
                                        <p:attrNameLst>
                                          <p:attrName>style.visibility</p:attrName>
                                        </p:attrNameLst>
                                      </p:cBhvr>
                                      <p:to>
                                        <p:strVal val="visible"/>
                                      </p:to>
                                    </p:set>
                                    <p:animEffect transition="in" filter="blinds(horizontal)">
                                      <p:cBhvr>
                                        <p:cTn id="54" dur="500"/>
                                        <p:tgtEl>
                                          <p:spTgt spid="68"/>
                                        </p:tgtEl>
                                      </p:cBhvr>
                                    </p:animEffect>
                                  </p:childTnLst>
                                </p:cTn>
                              </p:par>
                            </p:childTnLst>
                          </p:cTn>
                        </p:par>
                      </p:childTnLst>
                    </p:cTn>
                  </p:par>
                  <p:par>
                    <p:cTn id="55" fill="hold">
                      <p:stCondLst>
                        <p:cond delay="indefinite"/>
                      </p:stCondLst>
                      <p:childTnLst>
                        <p:par>
                          <p:cTn id="56" fill="hold">
                            <p:stCondLst>
                              <p:cond delay="0"/>
                            </p:stCondLst>
                            <p:childTnLst>
                              <p:par>
                                <p:cTn id="57" presetID="3" presetClass="entr" presetSubtype="10" fill="hold" grpId="0" nodeType="clickEffect">
                                  <p:stCondLst>
                                    <p:cond delay="0"/>
                                  </p:stCondLst>
                                  <p:childTnLst>
                                    <p:set>
                                      <p:cBhvr>
                                        <p:cTn id="58" dur="1" fill="hold">
                                          <p:stCondLst>
                                            <p:cond delay="0"/>
                                          </p:stCondLst>
                                        </p:cTn>
                                        <p:tgtEl>
                                          <p:spTgt spid="71"/>
                                        </p:tgtEl>
                                        <p:attrNameLst>
                                          <p:attrName>style.visibility</p:attrName>
                                        </p:attrNameLst>
                                      </p:cBhvr>
                                      <p:to>
                                        <p:strVal val="visible"/>
                                      </p:to>
                                    </p:set>
                                    <p:animEffect transition="in" filter="blinds(horizontal)">
                                      <p:cBhvr>
                                        <p:cTn id="59" dur="500"/>
                                        <p:tgtEl>
                                          <p:spTgt spid="71"/>
                                        </p:tgtEl>
                                      </p:cBhvr>
                                    </p:animEffect>
                                  </p:childTnLst>
                                </p:cTn>
                              </p:par>
                            </p:childTnLst>
                          </p:cTn>
                        </p:par>
                      </p:childTnLst>
                    </p:cTn>
                  </p:par>
                  <p:par>
                    <p:cTn id="60" fill="hold">
                      <p:stCondLst>
                        <p:cond delay="indefinite"/>
                      </p:stCondLst>
                      <p:childTnLst>
                        <p:par>
                          <p:cTn id="61" fill="hold">
                            <p:stCondLst>
                              <p:cond delay="0"/>
                            </p:stCondLst>
                            <p:childTnLst>
                              <p:par>
                                <p:cTn id="62" presetID="3" presetClass="entr" presetSubtype="10" fill="hold" grpId="0" nodeType="clickEffect">
                                  <p:stCondLst>
                                    <p:cond delay="0"/>
                                  </p:stCondLst>
                                  <p:childTnLst>
                                    <p:set>
                                      <p:cBhvr>
                                        <p:cTn id="63" dur="1" fill="hold">
                                          <p:stCondLst>
                                            <p:cond delay="0"/>
                                          </p:stCondLst>
                                        </p:cTn>
                                        <p:tgtEl>
                                          <p:spTgt spid="67"/>
                                        </p:tgtEl>
                                        <p:attrNameLst>
                                          <p:attrName>style.visibility</p:attrName>
                                        </p:attrNameLst>
                                      </p:cBhvr>
                                      <p:to>
                                        <p:strVal val="visible"/>
                                      </p:to>
                                    </p:set>
                                    <p:animEffect transition="in" filter="blinds(horizontal)">
                                      <p:cBhvr>
                                        <p:cTn id="64" dur="500"/>
                                        <p:tgtEl>
                                          <p:spTgt spid="67"/>
                                        </p:tgtEl>
                                      </p:cBhvr>
                                    </p:animEffect>
                                  </p:childTnLst>
                                </p:cTn>
                              </p:par>
                            </p:childTnLst>
                          </p:cTn>
                        </p:par>
                      </p:childTnLst>
                    </p:cTn>
                  </p:par>
                  <p:par>
                    <p:cTn id="65" fill="hold">
                      <p:stCondLst>
                        <p:cond delay="indefinite"/>
                      </p:stCondLst>
                      <p:childTnLst>
                        <p:par>
                          <p:cTn id="66" fill="hold">
                            <p:stCondLst>
                              <p:cond delay="0"/>
                            </p:stCondLst>
                            <p:childTnLst>
                              <p:par>
                                <p:cTn id="67" presetID="3" presetClass="entr" presetSubtype="10" fill="hold" grpId="0" nodeType="clickEffect">
                                  <p:stCondLst>
                                    <p:cond delay="0"/>
                                  </p:stCondLst>
                                  <p:childTnLst>
                                    <p:set>
                                      <p:cBhvr>
                                        <p:cTn id="68" dur="1" fill="hold">
                                          <p:stCondLst>
                                            <p:cond delay="0"/>
                                          </p:stCondLst>
                                        </p:cTn>
                                        <p:tgtEl>
                                          <p:spTgt spid="72"/>
                                        </p:tgtEl>
                                        <p:attrNameLst>
                                          <p:attrName>style.visibility</p:attrName>
                                        </p:attrNameLst>
                                      </p:cBhvr>
                                      <p:to>
                                        <p:strVal val="visible"/>
                                      </p:to>
                                    </p:set>
                                    <p:animEffect transition="in" filter="blinds(horizontal)">
                                      <p:cBhvr>
                                        <p:cTn id="69" dur="500"/>
                                        <p:tgtEl>
                                          <p:spTgt spid="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p:bldP spid="63" grpId="0"/>
      <p:bldP spid="54" grpId="0"/>
      <p:bldP spid="55" grpId="0" animBg="1"/>
      <p:bldP spid="64" grpId="0"/>
      <p:bldP spid="65" grpId="0"/>
      <p:bldP spid="66" grpId="0"/>
      <p:bldP spid="67" grpId="0"/>
      <p:bldP spid="68" grpId="0" animBg="1"/>
      <p:bldP spid="69" grpId="0" animBg="1"/>
      <p:bldP spid="70" grpId="0"/>
      <p:bldP spid="71" grpId="0"/>
      <p:bldP spid="7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57400" y="2209800"/>
            <a:ext cx="5160387" cy="2123658"/>
          </a:xfrm>
          <a:prstGeom prst="rect">
            <a:avLst/>
          </a:prstGeom>
          <a:noFill/>
        </p:spPr>
        <p:txBody>
          <a:bodyPr wrap="none" lIns="91440" tIns="45720" rIns="91440" bIns="45720">
            <a:spAutoFit/>
          </a:bodyPr>
          <a:lstStyle/>
          <a:p>
            <a:pPr algn="ctr"/>
            <a:r>
              <a:rPr lang="en-US" sz="66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chemeClr val="accent1"/>
                    </a:gs>
                    <a:gs pos="79000">
                      <a:schemeClr val="accent2"/>
                    </a:gs>
                    <a:gs pos="100000">
                      <a:srgbClr val="FFFFFF">
                        <a:tint val="40000"/>
                        <a:satMod val="250000"/>
                      </a:srgbClr>
                    </a:gs>
                  </a:gsLst>
                  <a:lin ang="5400000"/>
                </a:gradFill>
                <a:latin typeface="Berlin Sans FB Demi" pitchFamily="34" charset="0"/>
              </a:rPr>
              <a:t>Teachings for</a:t>
            </a:r>
          </a:p>
          <a:p>
            <a:pPr algn="ctr"/>
            <a:r>
              <a:rPr lang="en-US" sz="66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chemeClr val="accent1"/>
                    </a:gs>
                    <a:gs pos="79000">
                      <a:schemeClr val="accent2"/>
                    </a:gs>
                    <a:gs pos="100000">
                      <a:srgbClr val="FFFFFF">
                        <a:tint val="40000"/>
                        <a:satMod val="250000"/>
                      </a:srgbClr>
                    </a:gs>
                  </a:gsLst>
                  <a:lin ang="5400000"/>
                </a:gradFill>
                <a:latin typeface="Berlin Sans FB Demi" pitchFamily="34" charset="0"/>
              </a:rPr>
              <a:t>Exercise 4C</a:t>
            </a:r>
            <a:endParaRPr lang="en-US" sz="6600" b="1" cap="none" spc="0"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chemeClr val="accent1"/>
                  </a:gs>
                  <a:gs pos="79000">
                    <a:schemeClr val="accent2"/>
                  </a:gs>
                  <a:gs pos="100000">
                    <a:srgbClr val="FFFFFF">
                      <a:tint val="40000"/>
                      <a:satMod val="250000"/>
                    </a:srgbClr>
                  </a:gs>
                </a:gsLst>
                <a:lin ang="5400000"/>
              </a:gradFill>
              <a:effectLst/>
              <a:latin typeface="Berlin Sans FB Demi" pitchFamily="34" charset="0"/>
            </a:endParaRPr>
          </a:p>
        </p:txBody>
      </p:sp>
    </p:spTree>
    <p:extLst>
      <p:ext uri="{BB962C8B-B14F-4D97-AF65-F5344CB8AC3E}">
        <p14:creationId xmlns:p14="http://schemas.microsoft.com/office/powerpoint/2010/main" val="62933983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omic Sans MS" pitchFamily="66" charset="0"/>
              </a:rPr>
              <a:t>Statics of a Particle</a:t>
            </a:r>
            <a:endParaRPr lang="en-GB" dirty="0">
              <a:latin typeface="Comic Sans MS" pitchFamily="66" charset="0"/>
            </a:endParaRPr>
          </a:p>
        </p:txBody>
      </p:sp>
      <p:sp>
        <p:nvSpPr>
          <p:cNvPr id="3" name="Content Placeholder 2"/>
          <p:cNvSpPr>
            <a:spLocks noGrp="1"/>
          </p:cNvSpPr>
          <p:nvPr>
            <p:ph idx="1"/>
          </p:nvPr>
        </p:nvSpPr>
        <p:spPr>
          <a:xfrm>
            <a:off x="152400" y="1600200"/>
            <a:ext cx="3352800" cy="4724400"/>
          </a:xfrm>
        </p:spPr>
        <p:txBody>
          <a:bodyPr>
            <a:normAutofit/>
          </a:bodyPr>
          <a:lstStyle/>
          <a:p>
            <a:pPr marL="0" indent="0" algn="ctr">
              <a:buNone/>
            </a:pPr>
            <a:r>
              <a:rPr lang="en-GB" sz="1400" b="1" dirty="0" smtClean="0">
                <a:latin typeface="Comic Sans MS" pitchFamily="66" charset="0"/>
              </a:rPr>
              <a:t>You can also solve statics problems by using the relationship F = µR</a:t>
            </a:r>
            <a:endParaRPr lang="en-GB" sz="1400" dirty="0" smtClean="0">
              <a:latin typeface="Comic Sans MS" pitchFamily="66" charset="0"/>
            </a:endParaRPr>
          </a:p>
          <a:p>
            <a:pPr marL="0" indent="0" algn="ctr">
              <a:buNone/>
            </a:pPr>
            <a:endParaRPr lang="en-GB" sz="1400" b="1" dirty="0">
              <a:latin typeface="Comic Sans MS" pitchFamily="66" charset="0"/>
            </a:endParaRPr>
          </a:p>
          <a:p>
            <a:pPr marL="0" indent="0" algn="ctr">
              <a:buNone/>
            </a:pPr>
            <a:r>
              <a:rPr lang="en-GB" sz="1400" dirty="0" smtClean="0">
                <a:latin typeface="Comic Sans MS" pitchFamily="66" charset="0"/>
              </a:rPr>
              <a:t>We have seen before that F</a:t>
            </a:r>
            <a:r>
              <a:rPr lang="en-GB" sz="1400" baseline="-25000" dirty="0" smtClean="0">
                <a:latin typeface="Comic Sans MS" pitchFamily="66" charset="0"/>
              </a:rPr>
              <a:t>MAX</a:t>
            </a:r>
            <a:r>
              <a:rPr lang="en-GB" sz="1400" dirty="0" smtClean="0">
                <a:latin typeface="Comic Sans MS" pitchFamily="66" charset="0"/>
              </a:rPr>
              <a:t> is the maximum frictional force possible between two surfaces, and that it will resist any force up to this amount</a:t>
            </a:r>
          </a:p>
          <a:p>
            <a:pPr marL="0" indent="0" algn="ctr">
              <a:buNone/>
            </a:pPr>
            <a:endParaRPr lang="en-GB" sz="1400" dirty="0">
              <a:latin typeface="Comic Sans MS" pitchFamily="66" charset="0"/>
            </a:endParaRPr>
          </a:p>
          <a:p>
            <a:pPr marL="0" indent="0" algn="ctr">
              <a:buNone/>
            </a:pPr>
            <a:r>
              <a:rPr lang="en-GB" sz="1400" dirty="0" smtClean="0">
                <a:latin typeface="Comic Sans MS" pitchFamily="66" charset="0"/>
              </a:rPr>
              <a:t>Remember that the frictional force can be lower than this and still prevent movement</a:t>
            </a:r>
          </a:p>
          <a:p>
            <a:pPr marL="0" indent="0" algn="ctr">
              <a:buNone/>
            </a:pPr>
            <a:endParaRPr lang="en-GB" sz="1400" dirty="0">
              <a:latin typeface="Comic Sans MS" pitchFamily="66" charset="0"/>
            </a:endParaRPr>
          </a:p>
          <a:p>
            <a:pPr marL="0" indent="0" algn="ctr">
              <a:buNone/>
            </a:pPr>
            <a:r>
              <a:rPr lang="en-GB" sz="1400" dirty="0" smtClean="0">
                <a:latin typeface="Comic Sans MS" pitchFamily="66" charset="0"/>
              </a:rPr>
              <a:t>In statics, F</a:t>
            </a:r>
            <a:r>
              <a:rPr lang="en-GB" sz="1400" baseline="-25000" dirty="0" smtClean="0">
                <a:latin typeface="Comic Sans MS" pitchFamily="66" charset="0"/>
              </a:rPr>
              <a:t>MAX</a:t>
            </a:r>
            <a:r>
              <a:rPr lang="en-GB" sz="1400" dirty="0" smtClean="0">
                <a:latin typeface="Comic Sans MS" pitchFamily="66" charset="0"/>
              </a:rPr>
              <a:t> is reached when a body is in limiting equilibrium, </a:t>
            </a:r>
            <a:r>
              <a:rPr lang="en-GB" sz="1400" dirty="0" err="1" smtClean="0">
                <a:latin typeface="Comic Sans MS" pitchFamily="66" charset="0"/>
              </a:rPr>
              <a:t>ie</a:t>
            </a:r>
            <a:r>
              <a:rPr lang="en-GB" sz="1400" dirty="0" smtClean="0">
                <a:latin typeface="Comic Sans MS" pitchFamily="66" charset="0"/>
              </a:rPr>
              <a:t>) on the point of moving</a:t>
            </a:r>
          </a:p>
          <a:p>
            <a:pPr marL="0" indent="0" algn="ctr">
              <a:buNone/>
            </a:pPr>
            <a:endParaRPr lang="en-GB" sz="1400" dirty="0">
              <a:latin typeface="Comic Sans MS" pitchFamily="66" charset="0"/>
            </a:endParaRPr>
          </a:p>
          <a:p>
            <a:pPr marL="0" indent="0" algn="ctr">
              <a:buNone/>
            </a:pPr>
            <a:r>
              <a:rPr lang="en-GB" sz="1400" dirty="0" smtClean="0">
                <a:latin typeface="Comic Sans MS" pitchFamily="66" charset="0"/>
              </a:rPr>
              <a:t>It is important to consider which direction the object is about to move as this affects the direction the friction is acting…</a:t>
            </a:r>
            <a:endParaRPr lang="en-GB" sz="1400" dirty="0">
              <a:latin typeface="Comic Sans MS" pitchFamily="66" charset="0"/>
            </a:endParaRPr>
          </a:p>
        </p:txBody>
      </p:sp>
      <p:sp>
        <p:nvSpPr>
          <p:cNvPr id="4" name="TextBox 3"/>
          <p:cNvSpPr txBox="1"/>
          <p:nvPr/>
        </p:nvSpPr>
        <p:spPr>
          <a:xfrm>
            <a:off x="8742557" y="6531169"/>
            <a:ext cx="439543" cy="338554"/>
          </a:xfrm>
          <a:prstGeom prst="rect">
            <a:avLst/>
          </a:prstGeom>
          <a:noFill/>
        </p:spPr>
        <p:txBody>
          <a:bodyPr wrap="none" rtlCol="0">
            <a:spAutoFit/>
          </a:bodyPr>
          <a:lstStyle/>
          <a:p>
            <a:pPr algn="r"/>
            <a:r>
              <a:rPr lang="en-GB" sz="1600" dirty="0" smtClean="0">
                <a:latin typeface="Comic Sans MS" pitchFamily="66" charset="0"/>
              </a:rPr>
              <a:t>4C</a:t>
            </a:r>
            <a:endParaRPr lang="en-GB" sz="1600" dirty="0">
              <a:latin typeface="Comic Sans MS" pitchFamily="66" charset="0"/>
            </a:endParaRPr>
          </a:p>
        </p:txBody>
      </p:sp>
      <p:sp>
        <p:nvSpPr>
          <p:cNvPr id="5" name="TextBox 4"/>
          <p:cNvSpPr txBox="1"/>
          <p:nvPr/>
        </p:nvSpPr>
        <p:spPr>
          <a:xfrm>
            <a:off x="3733800" y="1371600"/>
            <a:ext cx="5257800" cy="1384995"/>
          </a:xfrm>
          <a:prstGeom prst="rect">
            <a:avLst/>
          </a:prstGeom>
          <a:noFill/>
        </p:spPr>
        <p:txBody>
          <a:bodyPr wrap="square" rtlCol="0">
            <a:spAutoFit/>
          </a:bodyPr>
          <a:lstStyle/>
          <a:p>
            <a:pPr algn="ctr"/>
            <a:r>
              <a:rPr lang="en-GB" sz="1400" dirty="0" smtClean="0">
                <a:latin typeface="Comic Sans MS" pitchFamily="66" charset="0"/>
              </a:rPr>
              <a:t>A block of mass 3kg rests on a rough horizontal plane. The coefficient of friction between the block and the plane is 0.4. When a horizontal force PN is applied to the block, the block remains in equilibrium.</a:t>
            </a:r>
          </a:p>
          <a:p>
            <a:pPr marL="342900" indent="-342900" algn="ctr">
              <a:buAutoNum type="alphaLcParenR"/>
            </a:pPr>
            <a:r>
              <a:rPr lang="en-GB" sz="1400" dirty="0" smtClean="0">
                <a:latin typeface="Comic Sans MS" pitchFamily="66" charset="0"/>
              </a:rPr>
              <a:t>Find the value for P for which the equilibrium is limiting</a:t>
            </a:r>
          </a:p>
          <a:p>
            <a:pPr marL="342900" indent="-342900" algn="ctr">
              <a:buAutoNum type="alphaLcParenR"/>
            </a:pPr>
            <a:r>
              <a:rPr lang="en-GB" sz="1400" dirty="0" smtClean="0">
                <a:latin typeface="Comic Sans MS" pitchFamily="66" charset="0"/>
              </a:rPr>
              <a:t>Find the value of F when P = 8N</a:t>
            </a:r>
            <a:endParaRPr lang="en-GB" sz="1400" dirty="0">
              <a:latin typeface="Comic Sans MS" pitchFamily="66" charset="0"/>
            </a:endParaRPr>
          </a:p>
        </p:txBody>
      </p:sp>
      <p:cxnSp>
        <p:nvCxnSpPr>
          <p:cNvPr id="7" name="Straight Connector 6"/>
          <p:cNvCxnSpPr/>
          <p:nvPr/>
        </p:nvCxnSpPr>
        <p:spPr>
          <a:xfrm>
            <a:off x="5029200" y="3886200"/>
            <a:ext cx="25908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5943600" y="3505200"/>
            <a:ext cx="914400" cy="381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0" name="Straight Arrow Connector 9"/>
          <p:cNvCxnSpPr/>
          <p:nvPr/>
        </p:nvCxnSpPr>
        <p:spPr>
          <a:xfrm>
            <a:off x="6858000" y="3657600"/>
            <a:ext cx="6096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5334000" y="3657600"/>
            <a:ext cx="6096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6400800" y="3886200"/>
            <a:ext cx="0" cy="3810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6400800" y="3124200"/>
            <a:ext cx="0" cy="3810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6248400" y="2819400"/>
            <a:ext cx="296876" cy="307777"/>
          </a:xfrm>
          <a:prstGeom prst="rect">
            <a:avLst/>
          </a:prstGeom>
          <a:noFill/>
        </p:spPr>
        <p:txBody>
          <a:bodyPr wrap="none" rtlCol="0">
            <a:spAutoFit/>
          </a:bodyPr>
          <a:lstStyle/>
          <a:p>
            <a:pPr algn="ctr"/>
            <a:r>
              <a:rPr lang="en-GB" sz="1400" dirty="0" smtClean="0">
                <a:latin typeface="Comic Sans MS" pitchFamily="66" charset="0"/>
              </a:rPr>
              <a:t>R</a:t>
            </a:r>
            <a:endParaRPr lang="en-GB" sz="1400" dirty="0">
              <a:latin typeface="Comic Sans MS" pitchFamily="66" charset="0"/>
            </a:endParaRPr>
          </a:p>
        </p:txBody>
      </p:sp>
      <p:sp>
        <p:nvSpPr>
          <p:cNvPr id="18" name="TextBox 17"/>
          <p:cNvSpPr txBox="1"/>
          <p:nvPr/>
        </p:nvSpPr>
        <p:spPr>
          <a:xfrm>
            <a:off x="6248400" y="4267200"/>
            <a:ext cx="388248" cy="307777"/>
          </a:xfrm>
          <a:prstGeom prst="rect">
            <a:avLst/>
          </a:prstGeom>
          <a:noFill/>
        </p:spPr>
        <p:txBody>
          <a:bodyPr wrap="none" rtlCol="0">
            <a:spAutoFit/>
          </a:bodyPr>
          <a:lstStyle/>
          <a:p>
            <a:pPr algn="ctr"/>
            <a:r>
              <a:rPr lang="en-GB" sz="1400" dirty="0" smtClean="0">
                <a:latin typeface="Comic Sans MS" pitchFamily="66" charset="0"/>
              </a:rPr>
              <a:t>3g</a:t>
            </a:r>
            <a:endParaRPr lang="en-GB" sz="1400" dirty="0">
              <a:latin typeface="Comic Sans MS" pitchFamily="66" charset="0"/>
            </a:endParaRPr>
          </a:p>
        </p:txBody>
      </p:sp>
      <p:sp>
        <p:nvSpPr>
          <p:cNvPr id="19" name="TextBox 18"/>
          <p:cNvSpPr txBox="1"/>
          <p:nvPr/>
        </p:nvSpPr>
        <p:spPr>
          <a:xfrm>
            <a:off x="6172200" y="3581400"/>
            <a:ext cx="484428" cy="307777"/>
          </a:xfrm>
          <a:prstGeom prst="rect">
            <a:avLst/>
          </a:prstGeom>
          <a:noFill/>
        </p:spPr>
        <p:txBody>
          <a:bodyPr wrap="none" rtlCol="0">
            <a:spAutoFit/>
          </a:bodyPr>
          <a:lstStyle/>
          <a:p>
            <a:pPr algn="ctr"/>
            <a:r>
              <a:rPr lang="en-GB" sz="1400" dirty="0" smtClean="0">
                <a:latin typeface="Comic Sans MS" pitchFamily="66" charset="0"/>
              </a:rPr>
              <a:t>3kg</a:t>
            </a:r>
            <a:endParaRPr lang="en-GB" sz="1400" dirty="0">
              <a:latin typeface="Comic Sans MS" pitchFamily="66" charset="0"/>
            </a:endParaRPr>
          </a:p>
        </p:txBody>
      </p:sp>
      <p:sp>
        <p:nvSpPr>
          <p:cNvPr id="20" name="TextBox 19"/>
          <p:cNvSpPr txBox="1"/>
          <p:nvPr/>
        </p:nvSpPr>
        <p:spPr>
          <a:xfrm>
            <a:off x="7467600" y="3505200"/>
            <a:ext cx="277640" cy="307777"/>
          </a:xfrm>
          <a:prstGeom prst="rect">
            <a:avLst/>
          </a:prstGeom>
          <a:noFill/>
        </p:spPr>
        <p:txBody>
          <a:bodyPr wrap="none" rtlCol="0">
            <a:spAutoFit/>
          </a:bodyPr>
          <a:lstStyle/>
          <a:p>
            <a:pPr algn="ctr"/>
            <a:r>
              <a:rPr lang="en-GB" sz="1400" dirty="0" smtClean="0">
                <a:latin typeface="Comic Sans MS" pitchFamily="66" charset="0"/>
              </a:rPr>
              <a:t>P</a:t>
            </a:r>
            <a:endParaRPr lang="en-GB" sz="1400" dirty="0">
              <a:latin typeface="Comic Sans MS" pitchFamily="66" charset="0"/>
            </a:endParaRPr>
          </a:p>
        </p:txBody>
      </p:sp>
      <p:sp>
        <p:nvSpPr>
          <p:cNvPr id="21" name="TextBox 20"/>
          <p:cNvSpPr txBox="1"/>
          <p:nvPr/>
        </p:nvSpPr>
        <p:spPr>
          <a:xfrm>
            <a:off x="5029200" y="3505200"/>
            <a:ext cx="293670" cy="307777"/>
          </a:xfrm>
          <a:prstGeom prst="rect">
            <a:avLst/>
          </a:prstGeom>
          <a:noFill/>
        </p:spPr>
        <p:txBody>
          <a:bodyPr wrap="none" rtlCol="0">
            <a:spAutoFit/>
          </a:bodyPr>
          <a:lstStyle/>
          <a:p>
            <a:pPr algn="ctr"/>
            <a:r>
              <a:rPr lang="en-GB" sz="1400" dirty="0" smtClean="0">
                <a:latin typeface="Comic Sans MS" pitchFamily="66" charset="0"/>
              </a:rPr>
              <a:t>F</a:t>
            </a:r>
            <a:endParaRPr lang="en-GB" sz="1400" dirty="0">
              <a:latin typeface="Comic Sans MS" pitchFamily="66" charset="0"/>
            </a:endParaRPr>
          </a:p>
        </p:txBody>
      </p:sp>
      <p:sp>
        <p:nvSpPr>
          <p:cNvPr id="22" name="TextBox 21"/>
          <p:cNvSpPr txBox="1"/>
          <p:nvPr/>
        </p:nvSpPr>
        <p:spPr>
          <a:xfrm>
            <a:off x="3785191" y="4495800"/>
            <a:ext cx="1861407" cy="276999"/>
          </a:xfrm>
          <a:prstGeom prst="rect">
            <a:avLst/>
          </a:prstGeom>
          <a:noFill/>
        </p:spPr>
        <p:txBody>
          <a:bodyPr wrap="none" rtlCol="0">
            <a:spAutoFit/>
          </a:bodyPr>
          <a:lstStyle/>
          <a:p>
            <a:pPr algn="r"/>
            <a:r>
              <a:rPr lang="en-GB" sz="1200" u="sng" dirty="0" smtClean="0">
                <a:latin typeface="Comic Sans MS" pitchFamily="66" charset="0"/>
              </a:rPr>
              <a:t>Resolve vertically for R</a:t>
            </a:r>
            <a:endParaRPr lang="en-GB" sz="1200" u="sng" dirty="0">
              <a:latin typeface="Comic Sans MS" pitchFamily="66" charset="0"/>
            </a:endParaRPr>
          </a:p>
        </p:txBody>
      </p:sp>
      <mc:AlternateContent xmlns:mc="http://schemas.openxmlformats.org/markup-compatibility/2006" xmlns:a14="http://schemas.microsoft.com/office/drawing/2010/main">
        <mc:Choice Requires="a14">
          <p:sp>
            <p:nvSpPr>
              <p:cNvPr id="24" name="Rectangle 23"/>
              <p:cNvSpPr/>
              <p:nvPr/>
            </p:nvSpPr>
            <p:spPr>
              <a:xfrm>
                <a:off x="4013791" y="4876800"/>
                <a:ext cx="829586" cy="30777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GB" sz="1400" b="0" i="1" smtClean="0">
                          <a:solidFill>
                            <a:prstClr val="black"/>
                          </a:solidFill>
                          <a:latin typeface="Cambria Math"/>
                        </a:rPr>
                        <m:t>𝐹</m:t>
                      </m:r>
                      <m:r>
                        <a:rPr lang="en-GB" sz="1400" b="0" i="1" smtClean="0">
                          <a:solidFill>
                            <a:prstClr val="black"/>
                          </a:solidFill>
                          <a:latin typeface="Cambria Math"/>
                        </a:rPr>
                        <m:t>=</m:t>
                      </m:r>
                      <m:r>
                        <a:rPr lang="en-GB" sz="1400" b="0" i="1" smtClean="0">
                          <a:solidFill>
                            <a:prstClr val="black"/>
                          </a:solidFill>
                          <a:latin typeface="Cambria Math"/>
                        </a:rPr>
                        <m:t>𝑚𝑎</m:t>
                      </m:r>
                    </m:oMath>
                  </m:oMathPara>
                </a14:m>
                <a:endParaRPr lang="en-GB" sz="1400" dirty="0"/>
              </a:p>
            </p:txBody>
          </p:sp>
        </mc:Choice>
        <mc:Fallback xmlns="">
          <p:sp>
            <p:nvSpPr>
              <p:cNvPr id="24" name="Rectangle 23"/>
              <p:cNvSpPr>
                <a:spLocks noRot="1" noChangeAspect="1" noMove="1" noResize="1" noEditPoints="1" noAdjustHandles="1" noChangeArrowheads="1" noChangeShapeType="1" noTextEdit="1"/>
              </p:cNvSpPr>
              <p:nvPr/>
            </p:nvSpPr>
            <p:spPr>
              <a:xfrm>
                <a:off x="4013791" y="4876800"/>
                <a:ext cx="829586" cy="307777"/>
              </a:xfrm>
              <a:prstGeom prst="rect">
                <a:avLst/>
              </a:prstGeom>
              <a:blipFill rotWithShape="1">
                <a:blip r:embed="rId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5" name="Rectangle 24"/>
              <p:cNvSpPr/>
              <p:nvPr/>
            </p:nvSpPr>
            <p:spPr>
              <a:xfrm>
                <a:off x="3579628" y="5257800"/>
                <a:ext cx="1105111" cy="30777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GB" sz="1400" b="0" i="1" smtClean="0">
                          <a:solidFill>
                            <a:prstClr val="black"/>
                          </a:solidFill>
                          <a:latin typeface="Cambria Math"/>
                        </a:rPr>
                        <m:t>𝑅</m:t>
                      </m:r>
                      <m:r>
                        <a:rPr lang="en-GB" sz="1400" b="0" i="1" smtClean="0">
                          <a:solidFill>
                            <a:prstClr val="black"/>
                          </a:solidFill>
                          <a:latin typeface="Cambria Math"/>
                        </a:rPr>
                        <m:t>−3</m:t>
                      </m:r>
                      <m:r>
                        <a:rPr lang="en-GB" sz="1400" b="0" i="1" smtClean="0">
                          <a:solidFill>
                            <a:prstClr val="black"/>
                          </a:solidFill>
                          <a:latin typeface="Cambria Math"/>
                        </a:rPr>
                        <m:t>𝑔</m:t>
                      </m:r>
                      <m:r>
                        <a:rPr lang="en-GB" sz="1400" b="0" i="1" smtClean="0">
                          <a:solidFill>
                            <a:prstClr val="black"/>
                          </a:solidFill>
                          <a:latin typeface="Cambria Math"/>
                        </a:rPr>
                        <m:t>=0</m:t>
                      </m:r>
                    </m:oMath>
                  </m:oMathPara>
                </a14:m>
                <a:endParaRPr lang="en-GB" sz="1400" dirty="0"/>
              </a:p>
            </p:txBody>
          </p:sp>
        </mc:Choice>
        <mc:Fallback xmlns="">
          <p:sp>
            <p:nvSpPr>
              <p:cNvPr id="25" name="Rectangle 24"/>
              <p:cNvSpPr>
                <a:spLocks noRot="1" noChangeAspect="1" noMove="1" noResize="1" noEditPoints="1" noAdjustHandles="1" noChangeArrowheads="1" noChangeShapeType="1" noTextEdit="1"/>
              </p:cNvSpPr>
              <p:nvPr/>
            </p:nvSpPr>
            <p:spPr>
              <a:xfrm>
                <a:off x="3579628" y="5257800"/>
                <a:ext cx="1105111" cy="307777"/>
              </a:xfrm>
              <a:prstGeom prst="rect">
                <a:avLst/>
              </a:prstGeom>
              <a:blipFill rotWithShape="1">
                <a:blip r:embed="rId3"/>
                <a:stretch>
                  <a:fillRect b="-4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6" name="Rectangle 25"/>
              <p:cNvSpPr/>
              <p:nvPr/>
            </p:nvSpPr>
            <p:spPr>
              <a:xfrm>
                <a:off x="4013791" y="5638800"/>
                <a:ext cx="791306" cy="30777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GB" sz="1400" b="0" i="1" smtClean="0">
                          <a:solidFill>
                            <a:prstClr val="black"/>
                          </a:solidFill>
                          <a:latin typeface="Cambria Math"/>
                        </a:rPr>
                        <m:t>𝑅</m:t>
                      </m:r>
                      <m:r>
                        <a:rPr lang="en-GB" sz="1400" b="0" i="1" smtClean="0">
                          <a:solidFill>
                            <a:prstClr val="black"/>
                          </a:solidFill>
                          <a:latin typeface="Cambria Math"/>
                        </a:rPr>
                        <m:t>=3</m:t>
                      </m:r>
                      <m:r>
                        <a:rPr lang="en-GB" sz="1400" b="0" i="1" smtClean="0">
                          <a:solidFill>
                            <a:prstClr val="black"/>
                          </a:solidFill>
                          <a:latin typeface="Cambria Math"/>
                        </a:rPr>
                        <m:t>𝑔</m:t>
                      </m:r>
                    </m:oMath>
                  </m:oMathPara>
                </a14:m>
                <a:endParaRPr lang="en-GB" sz="1400" dirty="0"/>
              </a:p>
            </p:txBody>
          </p:sp>
        </mc:Choice>
        <mc:Fallback xmlns="">
          <p:sp>
            <p:nvSpPr>
              <p:cNvPr id="26" name="Rectangle 25"/>
              <p:cNvSpPr>
                <a:spLocks noRot="1" noChangeAspect="1" noMove="1" noResize="1" noEditPoints="1" noAdjustHandles="1" noChangeArrowheads="1" noChangeShapeType="1" noTextEdit="1"/>
              </p:cNvSpPr>
              <p:nvPr/>
            </p:nvSpPr>
            <p:spPr>
              <a:xfrm>
                <a:off x="4013791" y="5638800"/>
                <a:ext cx="791306" cy="307777"/>
              </a:xfrm>
              <a:prstGeom prst="rect">
                <a:avLst/>
              </a:prstGeom>
              <a:blipFill rotWithShape="1">
                <a:blip r:embed="rId4"/>
                <a:stretch>
                  <a:fillRect b="-6000"/>
                </a:stretch>
              </a:blipFill>
            </p:spPr>
            <p:txBody>
              <a:bodyPr/>
              <a:lstStyle/>
              <a:p>
                <a:r>
                  <a:rPr lang="en-GB">
                    <a:noFill/>
                  </a:rPr>
                  <a:t> </a:t>
                </a:r>
              </a:p>
            </p:txBody>
          </p:sp>
        </mc:Fallback>
      </mc:AlternateContent>
      <p:sp>
        <p:nvSpPr>
          <p:cNvPr id="27" name="Arc 26"/>
          <p:cNvSpPr/>
          <p:nvPr/>
        </p:nvSpPr>
        <p:spPr>
          <a:xfrm>
            <a:off x="4623391" y="5029200"/>
            <a:ext cx="457200" cy="381000"/>
          </a:xfrm>
          <a:prstGeom prst="arc">
            <a:avLst>
              <a:gd name="adj1" fmla="val 16200000"/>
              <a:gd name="adj2" fmla="val 5400000"/>
            </a:avLst>
          </a:prstGeom>
          <a:ln w="25400">
            <a:solidFill>
              <a:srgbClr val="0000FF"/>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8" name="TextBox 27"/>
          <p:cNvSpPr txBox="1"/>
          <p:nvPr/>
        </p:nvSpPr>
        <p:spPr>
          <a:xfrm>
            <a:off x="5004391" y="5029200"/>
            <a:ext cx="1447800" cy="430887"/>
          </a:xfrm>
          <a:prstGeom prst="rect">
            <a:avLst/>
          </a:prstGeom>
          <a:noFill/>
        </p:spPr>
        <p:txBody>
          <a:bodyPr wrap="square" rtlCol="0">
            <a:spAutoFit/>
          </a:bodyPr>
          <a:lstStyle/>
          <a:p>
            <a:pPr algn="ctr"/>
            <a:r>
              <a:rPr lang="en-GB" sz="1100" dirty="0" smtClean="0">
                <a:solidFill>
                  <a:srgbClr val="0000FF"/>
                </a:solidFill>
                <a:latin typeface="Comic Sans MS" pitchFamily="66" charset="0"/>
              </a:rPr>
              <a:t>Sub in values with R as positive</a:t>
            </a:r>
            <a:endParaRPr lang="en-GB" sz="1100" dirty="0">
              <a:solidFill>
                <a:srgbClr val="0000FF"/>
              </a:solidFill>
              <a:latin typeface="Comic Sans MS" pitchFamily="66" charset="0"/>
            </a:endParaRPr>
          </a:p>
        </p:txBody>
      </p:sp>
      <p:sp>
        <p:nvSpPr>
          <p:cNvPr id="29" name="Arc 28"/>
          <p:cNvSpPr/>
          <p:nvPr/>
        </p:nvSpPr>
        <p:spPr>
          <a:xfrm>
            <a:off x="4623391" y="5410200"/>
            <a:ext cx="457200" cy="381000"/>
          </a:xfrm>
          <a:prstGeom prst="arc">
            <a:avLst>
              <a:gd name="adj1" fmla="val 16200000"/>
              <a:gd name="adj2" fmla="val 5400000"/>
            </a:avLst>
          </a:prstGeom>
          <a:ln w="25400">
            <a:solidFill>
              <a:srgbClr val="0000FF"/>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0" name="TextBox 29"/>
          <p:cNvSpPr txBox="1"/>
          <p:nvPr/>
        </p:nvSpPr>
        <p:spPr>
          <a:xfrm>
            <a:off x="5080591" y="5486400"/>
            <a:ext cx="838200" cy="261610"/>
          </a:xfrm>
          <a:prstGeom prst="rect">
            <a:avLst/>
          </a:prstGeom>
          <a:noFill/>
        </p:spPr>
        <p:txBody>
          <a:bodyPr wrap="square" rtlCol="0">
            <a:spAutoFit/>
          </a:bodyPr>
          <a:lstStyle/>
          <a:p>
            <a:pPr algn="ctr"/>
            <a:r>
              <a:rPr lang="en-GB" sz="1100" dirty="0" smtClean="0">
                <a:solidFill>
                  <a:srgbClr val="0000FF"/>
                </a:solidFill>
                <a:latin typeface="Comic Sans MS" pitchFamily="66" charset="0"/>
              </a:rPr>
              <a:t>Add 3g</a:t>
            </a:r>
            <a:endParaRPr lang="en-GB" sz="1100" dirty="0">
              <a:solidFill>
                <a:srgbClr val="0000FF"/>
              </a:solidFill>
              <a:latin typeface="Comic Sans MS" pitchFamily="66" charset="0"/>
            </a:endParaRPr>
          </a:p>
        </p:txBody>
      </p:sp>
      <p:sp>
        <p:nvSpPr>
          <p:cNvPr id="31" name="TextBox 30"/>
          <p:cNvSpPr txBox="1"/>
          <p:nvPr/>
        </p:nvSpPr>
        <p:spPr>
          <a:xfrm>
            <a:off x="7290391" y="4495800"/>
            <a:ext cx="870751" cy="276999"/>
          </a:xfrm>
          <a:prstGeom prst="rect">
            <a:avLst/>
          </a:prstGeom>
          <a:noFill/>
        </p:spPr>
        <p:txBody>
          <a:bodyPr wrap="none" rtlCol="0">
            <a:spAutoFit/>
          </a:bodyPr>
          <a:lstStyle/>
          <a:p>
            <a:pPr algn="r"/>
            <a:r>
              <a:rPr lang="en-GB" sz="1200" u="sng" dirty="0" smtClean="0">
                <a:latin typeface="Comic Sans MS" pitchFamily="66" charset="0"/>
              </a:rPr>
              <a:t>Find F</a:t>
            </a:r>
            <a:r>
              <a:rPr lang="en-GB" sz="1200" baseline="-25000" dirty="0" smtClean="0">
                <a:latin typeface="Comic Sans MS" pitchFamily="66" charset="0"/>
              </a:rPr>
              <a:t>MAX</a:t>
            </a:r>
            <a:endParaRPr lang="en-GB" sz="1200" baseline="-25000" dirty="0">
              <a:latin typeface="Comic Sans MS" pitchFamily="66" charset="0"/>
            </a:endParaRPr>
          </a:p>
        </p:txBody>
      </p:sp>
      <mc:AlternateContent xmlns:mc="http://schemas.openxmlformats.org/markup-compatibility/2006" xmlns:a14="http://schemas.microsoft.com/office/drawing/2010/main">
        <mc:Choice Requires="a14">
          <p:sp>
            <p:nvSpPr>
              <p:cNvPr id="32" name="Rectangle 31"/>
              <p:cNvSpPr/>
              <p:nvPr/>
            </p:nvSpPr>
            <p:spPr>
              <a:xfrm>
                <a:off x="6528391" y="4876800"/>
                <a:ext cx="1067472" cy="30777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GB" sz="1400" b="0" i="1" smtClean="0">
                              <a:solidFill>
                                <a:prstClr val="black"/>
                              </a:solidFill>
                              <a:latin typeface="Cambria Math"/>
                            </a:rPr>
                          </m:ctrlPr>
                        </m:sSubPr>
                        <m:e>
                          <m:r>
                            <a:rPr lang="en-GB" sz="1400" b="0" i="1" smtClean="0">
                              <a:solidFill>
                                <a:prstClr val="black"/>
                              </a:solidFill>
                              <a:latin typeface="Cambria Math"/>
                            </a:rPr>
                            <m:t>𝐹</m:t>
                          </m:r>
                        </m:e>
                        <m:sub>
                          <m:r>
                            <a:rPr lang="en-GB" sz="1400" b="0" i="1" smtClean="0">
                              <a:solidFill>
                                <a:prstClr val="black"/>
                              </a:solidFill>
                              <a:latin typeface="Cambria Math"/>
                            </a:rPr>
                            <m:t>𝑀𝐴𝑋</m:t>
                          </m:r>
                        </m:sub>
                      </m:sSub>
                      <m:r>
                        <a:rPr lang="en-GB" sz="1400" b="0" i="1" smtClean="0">
                          <a:solidFill>
                            <a:prstClr val="black"/>
                          </a:solidFill>
                          <a:latin typeface="Cambria Math"/>
                        </a:rPr>
                        <m:t>=</m:t>
                      </m:r>
                      <m:r>
                        <a:rPr lang="en-GB" sz="1400" b="0" i="1" smtClean="0">
                          <a:solidFill>
                            <a:prstClr val="black"/>
                          </a:solidFill>
                          <a:latin typeface="Cambria Math"/>
                          <a:ea typeface="Cambria Math"/>
                        </a:rPr>
                        <m:t>𝜇</m:t>
                      </m:r>
                      <m:r>
                        <a:rPr lang="en-GB" sz="1400" b="0" i="1" smtClean="0">
                          <a:solidFill>
                            <a:prstClr val="black"/>
                          </a:solidFill>
                          <a:latin typeface="Cambria Math"/>
                          <a:ea typeface="Cambria Math"/>
                        </a:rPr>
                        <m:t>𝑅</m:t>
                      </m:r>
                    </m:oMath>
                  </m:oMathPara>
                </a14:m>
                <a:endParaRPr lang="en-GB" sz="1400" dirty="0"/>
              </a:p>
            </p:txBody>
          </p:sp>
        </mc:Choice>
        <mc:Fallback xmlns="">
          <p:sp>
            <p:nvSpPr>
              <p:cNvPr id="32" name="Rectangle 31"/>
              <p:cNvSpPr>
                <a:spLocks noRot="1" noChangeAspect="1" noMove="1" noResize="1" noEditPoints="1" noAdjustHandles="1" noChangeArrowheads="1" noChangeShapeType="1" noTextEdit="1"/>
              </p:cNvSpPr>
              <p:nvPr/>
            </p:nvSpPr>
            <p:spPr>
              <a:xfrm>
                <a:off x="6528391" y="4876800"/>
                <a:ext cx="1067472" cy="307777"/>
              </a:xfrm>
              <a:prstGeom prst="rect">
                <a:avLst/>
              </a:prstGeom>
              <a:blipFill rotWithShape="1">
                <a:blip r:embed="rId5"/>
                <a:stretch>
                  <a:fillRect b="-6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3" name="Rectangle 32"/>
              <p:cNvSpPr/>
              <p:nvPr/>
            </p:nvSpPr>
            <p:spPr>
              <a:xfrm>
                <a:off x="6528391" y="5257800"/>
                <a:ext cx="1594283" cy="30777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GB" sz="1400" b="0" i="1" smtClean="0">
                              <a:solidFill>
                                <a:prstClr val="black"/>
                              </a:solidFill>
                              <a:latin typeface="Cambria Math"/>
                            </a:rPr>
                          </m:ctrlPr>
                        </m:sSubPr>
                        <m:e>
                          <m:r>
                            <a:rPr lang="en-GB" sz="1400" b="0" i="1" smtClean="0">
                              <a:solidFill>
                                <a:prstClr val="black"/>
                              </a:solidFill>
                              <a:latin typeface="Cambria Math"/>
                            </a:rPr>
                            <m:t>𝐹</m:t>
                          </m:r>
                        </m:e>
                        <m:sub>
                          <m:r>
                            <a:rPr lang="en-GB" sz="1400" b="0" i="1" smtClean="0">
                              <a:solidFill>
                                <a:prstClr val="black"/>
                              </a:solidFill>
                              <a:latin typeface="Cambria Math"/>
                            </a:rPr>
                            <m:t>𝑀𝐴𝑋</m:t>
                          </m:r>
                        </m:sub>
                      </m:sSub>
                      <m:r>
                        <a:rPr lang="en-GB" sz="1400" b="0" i="1" smtClean="0">
                          <a:solidFill>
                            <a:prstClr val="black"/>
                          </a:solidFill>
                          <a:latin typeface="Cambria Math"/>
                        </a:rPr>
                        <m:t>=(0.4)(3</m:t>
                      </m:r>
                      <m:r>
                        <a:rPr lang="en-GB" sz="1400" b="0" i="1" smtClean="0">
                          <a:solidFill>
                            <a:prstClr val="black"/>
                          </a:solidFill>
                          <a:latin typeface="Cambria Math"/>
                        </a:rPr>
                        <m:t>𝑔</m:t>
                      </m:r>
                      <m:r>
                        <a:rPr lang="en-GB" sz="1400" b="0" i="1" smtClean="0">
                          <a:solidFill>
                            <a:prstClr val="black"/>
                          </a:solidFill>
                          <a:latin typeface="Cambria Math"/>
                        </a:rPr>
                        <m:t>)</m:t>
                      </m:r>
                    </m:oMath>
                  </m:oMathPara>
                </a14:m>
                <a:endParaRPr lang="en-GB" sz="1400" dirty="0"/>
              </a:p>
            </p:txBody>
          </p:sp>
        </mc:Choice>
        <mc:Fallback xmlns="">
          <p:sp>
            <p:nvSpPr>
              <p:cNvPr id="33" name="Rectangle 32"/>
              <p:cNvSpPr>
                <a:spLocks noRot="1" noChangeAspect="1" noMove="1" noResize="1" noEditPoints="1" noAdjustHandles="1" noChangeArrowheads="1" noChangeShapeType="1" noTextEdit="1"/>
              </p:cNvSpPr>
              <p:nvPr/>
            </p:nvSpPr>
            <p:spPr>
              <a:xfrm>
                <a:off x="6528391" y="5257800"/>
                <a:ext cx="1594283" cy="307777"/>
              </a:xfrm>
              <a:prstGeom prst="rect">
                <a:avLst/>
              </a:prstGeom>
              <a:blipFill rotWithShape="1">
                <a:blip r:embed="rId6"/>
                <a:stretch>
                  <a:fillRect b="-6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4" name="Rectangle 33"/>
              <p:cNvSpPr/>
              <p:nvPr/>
            </p:nvSpPr>
            <p:spPr>
              <a:xfrm>
                <a:off x="6528391" y="5638800"/>
                <a:ext cx="1420838" cy="30777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GB" sz="1400" b="0" i="1" smtClean="0">
                              <a:solidFill>
                                <a:prstClr val="black"/>
                              </a:solidFill>
                              <a:latin typeface="Cambria Math"/>
                            </a:rPr>
                          </m:ctrlPr>
                        </m:sSubPr>
                        <m:e>
                          <m:r>
                            <a:rPr lang="en-GB" sz="1400" b="0" i="1" smtClean="0">
                              <a:solidFill>
                                <a:prstClr val="black"/>
                              </a:solidFill>
                              <a:latin typeface="Cambria Math"/>
                            </a:rPr>
                            <m:t>𝐹</m:t>
                          </m:r>
                        </m:e>
                        <m:sub>
                          <m:r>
                            <a:rPr lang="en-GB" sz="1400" b="0" i="1" smtClean="0">
                              <a:solidFill>
                                <a:prstClr val="black"/>
                              </a:solidFill>
                              <a:latin typeface="Cambria Math"/>
                            </a:rPr>
                            <m:t>𝑀𝐴𝑋</m:t>
                          </m:r>
                        </m:sub>
                      </m:sSub>
                      <m:r>
                        <a:rPr lang="en-GB" sz="1400" b="0" i="1" smtClean="0">
                          <a:solidFill>
                            <a:prstClr val="black"/>
                          </a:solidFill>
                          <a:latin typeface="Cambria Math"/>
                        </a:rPr>
                        <m:t>=11.76</m:t>
                      </m:r>
                      <m:r>
                        <a:rPr lang="en-GB" sz="1400" b="0" i="1" smtClean="0">
                          <a:solidFill>
                            <a:prstClr val="black"/>
                          </a:solidFill>
                          <a:latin typeface="Cambria Math"/>
                        </a:rPr>
                        <m:t>𝑁</m:t>
                      </m:r>
                    </m:oMath>
                  </m:oMathPara>
                </a14:m>
                <a:endParaRPr lang="en-GB" sz="1400" dirty="0"/>
              </a:p>
            </p:txBody>
          </p:sp>
        </mc:Choice>
        <mc:Fallback xmlns="">
          <p:sp>
            <p:nvSpPr>
              <p:cNvPr id="34" name="Rectangle 33"/>
              <p:cNvSpPr>
                <a:spLocks noRot="1" noChangeAspect="1" noMove="1" noResize="1" noEditPoints="1" noAdjustHandles="1" noChangeArrowheads="1" noChangeShapeType="1" noTextEdit="1"/>
              </p:cNvSpPr>
              <p:nvPr/>
            </p:nvSpPr>
            <p:spPr>
              <a:xfrm>
                <a:off x="6528391" y="5638800"/>
                <a:ext cx="1420838" cy="307777"/>
              </a:xfrm>
              <a:prstGeom prst="rect">
                <a:avLst/>
              </a:prstGeom>
              <a:blipFill rotWithShape="1">
                <a:blip r:embed="rId7"/>
                <a:stretch>
                  <a:fillRect/>
                </a:stretch>
              </a:blipFill>
            </p:spPr>
            <p:txBody>
              <a:bodyPr/>
              <a:lstStyle/>
              <a:p>
                <a:r>
                  <a:rPr lang="en-GB">
                    <a:noFill/>
                  </a:rPr>
                  <a:t> </a:t>
                </a:r>
              </a:p>
            </p:txBody>
          </p:sp>
        </mc:Fallback>
      </mc:AlternateContent>
      <p:sp>
        <p:nvSpPr>
          <p:cNvPr id="35" name="Arc 34"/>
          <p:cNvSpPr/>
          <p:nvPr/>
        </p:nvSpPr>
        <p:spPr>
          <a:xfrm>
            <a:off x="7823791" y="5029200"/>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6" name="Arc 35"/>
          <p:cNvSpPr/>
          <p:nvPr/>
        </p:nvSpPr>
        <p:spPr>
          <a:xfrm>
            <a:off x="7823791" y="5410200"/>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7" name="TextBox 36"/>
          <p:cNvSpPr txBox="1"/>
          <p:nvPr/>
        </p:nvSpPr>
        <p:spPr>
          <a:xfrm>
            <a:off x="8204791" y="5029200"/>
            <a:ext cx="838200" cy="430887"/>
          </a:xfrm>
          <a:prstGeom prst="rect">
            <a:avLst/>
          </a:prstGeom>
          <a:noFill/>
        </p:spPr>
        <p:txBody>
          <a:bodyPr wrap="square" rtlCol="0">
            <a:spAutoFit/>
          </a:bodyPr>
          <a:lstStyle/>
          <a:p>
            <a:pPr algn="ctr"/>
            <a:r>
              <a:rPr lang="en-GB" sz="1100" dirty="0" smtClean="0">
                <a:solidFill>
                  <a:srgbClr val="FF0000"/>
                </a:solidFill>
                <a:latin typeface="Comic Sans MS" pitchFamily="66" charset="0"/>
              </a:rPr>
              <a:t>Sub in values</a:t>
            </a:r>
            <a:endParaRPr lang="en-GB" sz="1100" dirty="0">
              <a:solidFill>
                <a:srgbClr val="FF0000"/>
              </a:solidFill>
              <a:latin typeface="Comic Sans MS" pitchFamily="66" charset="0"/>
            </a:endParaRPr>
          </a:p>
        </p:txBody>
      </p:sp>
      <p:sp>
        <p:nvSpPr>
          <p:cNvPr id="38" name="TextBox 37"/>
          <p:cNvSpPr txBox="1"/>
          <p:nvPr/>
        </p:nvSpPr>
        <p:spPr>
          <a:xfrm>
            <a:off x="8268586" y="5486400"/>
            <a:ext cx="838200" cy="261610"/>
          </a:xfrm>
          <a:prstGeom prst="rect">
            <a:avLst/>
          </a:prstGeom>
          <a:noFill/>
        </p:spPr>
        <p:txBody>
          <a:bodyPr wrap="square" rtlCol="0">
            <a:spAutoFit/>
          </a:bodyPr>
          <a:lstStyle/>
          <a:p>
            <a:pPr algn="ctr"/>
            <a:r>
              <a:rPr lang="en-GB" sz="1100" dirty="0" smtClean="0">
                <a:solidFill>
                  <a:srgbClr val="FF0000"/>
                </a:solidFill>
                <a:latin typeface="Comic Sans MS" pitchFamily="66" charset="0"/>
              </a:rPr>
              <a:t>Calculate</a:t>
            </a:r>
            <a:endParaRPr lang="en-GB" sz="1100" dirty="0">
              <a:solidFill>
                <a:srgbClr val="FF0000"/>
              </a:solidFill>
              <a:latin typeface="Comic Sans MS" pitchFamily="66" charset="0"/>
            </a:endParaRPr>
          </a:p>
        </p:txBody>
      </p:sp>
      <p:sp>
        <p:nvSpPr>
          <p:cNvPr id="39" name="TextBox 38"/>
          <p:cNvSpPr txBox="1"/>
          <p:nvPr/>
        </p:nvSpPr>
        <p:spPr>
          <a:xfrm>
            <a:off x="3962400" y="6383930"/>
            <a:ext cx="4419600" cy="461665"/>
          </a:xfrm>
          <a:prstGeom prst="rect">
            <a:avLst/>
          </a:prstGeom>
          <a:noFill/>
          <a:ln w="25400">
            <a:solidFill>
              <a:schemeClr val="tx1"/>
            </a:solidFill>
          </a:ln>
        </p:spPr>
        <p:txBody>
          <a:bodyPr wrap="square" rtlCol="0">
            <a:spAutoFit/>
          </a:bodyPr>
          <a:lstStyle/>
          <a:p>
            <a:pPr algn="ctr"/>
            <a:r>
              <a:rPr lang="en-GB" sz="1200" dirty="0" smtClean="0">
                <a:latin typeface="Comic Sans MS" pitchFamily="66" charset="0"/>
              </a:rPr>
              <a:t>For part b), if P = 8N then equilibrium is not limiting, and P will be matched by a frictional force of 8N</a:t>
            </a:r>
            <a:endParaRPr lang="en-GB" sz="1200" dirty="0">
              <a:latin typeface="Comic Sans MS" pitchFamily="66" charset="0"/>
            </a:endParaRPr>
          </a:p>
        </p:txBody>
      </p:sp>
      <p:sp>
        <p:nvSpPr>
          <p:cNvPr id="40" name="TextBox 39"/>
          <p:cNvSpPr txBox="1"/>
          <p:nvPr/>
        </p:nvSpPr>
        <p:spPr>
          <a:xfrm>
            <a:off x="6172200" y="2819400"/>
            <a:ext cx="388248" cy="307777"/>
          </a:xfrm>
          <a:prstGeom prst="rect">
            <a:avLst/>
          </a:prstGeom>
          <a:noFill/>
        </p:spPr>
        <p:txBody>
          <a:bodyPr wrap="none" rtlCol="0">
            <a:spAutoFit/>
          </a:bodyPr>
          <a:lstStyle/>
          <a:p>
            <a:pPr algn="ctr"/>
            <a:r>
              <a:rPr lang="en-GB" sz="1400" dirty="0" smtClean="0">
                <a:solidFill>
                  <a:srgbClr val="0000FF"/>
                </a:solidFill>
                <a:latin typeface="Comic Sans MS" pitchFamily="66" charset="0"/>
              </a:rPr>
              <a:t>3g</a:t>
            </a:r>
            <a:endParaRPr lang="en-GB" sz="1400" dirty="0">
              <a:solidFill>
                <a:srgbClr val="0000FF"/>
              </a:solidFill>
              <a:latin typeface="Comic Sans MS" pitchFamily="66" charset="0"/>
            </a:endParaRPr>
          </a:p>
        </p:txBody>
      </p:sp>
      <p:sp>
        <p:nvSpPr>
          <p:cNvPr id="41" name="TextBox 40"/>
          <p:cNvSpPr txBox="1"/>
          <p:nvPr/>
        </p:nvSpPr>
        <p:spPr>
          <a:xfrm>
            <a:off x="3276600" y="6096000"/>
            <a:ext cx="5791200" cy="276999"/>
          </a:xfrm>
          <a:prstGeom prst="rect">
            <a:avLst/>
          </a:prstGeom>
          <a:noFill/>
          <a:ln w="25400">
            <a:solidFill>
              <a:schemeClr val="tx1"/>
            </a:solidFill>
          </a:ln>
        </p:spPr>
        <p:txBody>
          <a:bodyPr wrap="square" rtlCol="0">
            <a:spAutoFit/>
          </a:bodyPr>
          <a:lstStyle/>
          <a:p>
            <a:pPr algn="ctr"/>
            <a:r>
              <a:rPr lang="en-GB" sz="1200" dirty="0" smtClean="0">
                <a:latin typeface="Comic Sans MS" pitchFamily="66" charset="0"/>
              </a:rPr>
              <a:t>So if P = 11.76N, then the block is in limiting equilibrium on the point of moving</a:t>
            </a:r>
            <a:endParaRPr lang="en-GB" sz="1200" dirty="0">
              <a:latin typeface="Comic Sans MS" pitchFamily="66" charset="0"/>
            </a:endParaRPr>
          </a:p>
        </p:txBody>
      </p:sp>
      <p:pic>
        <p:nvPicPr>
          <p:cNvPr id="42" name="Picture 6" descr="http://sd.keepcalm-o-matic.co.uk/i/keep-calm-and-use-the-forces-3.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52400" y="76200"/>
            <a:ext cx="1066800" cy="1244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04250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blinds(horizontal)">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blinds(horizontal)">
                                      <p:cBhvr>
                                        <p:cTn id="17" dur="500"/>
                                        <p:tgtEl>
                                          <p:spTgt spid="3">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8" end="8"/>
                                            </p:txEl>
                                          </p:spTgt>
                                        </p:tgtEl>
                                        <p:attrNameLst>
                                          <p:attrName>style.visibility</p:attrName>
                                        </p:attrNameLst>
                                      </p:cBhvr>
                                      <p:to>
                                        <p:strVal val="visible"/>
                                      </p:to>
                                    </p:set>
                                    <p:animEffect transition="in" filter="blinds(horizontal)">
                                      <p:cBhvr>
                                        <p:cTn id="22" dur="500"/>
                                        <p:tgtEl>
                                          <p:spTgt spid="3">
                                            <p:txEl>
                                              <p:pRg st="8" end="8"/>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
                                            <p:txEl>
                                              <p:pRg st="0" end="0"/>
                                            </p:txEl>
                                          </p:spTgt>
                                        </p:tgtEl>
                                        <p:attrNameLst>
                                          <p:attrName>style.visibility</p:attrName>
                                        </p:attrNameLst>
                                      </p:cBhvr>
                                      <p:to>
                                        <p:strVal val="visible"/>
                                      </p:to>
                                    </p:set>
                                    <p:animEffect transition="in" filter="blinds(horizontal)">
                                      <p:cBhvr>
                                        <p:cTn id="27" dur="500"/>
                                        <p:tgtEl>
                                          <p:spTgt spid="5">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5">
                                            <p:txEl>
                                              <p:pRg st="1" end="1"/>
                                            </p:txEl>
                                          </p:spTgt>
                                        </p:tgtEl>
                                        <p:attrNameLst>
                                          <p:attrName>style.visibility</p:attrName>
                                        </p:attrNameLst>
                                      </p:cBhvr>
                                      <p:to>
                                        <p:strVal val="visible"/>
                                      </p:to>
                                    </p:set>
                                    <p:animEffect transition="in" filter="blinds(horizontal)">
                                      <p:cBhvr>
                                        <p:cTn id="32" dur="500"/>
                                        <p:tgtEl>
                                          <p:spTgt spid="5">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5">
                                            <p:txEl>
                                              <p:pRg st="2" end="2"/>
                                            </p:txEl>
                                          </p:spTgt>
                                        </p:tgtEl>
                                        <p:attrNameLst>
                                          <p:attrName>style.visibility</p:attrName>
                                        </p:attrNameLst>
                                      </p:cBhvr>
                                      <p:to>
                                        <p:strVal val="visible"/>
                                      </p:to>
                                    </p:set>
                                    <p:animEffect transition="in" filter="blinds(horizontal)">
                                      <p:cBhvr>
                                        <p:cTn id="37" dur="500"/>
                                        <p:tgtEl>
                                          <p:spTgt spid="5">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5" fill="hold" nodeType="click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blinds(vertical)">
                                      <p:cBhvr>
                                        <p:cTn id="42" dur="500"/>
                                        <p:tgtEl>
                                          <p:spTgt spid="7"/>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blinds(horizontal)">
                                      <p:cBhvr>
                                        <p:cTn id="47" dur="500"/>
                                        <p:tgtEl>
                                          <p:spTgt spid="19"/>
                                        </p:tgtEl>
                                      </p:cBhvr>
                                    </p:animEffect>
                                  </p:childTnLst>
                                </p:cTn>
                              </p:par>
                              <p:par>
                                <p:cTn id="48" presetID="3" presetClass="entr" presetSubtype="10" fill="hold" grpId="0" nodeType="withEffect">
                                  <p:stCondLst>
                                    <p:cond delay="0"/>
                                  </p:stCondLst>
                                  <p:childTnLst>
                                    <p:set>
                                      <p:cBhvr>
                                        <p:cTn id="49" dur="1" fill="hold">
                                          <p:stCondLst>
                                            <p:cond delay="0"/>
                                          </p:stCondLst>
                                        </p:cTn>
                                        <p:tgtEl>
                                          <p:spTgt spid="8"/>
                                        </p:tgtEl>
                                        <p:attrNameLst>
                                          <p:attrName>style.visibility</p:attrName>
                                        </p:attrNameLst>
                                      </p:cBhvr>
                                      <p:to>
                                        <p:strVal val="visible"/>
                                      </p:to>
                                    </p:set>
                                    <p:animEffect transition="in" filter="blinds(horizontal)">
                                      <p:cBhvr>
                                        <p:cTn id="50" dur="500"/>
                                        <p:tgtEl>
                                          <p:spTgt spid="8"/>
                                        </p:tgtEl>
                                      </p:cBhvr>
                                    </p:animEffect>
                                  </p:childTnLst>
                                </p:cTn>
                              </p:par>
                            </p:childTnLst>
                          </p:cTn>
                        </p:par>
                      </p:childTnLst>
                    </p:cTn>
                  </p:par>
                  <p:par>
                    <p:cTn id="51" fill="hold">
                      <p:stCondLst>
                        <p:cond delay="indefinite"/>
                      </p:stCondLst>
                      <p:childTnLst>
                        <p:par>
                          <p:cTn id="52" fill="hold">
                            <p:stCondLst>
                              <p:cond delay="0"/>
                            </p:stCondLst>
                            <p:childTnLst>
                              <p:par>
                                <p:cTn id="53" presetID="3" presetClass="entr" presetSubtype="10" fill="hold" nodeType="clickEffect">
                                  <p:stCondLst>
                                    <p:cond delay="0"/>
                                  </p:stCondLst>
                                  <p:childTnLst>
                                    <p:set>
                                      <p:cBhvr>
                                        <p:cTn id="54" dur="1" fill="hold">
                                          <p:stCondLst>
                                            <p:cond delay="0"/>
                                          </p:stCondLst>
                                        </p:cTn>
                                        <p:tgtEl>
                                          <p:spTgt spid="14"/>
                                        </p:tgtEl>
                                        <p:attrNameLst>
                                          <p:attrName>style.visibility</p:attrName>
                                        </p:attrNameLst>
                                      </p:cBhvr>
                                      <p:to>
                                        <p:strVal val="visible"/>
                                      </p:to>
                                    </p:set>
                                    <p:animEffect transition="in" filter="blinds(horizontal)">
                                      <p:cBhvr>
                                        <p:cTn id="55" dur="500"/>
                                        <p:tgtEl>
                                          <p:spTgt spid="14"/>
                                        </p:tgtEl>
                                      </p:cBhvr>
                                    </p:animEffect>
                                  </p:childTnLst>
                                </p:cTn>
                              </p:par>
                            </p:childTnLst>
                          </p:cTn>
                        </p:par>
                      </p:childTnLst>
                    </p:cTn>
                  </p:par>
                  <p:par>
                    <p:cTn id="56" fill="hold">
                      <p:stCondLst>
                        <p:cond delay="indefinite"/>
                      </p:stCondLst>
                      <p:childTnLst>
                        <p:par>
                          <p:cTn id="57" fill="hold">
                            <p:stCondLst>
                              <p:cond delay="0"/>
                            </p:stCondLst>
                            <p:childTnLst>
                              <p:par>
                                <p:cTn id="58" presetID="3" presetClass="entr" presetSubtype="10" fill="hold" grpId="0" nodeType="clickEffect">
                                  <p:stCondLst>
                                    <p:cond delay="0"/>
                                  </p:stCondLst>
                                  <p:childTnLst>
                                    <p:set>
                                      <p:cBhvr>
                                        <p:cTn id="59" dur="1" fill="hold">
                                          <p:stCondLst>
                                            <p:cond delay="0"/>
                                          </p:stCondLst>
                                        </p:cTn>
                                        <p:tgtEl>
                                          <p:spTgt spid="18"/>
                                        </p:tgtEl>
                                        <p:attrNameLst>
                                          <p:attrName>style.visibility</p:attrName>
                                        </p:attrNameLst>
                                      </p:cBhvr>
                                      <p:to>
                                        <p:strVal val="visible"/>
                                      </p:to>
                                    </p:set>
                                    <p:animEffect transition="in" filter="blinds(horizontal)">
                                      <p:cBhvr>
                                        <p:cTn id="60" dur="500"/>
                                        <p:tgtEl>
                                          <p:spTgt spid="18"/>
                                        </p:tgtEl>
                                      </p:cBhvr>
                                    </p:animEffect>
                                  </p:childTnLst>
                                </p:cTn>
                              </p:par>
                            </p:childTnLst>
                          </p:cTn>
                        </p:par>
                      </p:childTnLst>
                    </p:cTn>
                  </p:par>
                  <p:par>
                    <p:cTn id="61" fill="hold">
                      <p:stCondLst>
                        <p:cond delay="indefinite"/>
                      </p:stCondLst>
                      <p:childTnLst>
                        <p:par>
                          <p:cTn id="62" fill="hold">
                            <p:stCondLst>
                              <p:cond delay="0"/>
                            </p:stCondLst>
                            <p:childTnLst>
                              <p:par>
                                <p:cTn id="63" presetID="3" presetClass="entr" presetSubtype="10" fill="hold" nodeType="clickEffect">
                                  <p:stCondLst>
                                    <p:cond delay="0"/>
                                  </p:stCondLst>
                                  <p:childTnLst>
                                    <p:set>
                                      <p:cBhvr>
                                        <p:cTn id="64" dur="1" fill="hold">
                                          <p:stCondLst>
                                            <p:cond delay="0"/>
                                          </p:stCondLst>
                                        </p:cTn>
                                        <p:tgtEl>
                                          <p:spTgt spid="16"/>
                                        </p:tgtEl>
                                        <p:attrNameLst>
                                          <p:attrName>style.visibility</p:attrName>
                                        </p:attrNameLst>
                                      </p:cBhvr>
                                      <p:to>
                                        <p:strVal val="visible"/>
                                      </p:to>
                                    </p:set>
                                    <p:animEffect transition="in" filter="blinds(horizontal)">
                                      <p:cBhvr>
                                        <p:cTn id="65" dur="500"/>
                                        <p:tgtEl>
                                          <p:spTgt spid="16"/>
                                        </p:tgtEl>
                                      </p:cBhvr>
                                    </p:animEffect>
                                  </p:childTnLst>
                                </p:cTn>
                              </p:par>
                            </p:childTnLst>
                          </p:cTn>
                        </p:par>
                      </p:childTnLst>
                    </p:cTn>
                  </p:par>
                  <p:par>
                    <p:cTn id="66" fill="hold">
                      <p:stCondLst>
                        <p:cond delay="indefinite"/>
                      </p:stCondLst>
                      <p:childTnLst>
                        <p:par>
                          <p:cTn id="67" fill="hold">
                            <p:stCondLst>
                              <p:cond delay="0"/>
                            </p:stCondLst>
                            <p:childTnLst>
                              <p:par>
                                <p:cTn id="68" presetID="3" presetClass="entr" presetSubtype="10" fill="hold" grpId="0" nodeType="clickEffect">
                                  <p:stCondLst>
                                    <p:cond delay="0"/>
                                  </p:stCondLst>
                                  <p:childTnLst>
                                    <p:set>
                                      <p:cBhvr>
                                        <p:cTn id="69" dur="1" fill="hold">
                                          <p:stCondLst>
                                            <p:cond delay="0"/>
                                          </p:stCondLst>
                                        </p:cTn>
                                        <p:tgtEl>
                                          <p:spTgt spid="17"/>
                                        </p:tgtEl>
                                        <p:attrNameLst>
                                          <p:attrName>style.visibility</p:attrName>
                                        </p:attrNameLst>
                                      </p:cBhvr>
                                      <p:to>
                                        <p:strVal val="visible"/>
                                      </p:to>
                                    </p:set>
                                    <p:animEffect transition="in" filter="blinds(horizontal)">
                                      <p:cBhvr>
                                        <p:cTn id="70" dur="500"/>
                                        <p:tgtEl>
                                          <p:spTgt spid="17"/>
                                        </p:tgtEl>
                                      </p:cBhvr>
                                    </p:animEffect>
                                  </p:childTnLst>
                                </p:cTn>
                              </p:par>
                            </p:childTnLst>
                          </p:cTn>
                        </p:par>
                      </p:childTnLst>
                    </p:cTn>
                  </p:par>
                  <p:par>
                    <p:cTn id="71" fill="hold">
                      <p:stCondLst>
                        <p:cond delay="indefinite"/>
                      </p:stCondLst>
                      <p:childTnLst>
                        <p:par>
                          <p:cTn id="72" fill="hold">
                            <p:stCondLst>
                              <p:cond delay="0"/>
                            </p:stCondLst>
                            <p:childTnLst>
                              <p:par>
                                <p:cTn id="73" presetID="3" presetClass="entr" presetSubtype="10" fill="hold" nodeType="clickEffect">
                                  <p:stCondLst>
                                    <p:cond delay="0"/>
                                  </p:stCondLst>
                                  <p:childTnLst>
                                    <p:set>
                                      <p:cBhvr>
                                        <p:cTn id="74" dur="1" fill="hold">
                                          <p:stCondLst>
                                            <p:cond delay="0"/>
                                          </p:stCondLst>
                                        </p:cTn>
                                        <p:tgtEl>
                                          <p:spTgt spid="10"/>
                                        </p:tgtEl>
                                        <p:attrNameLst>
                                          <p:attrName>style.visibility</p:attrName>
                                        </p:attrNameLst>
                                      </p:cBhvr>
                                      <p:to>
                                        <p:strVal val="visible"/>
                                      </p:to>
                                    </p:set>
                                    <p:animEffect transition="in" filter="blinds(horizontal)">
                                      <p:cBhvr>
                                        <p:cTn id="75" dur="500"/>
                                        <p:tgtEl>
                                          <p:spTgt spid="10"/>
                                        </p:tgtEl>
                                      </p:cBhvr>
                                    </p:animEffect>
                                  </p:childTnLst>
                                </p:cTn>
                              </p:par>
                            </p:childTnLst>
                          </p:cTn>
                        </p:par>
                      </p:childTnLst>
                    </p:cTn>
                  </p:par>
                  <p:par>
                    <p:cTn id="76" fill="hold">
                      <p:stCondLst>
                        <p:cond delay="indefinite"/>
                      </p:stCondLst>
                      <p:childTnLst>
                        <p:par>
                          <p:cTn id="77" fill="hold">
                            <p:stCondLst>
                              <p:cond delay="0"/>
                            </p:stCondLst>
                            <p:childTnLst>
                              <p:par>
                                <p:cTn id="78" presetID="3" presetClass="entr" presetSubtype="10" fill="hold" grpId="0" nodeType="clickEffect">
                                  <p:stCondLst>
                                    <p:cond delay="0"/>
                                  </p:stCondLst>
                                  <p:childTnLst>
                                    <p:set>
                                      <p:cBhvr>
                                        <p:cTn id="79" dur="1" fill="hold">
                                          <p:stCondLst>
                                            <p:cond delay="0"/>
                                          </p:stCondLst>
                                        </p:cTn>
                                        <p:tgtEl>
                                          <p:spTgt spid="20"/>
                                        </p:tgtEl>
                                        <p:attrNameLst>
                                          <p:attrName>style.visibility</p:attrName>
                                        </p:attrNameLst>
                                      </p:cBhvr>
                                      <p:to>
                                        <p:strVal val="visible"/>
                                      </p:to>
                                    </p:set>
                                    <p:animEffect transition="in" filter="blinds(horizontal)">
                                      <p:cBhvr>
                                        <p:cTn id="80" dur="500"/>
                                        <p:tgtEl>
                                          <p:spTgt spid="20"/>
                                        </p:tgtEl>
                                      </p:cBhvr>
                                    </p:animEffect>
                                  </p:childTnLst>
                                </p:cTn>
                              </p:par>
                            </p:childTnLst>
                          </p:cTn>
                        </p:par>
                      </p:childTnLst>
                    </p:cTn>
                  </p:par>
                  <p:par>
                    <p:cTn id="81" fill="hold">
                      <p:stCondLst>
                        <p:cond delay="indefinite"/>
                      </p:stCondLst>
                      <p:childTnLst>
                        <p:par>
                          <p:cTn id="82" fill="hold">
                            <p:stCondLst>
                              <p:cond delay="0"/>
                            </p:stCondLst>
                            <p:childTnLst>
                              <p:par>
                                <p:cTn id="83" presetID="3" presetClass="entr" presetSubtype="10" fill="hold" nodeType="clickEffect">
                                  <p:stCondLst>
                                    <p:cond delay="0"/>
                                  </p:stCondLst>
                                  <p:childTnLst>
                                    <p:set>
                                      <p:cBhvr>
                                        <p:cTn id="84" dur="1" fill="hold">
                                          <p:stCondLst>
                                            <p:cond delay="0"/>
                                          </p:stCondLst>
                                        </p:cTn>
                                        <p:tgtEl>
                                          <p:spTgt spid="13"/>
                                        </p:tgtEl>
                                        <p:attrNameLst>
                                          <p:attrName>style.visibility</p:attrName>
                                        </p:attrNameLst>
                                      </p:cBhvr>
                                      <p:to>
                                        <p:strVal val="visible"/>
                                      </p:to>
                                    </p:set>
                                    <p:animEffect transition="in" filter="blinds(horizontal)">
                                      <p:cBhvr>
                                        <p:cTn id="85" dur="500"/>
                                        <p:tgtEl>
                                          <p:spTgt spid="13"/>
                                        </p:tgtEl>
                                      </p:cBhvr>
                                    </p:animEffect>
                                  </p:childTnLst>
                                </p:cTn>
                              </p:par>
                            </p:childTnLst>
                          </p:cTn>
                        </p:par>
                      </p:childTnLst>
                    </p:cTn>
                  </p:par>
                  <p:par>
                    <p:cTn id="86" fill="hold">
                      <p:stCondLst>
                        <p:cond delay="indefinite"/>
                      </p:stCondLst>
                      <p:childTnLst>
                        <p:par>
                          <p:cTn id="87" fill="hold">
                            <p:stCondLst>
                              <p:cond delay="0"/>
                            </p:stCondLst>
                            <p:childTnLst>
                              <p:par>
                                <p:cTn id="88" presetID="3" presetClass="entr" presetSubtype="10" fill="hold" grpId="0" nodeType="clickEffect">
                                  <p:stCondLst>
                                    <p:cond delay="0"/>
                                  </p:stCondLst>
                                  <p:childTnLst>
                                    <p:set>
                                      <p:cBhvr>
                                        <p:cTn id="89" dur="1" fill="hold">
                                          <p:stCondLst>
                                            <p:cond delay="0"/>
                                          </p:stCondLst>
                                        </p:cTn>
                                        <p:tgtEl>
                                          <p:spTgt spid="21"/>
                                        </p:tgtEl>
                                        <p:attrNameLst>
                                          <p:attrName>style.visibility</p:attrName>
                                        </p:attrNameLst>
                                      </p:cBhvr>
                                      <p:to>
                                        <p:strVal val="visible"/>
                                      </p:to>
                                    </p:set>
                                    <p:animEffect transition="in" filter="blinds(horizontal)">
                                      <p:cBhvr>
                                        <p:cTn id="90" dur="500"/>
                                        <p:tgtEl>
                                          <p:spTgt spid="21"/>
                                        </p:tgtEl>
                                      </p:cBhvr>
                                    </p:animEffect>
                                  </p:childTnLst>
                                </p:cTn>
                              </p:par>
                            </p:childTnLst>
                          </p:cTn>
                        </p:par>
                      </p:childTnLst>
                    </p:cTn>
                  </p:par>
                  <p:par>
                    <p:cTn id="91" fill="hold">
                      <p:stCondLst>
                        <p:cond delay="indefinite"/>
                      </p:stCondLst>
                      <p:childTnLst>
                        <p:par>
                          <p:cTn id="92" fill="hold">
                            <p:stCondLst>
                              <p:cond delay="0"/>
                            </p:stCondLst>
                            <p:childTnLst>
                              <p:par>
                                <p:cTn id="93" presetID="3" presetClass="entr" presetSubtype="10" fill="hold" grpId="0" nodeType="clickEffect">
                                  <p:stCondLst>
                                    <p:cond delay="0"/>
                                  </p:stCondLst>
                                  <p:childTnLst>
                                    <p:set>
                                      <p:cBhvr>
                                        <p:cTn id="94" dur="1" fill="hold">
                                          <p:stCondLst>
                                            <p:cond delay="0"/>
                                          </p:stCondLst>
                                        </p:cTn>
                                        <p:tgtEl>
                                          <p:spTgt spid="22"/>
                                        </p:tgtEl>
                                        <p:attrNameLst>
                                          <p:attrName>style.visibility</p:attrName>
                                        </p:attrNameLst>
                                      </p:cBhvr>
                                      <p:to>
                                        <p:strVal val="visible"/>
                                      </p:to>
                                    </p:set>
                                    <p:animEffect transition="in" filter="blinds(horizontal)">
                                      <p:cBhvr>
                                        <p:cTn id="95" dur="500"/>
                                        <p:tgtEl>
                                          <p:spTgt spid="22"/>
                                        </p:tgtEl>
                                      </p:cBhvr>
                                    </p:animEffect>
                                  </p:childTnLst>
                                </p:cTn>
                              </p:par>
                            </p:childTnLst>
                          </p:cTn>
                        </p:par>
                      </p:childTnLst>
                    </p:cTn>
                  </p:par>
                  <p:par>
                    <p:cTn id="96" fill="hold">
                      <p:stCondLst>
                        <p:cond delay="indefinite"/>
                      </p:stCondLst>
                      <p:childTnLst>
                        <p:par>
                          <p:cTn id="97" fill="hold">
                            <p:stCondLst>
                              <p:cond delay="0"/>
                            </p:stCondLst>
                            <p:childTnLst>
                              <p:par>
                                <p:cTn id="98" presetID="3" presetClass="entr" presetSubtype="10" fill="hold" grpId="0" nodeType="clickEffect">
                                  <p:stCondLst>
                                    <p:cond delay="0"/>
                                  </p:stCondLst>
                                  <p:childTnLst>
                                    <p:set>
                                      <p:cBhvr>
                                        <p:cTn id="99" dur="1" fill="hold">
                                          <p:stCondLst>
                                            <p:cond delay="0"/>
                                          </p:stCondLst>
                                        </p:cTn>
                                        <p:tgtEl>
                                          <p:spTgt spid="24"/>
                                        </p:tgtEl>
                                        <p:attrNameLst>
                                          <p:attrName>style.visibility</p:attrName>
                                        </p:attrNameLst>
                                      </p:cBhvr>
                                      <p:to>
                                        <p:strVal val="visible"/>
                                      </p:to>
                                    </p:set>
                                    <p:animEffect transition="in" filter="blinds(horizontal)">
                                      <p:cBhvr>
                                        <p:cTn id="100" dur="500"/>
                                        <p:tgtEl>
                                          <p:spTgt spid="24"/>
                                        </p:tgtEl>
                                      </p:cBhvr>
                                    </p:animEffect>
                                  </p:childTnLst>
                                </p:cTn>
                              </p:par>
                            </p:childTnLst>
                          </p:cTn>
                        </p:par>
                      </p:childTnLst>
                    </p:cTn>
                  </p:par>
                  <p:par>
                    <p:cTn id="101" fill="hold">
                      <p:stCondLst>
                        <p:cond delay="indefinite"/>
                      </p:stCondLst>
                      <p:childTnLst>
                        <p:par>
                          <p:cTn id="102" fill="hold">
                            <p:stCondLst>
                              <p:cond delay="0"/>
                            </p:stCondLst>
                            <p:childTnLst>
                              <p:par>
                                <p:cTn id="103" presetID="3" presetClass="entr" presetSubtype="10" fill="hold" grpId="0" nodeType="clickEffect">
                                  <p:stCondLst>
                                    <p:cond delay="0"/>
                                  </p:stCondLst>
                                  <p:childTnLst>
                                    <p:set>
                                      <p:cBhvr>
                                        <p:cTn id="104" dur="1" fill="hold">
                                          <p:stCondLst>
                                            <p:cond delay="0"/>
                                          </p:stCondLst>
                                        </p:cTn>
                                        <p:tgtEl>
                                          <p:spTgt spid="27"/>
                                        </p:tgtEl>
                                        <p:attrNameLst>
                                          <p:attrName>style.visibility</p:attrName>
                                        </p:attrNameLst>
                                      </p:cBhvr>
                                      <p:to>
                                        <p:strVal val="visible"/>
                                      </p:to>
                                    </p:set>
                                    <p:animEffect transition="in" filter="blinds(horizontal)">
                                      <p:cBhvr>
                                        <p:cTn id="105" dur="500"/>
                                        <p:tgtEl>
                                          <p:spTgt spid="27"/>
                                        </p:tgtEl>
                                      </p:cBhvr>
                                    </p:animEffect>
                                  </p:childTnLst>
                                </p:cTn>
                              </p:par>
                            </p:childTnLst>
                          </p:cTn>
                        </p:par>
                      </p:childTnLst>
                    </p:cTn>
                  </p:par>
                  <p:par>
                    <p:cTn id="106" fill="hold">
                      <p:stCondLst>
                        <p:cond delay="indefinite"/>
                      </p:stCondLst>
                      <p:childTnLst>
                        <p:par>
                          <p:cTn id="107" fill="hold">
                            <p:stCondLst>
                              <p:cond delay="0"/>
                            </p:stCondLst>
                            <p:childTnLst>
                              <p:par>
                                <p:cTn id="108" presetID="3" presetClass="entr" presetSubtype="10" fill="hold" grpId="0" nodeType="clickEffect">
                                  <p:stCondLst>
                                    <p:cond delay="0"/>
                                  </p:stCondLst>
                                  <p:childTnLst>
                                    <p:set>
                                      <p:cBhvr>
                                        <p:cTn id="109" dur="1" fill="hold">
                                          <p:stCondLst>
                                            <p:cond delay="0"/>
                                          </p:stCondLst>
                                        </p:cTn>
                                        <p:tgtEl>
                                          <p:spTgt spid="28"/>
                                        </p:tgtEl>
                                        <p:attrNameLst>
                                          <p:attrName>style.visibility</p:attrName>
                                        </p:attrNameLst>
                                      </p:cBhvr>
                                      <p:to>
                                        <p:strVal val="visible"/>
                                      </p:to>
                                    </p:set>
                                    <p:animEffect transition="in" filter="blinds(horizontal)">
                                      <p:cBhvr>
                                        <p:cTn id="110" dur="500"/>
                                        <p:tgtEl>
                                          <p:spTgt spid="28"/>
                                        </p:tgtEl>
                                      </p:cBhvr>
                                    </p:animEffect>
                                  </p:childTnLst>
                                </p:cTn>
                              </p:par>
                            </p:childTnLst>
                          </p:cTn>
                        </p:par>
                      </p:childTnLst>
                    </p:cTn>
                  </p:par>
                  <p:par>
                    <p:cTn id="111" fill="hold">
                      <p:stCondLst>
                        <p:cond delay="indefinite"/>
                      </p:stCondLst>
                      <p:childTnLst>
                        <p:par>
                          <p:cTn id="112" fill="hold">
                            <p:stCondLst>
                              <p:cond delay="0"/>
                            </p:stCondLst>
                            <p:childTnLst>
                              <p:par>
                                <p:cTn id="113" presetID="7" presetClass="emph" presetSubtype="2" fill="hold" nodeType="clickEffect">
                                  <p:stCondLst>
                                    <p:cond delay="0"/>
                                  </p:stCondLst>
                                  <p:childTnLst>
                                    <p:animClr clrSpc="rgb" dir="cw">
                                      <p:cBhvr>
                                        <p:cTn id="114" dur="500" fill="hold"/>
                                        <p:tgtEl>
                                          <p:spTgt spid="16"/>
                                        </p:tgtEl>
                                        <p:attrNameLst>
                                          <p:attrName>stroke.color</p:attrName>
                                        </p:attrNameLst>
                                      </p:cBhvr>
                                      <p:to>
                                        <a:schemeClr val="hlink"/>
                                      </p:to>
                                    </p:animClr>
                                    <p:set>
                                      <p:cBhvr>
                                        <p:cTn id="115" dur="500" fill="hold"/>
                                        <p:tgtEl>
                                          <p:spTgt spid="16"/>
                                        </p:tgtEl>
                                        <p:attrNameLst>
                                          <p:attrName>stroke.on</p:attrName>
                                        </p:attrNameLst>
                                      </p:cBhvr>
                                      <p:to>
                                        <p:strVal val="true"/>
                                      </p:to>
                                    </p:set>
                                  </p:childTnLst>
                                </p:cTn>
                              </p:par>
                              <p:par>
                                <p:cTn id="116" presetID="3" presetClass="emph" presetSubtype="2" fill="hold" grpId="1" nodeType="withEffect">
                                  <p:stCondLst>
                                    <p:cond delay="0"/>
                                  </p:stCondLst>
                                  <p:childTnLst>
                                    <p:animClr clrSpc="rgb" dir="cw">
                                      <p:cBhvr override="childStyle">
                                        <p:cTn id="117" dur="500" fill="hold"/>
                                        <p:tgtEl>
                                          <p:spTgt spid="17"/>
                                        </p:tgtEl>
                                        <p:attrNameLst>
                                          <p:attrName>style.color</p:attrName>
                                        </p:attrNameLst>
                                      </p:cBhvr>
                                      <p:to>
                                        <a:schemeClr val="hlink"/>
                                      </p:to>
                                    </p:animClr>
                                  </p:childTnLst>
                                </p:cTn>
                              </p:par>
                              <p:par>
                                <p:cTn id="118" presetID="7" presetClass="emph" presetSubtype="2" fill="hold" nodeType="withEffect">
                                  <p:stCondLst>
                                    <p:cond delay="0"/>
                                  </p:stCondLst>
                                  <p:childTnLst>
                                    <p:animClr clrSpc="rgb" dir="cw">
                                      <p:cBhvr>
                                        <p:cTn id="119" dur="500" fill="hold"/>
                                        <p:tgtEl>
                                          <p:spTgt spid="14"/>
                                        </p:tgtEl>
                                        <p:attrNameLst>
                                          <p:attrName>stroke.color</p:attrName>
                                        </p:attrNameLst>
                                      </p:cBhvr>
                                      <p:to>
                                        <a:schemeClr val="hlink"/>
                                      </p:to>
                                    </p:animClr>
                                    <p:set>
                                      <p:cBhvr>
                                        <p:cTn id="120" dur="500" fill="hold"/>
                                        <p:tgtEl>
                                          <p:spTgt spid="14"/>
                                        </p:tgtEl>
                                        <p:attrNameLst>
                                          <p:attrName>stroke.on</p:attrName>
                                        </p:attrNameLst>
                                      </p:cBhvr>
                                      <p:to>
                                        <p:strVal val="true"/>
                                      </p:to>
                                    </p:set>
                                  </p:childTnLst>
                                </p:cTn>
                              </p:par>
                              <p:par>
                                <p:cTn id="121" presetID="3" presetClass="emph" presetSubtype="2" fill="hold" grpId="1" nodeType="withEffect">
                                  <p:stCondLst>
                                    <p:cond delay="0"/>
                                  </p:stCondLst>
                                  <p:childTnLst>
                                    <p:animClr clrSpc="rgb" dir="cw">
                                      <p:cBhvr override="childStyle">
                                        <p:cTn id="122" dur="500" fill="hold"/>
                                        <p:tgtEl>
                                          <p:spTgt spid="18"/>
                                        </p:tgtEl>
                                        <p:attrNameLst>
                                          <p:attrName>style.color</p:attrName>
                                        </p:attrNameLst>
                                      </p:cBhvr>
                                      <p:to>
                                        <a:schemeClr val="hlink"/>
                                      </p:to>
                                    </p:animClr>
                                  </p:childTnLst>
                                </p:cTn>
                              </p:par>
                            </p:childTnLst>
                          </p:cTn>
                        </p:par>
                      </p:childTnLst>
                    </p:cTn>
                  </p:par>
                  <p:par>
                    <p:cTn id="123" fill="hold">
                      <p:stCondLst>
                        <p:cond delay="indefinite"/>
                      </p:stCondLst>
                      <p:childTnLst>
                        <p:par>
                          <p:cTn id="124" fill="hold">
                            <p:stCondLst>
                              <p:cond delay="0"/>
                            </p:stCondLst>
                            <p:childTnLst>
                              <p:par>
                                <p:cTn id="125" presetID="3" presetClass="entr" presetSubtype="10" fill="hold" grpId="0" nodeType="clickEffect">
                                  <p:stCondLst>
                                    <p:cond delay="0"/>
                                  </p:stCondLst>
                                  <p:childTnLst>
                                    <p:set>
                                      <p:cBhvr>
                                        <p:cTn id="126" dur="1" fill="hold">
                                          <p:stCondLst>
                                            <p:cond delay="0"/>
                                          </p:stCondLst>
                                        </p:cTn>
                                        <p:tgtEl>
                                          <p:spTgt spid="25"/>
                                        </p:tgtEl>
                                        <p:attrNameLst>
                                          <p:attrName>style.visibility</p:attrName>
                                        </p:attrNameLst>
                                      </p:cBhvr>
                                      <p:to>
                                        <p:strVal val="visible"/>
                                      </p:to>
                                    </p:set>
                                    <p:animEffect transition="in" filter="blinds(horizontal)">
                                      <p:cBhvr>
                                        <p:cTn id="127" dur="500"/>
                                        <p:tgtEl>
                                          <p:spTgt spid="25"/>
                                        </p:tgtEl>
                                      </p:cBhvr>
                                    </p:animEffect>
                                  </p:childTnLst>
                                </p:cTn>
                              </p:par>
                            </p:childTnLst>
                          </p:cTn>
                        </p:par>
                      </p:childTnLst>
                    </p:cTn>
                  </p:par>
                  <p:par>
                    <p:cTn id="128" fill="hold">
                      <p:stCondLst>
                        <p:cond delay="indefinite"/>
                      </p:stCondLst>
                      <p:childTnLst>
                        <p:par>
                          <p:cTn id="129" fill="hold">
                            <p:stCondLst>
                              <p:cond delay="0"/>
                            </p:stCondLst>
                            <p:childTnLst>
                              <p:par>
                                <p:cTn id="130" presetID="3" presetClass="entr" presetSubtype="10" fill="hold" grpId="0" nodeType="clickEffect">
                                  <p:stCondLst>
                                    <p:cond delay="0"/>
                                  </p:stCondLst>
                                  <p:childTnLst>
                                    <p:set>
                                      <p:cBhvr>
                                        <p:cTn id="131" dur="1" fill="hold">
                                          <p:stCondLst>
                                            <p:cond delay="0"/>
                                          </p:stCondLst>
                                        </p:cTn>
                                        <p:tgtEl>
                                          <p:spTgt spid="29"/>
                                        </p:tgtEl>
                                        <p:attrNameLst>
                                          <p:attrName>style.visibility</p:attrName>
                                        </p:attrNameLst>
                                      </p:cBhvr>
                                      <p:to>
                                        <p:strVal val="visible"/>
                                      </p:to>
                                    </p:set>
                                    <p:animEffect transition="in" filter="blinds(horizontal)">
                                      <p:cBhvr>
                                        <p:cTn id="132" dur="500"/>
                                        <p:tgtEl>
                                          <p:spTgt spid="29"/>
                                        </p:tgtEl>
                                      </p:cBhvr>
                                    </p:animEffect>
                                  </p:childTnLst>
                                </p:cTn>
                              </p:par>
                            </p:childTnLst>
                          </p:cTn>
                        </p:par>
                      </p:childTnLst>
                    </p:cTn>
                  </p:par>
                  <p:par>
                    <p:cTn id="133" fill="hold">
                      <p:stCondLst>
                        <p:cond delay="indefinite"/>
                      </p:stCondLst>
                      <p:childTnLst>
                        <p:par>
                          <p:cTn id="134" fill="hold">
                            <p:stCondLst>
                              <p:cond delay="0"/>
                            </p:stCondLst>
                            <p:childTnLst>
                              <p:par>
                                <p:cTn id="135" presetID="3" presetClass="entr" presetSubtype="10" fill="hold" grpId="0" nodeType="clickEffect">
                                  <p:stCondLst>
                                    <p:cond delay="0"/>
                                  </p:stCondLst>
                                  <p:childTnLst>
                                    <p:set>
                                      <p:cBhvr>
                                        <p:cTn id="136" dur="1" fill="hold">
                                          <p:stCondLst>
                                            <p:cond delay="0"/>
                                          </p:stCondLst>
                                        </p:cTn>
                                        <p:tgtEl>
                                          <p:spTgt spid="30"/>
                                        </p:tgtEl>
                                        <p:attrNameLst>
                                          <p:attrName>style.visibility</p:attrName>
                                        </p:attrNameLst>
                                      </p:cBhvr>
                                      <p:to>
                                        <p:strVal val="visible"/>
                                      </p:to>
                                    </p:set>
                                    <p:animEffect transition="in" filter="blinds(horizontal)">
                                      <p:cBhvr>
                                        <p:cTn id="137" dur="500"/>
                                        <p:tgtEl>
                                          <p:spTgt spid="30"/>
                                        </p:tgtEl>
                                      </p:cBhvr>
                                    </p:animEffect>
                                  </p:childTnLst>
                                </p:cTn>
                              </p:par>
                            </p:childTnLst>
                          </p:cTn>
                        </p:par>
                      </p:childTnLst>
                    </p:cTn>
                  </p:par>
                  <p:par>
                    <p:cTn id="138" fill="hold">
                      <p:stCondLst>
                        <p:cond delay="indefinite"/>
                      </p:stCondLst>
                      <p:childTnLst>
                        <p:par>
                          <p:cTn id="139" fill="hold">
                            <p:stCondLst>
                              <p:cond delay="0"/>
                            </p:stCondLst>
                            <p:childTnLst>
                              <p:par>
                                <p:cTn id="140" presetID="3" presetClass="entr" presetSubtype="10" fill="hold" grpId="0" nodeType="clickEffect">
                                  <p:stCondLst>
                                    <p:cond delay="0"/>
                                  </p:stCondLst>
                                  <p:childTnLst>
                                    <p:set>
                                      <p:cBhvr>
                                        <p:cTn id="141" dur="1" fill="hold">
                                          <p:stCondLst>
                                            <p:cond delay="0"/>
                                          </p:stCondLst>
                                        </p:cTn>
                                        <p:tgtEl>
                                          <p:spTgt spid="26"/>
                                        </p:tgtEl>
                                        <p:attrNameLst>
                                          <p:attrName>style.visibility</p:attrName>
                                        </p:attrNameLst>
                                      </p:cBhvr>
                                      <p:to>
                                        <p:strVal val="visible"/>
                                      </p:to>
                                    </p:set>
                                    <p:animEffect transition="in" filter="blinds(horizontal)">
                                      <p:cBhvr>
                                        <p:cTn id="142" dur="500"/>
                                        <p:tgtEl>
                                          <p:spTgt spid="26"/>
                                        </p:tgtEl>
                                      </p:cBhvr>
                                    </p:animEffect>
                                  </p:childTnLst>
                                </p:cTn>
                              </p:par>
                            </p:childTnLst>
                          </p:cTn>
                        </p:par>
                      </p:childTnLst>
                    </p:cTn>
                  </p:par>
                  <p:par>
                    <p:cTn id="143" fill="hold">
                      <p:stCondLst>
                        <p:cond delay="indefinite"/>
                      </p:stCondLst>
                      <p:childTnLst>
                        <p:par>
                          <p:cTn id="144" fill="hold">
                            <p:stCondLst>
                              <p:cond delay="0"/>
                            </p:stCondLst>
                            <p:childTnLst>
                              <p:par>
                                <p:cTn id="145" presetID="3" presetClass="exit" presetSubtype="10" fill="hold" grpId="2" nodeType="clickEffect">
                                  <p:stCondLst>
                                    <p:cond delay="0"/>
                                  </p:stCondLst>
                                  <p:childTnLst>
                                    <p:animEffect transition="out" filter="blinds(horizontal)">
                                      <p:cBhvr>
                                        <p:cTn id="146" dur="500"/>
                                        <p:tgtEl>
                                          <p:spTgt spid="17"/>
                                        </p:tgtEl>
                                      </p:cBhvr>
                                    </p:animEffect>
                                    <p:set>
                                      <p:cBhvr>
                                        <p:cTn id="147" dur="1" fill="hold">
                                          <p:stCondLst>
                                            <p:cond delay="499"/>
                                          </p:stCondLst>
                                        </p:cTn>
                                        <p:tgtEl>
                                          <p:spTgt spid="17"/>
                                        </p:tgtEl>
                                        <p:attrNameLst>
                                          <p:attrName>style.visibility</p:attrName>
                                        </p:attrNameLst>
                                      </p:cBhvr>
                                      <p:to>
                                        <p:strVal val="hidden"/>
                                      </p:to>
                                    </p:set>
                                  </p:childTnLst>
                                </p:cTn>
                              </p:par>
                              <p:par>
                                <p:cTn id="148" presetID="3" presetClass="entr" presetSubtype="10" fill="hold" grpId="0" nodeType="withEffect">
                                  <p:stCondLst>
                                    <p:cond delay="0"/>
                                  </p:stCondLst>
                                  <p:childTnLst>
                                    <p:set>
                                      <p:cBhvr>
                                        <p:cTn id="149" dur="1" fill="hold">
                                          <p:stCondLst>
                                            <p:cond delay="0"/>
                                          </p:stCondLst>
                                        </p:cTn>
                                        <p:tgtEl>
                                          <p:spTgt spid="40"/>
                                        </p:tgtEl>
                                        <p:attrNameLst>
                                          <p:attrName>style.visibility</p:attrName>
                                        </p:attrNameLst>
                                      </p:cBhvr>
                                      <p:to>
                                        <p:strVal val="visible"/>
                                      </p:to>
                                    </p:set>
                                    <p:animEffect transition="in" filter="blinds(horizontal)">
                                      <p:cBhvr>
                                        <p:cTn id="150" dur="500"/>
                                        <p:tgtEl>
                                          <p:spTgt spid="40"/>
                                        </p:tgtEl>
                                      </p:cBhvr>
                                    </p:animEffect>
                                  </p:childTnLst>
                                </p:cTn>
                              </p:par>
                            </p:childTnLst>
                          </p:cTn>
                        </p:par>
                      </p:childTnLst>
                    </p:cTn>
                  </p:par>
                  <p:par>
                    <p:cTn id="151" fill="hold">
                      <p:stCondLst>
                        <p:cond delay="indefinite"/>
                      </p:stCondLst>
                      <p:childTnLst>
                        <p:par>
                          <p:cTn id="152" fill="hold">
                            <p:stCondLst>
                              <p:cond delay="0"/>
                            </p:stCondLst>
                            <p:childTnLst>
                              <p:par>
                                <p:cTn id="153" presetID="3" presetClass="entr" presetSubtype="10" fill="hold" grpId="0" nodeType="clickEffect">
                                  <p:stCondLst>
                                    <p:cond delay="0"/>
                                  </p:stCondLst>
                                  <p:childTnLst>
                                    <p:set>
                                      <p:cBhvr>
                                        <p:cTn id="154" dur="1" fill="hold">
                                          <p:stCondLst>
                                            <p:cond delay="0"/>
                                          </p:stCondLst>
                                        </p:cTn>
                                        <p:tgtEl>
                                          <p:spTgt spid="31"/>
                                        </p:tgtEl>
                                        <p:attrNameLst>
                                          <p:attrName>style.visibility</p:attrName>
                                        </p:attrNameLst>
                                      </p:cBhvr>
                                      <p:to>
                                        <p:strVal val="visible"/>
                                      </p:to>
                                    </p:set>
                                    <p:animEffect transition="in" filter="blinds(horizontal)">
                                      <p:cBhvr>
                                        <p:cTn id="155" dur="500"/>
                                        <p:tgtEl>
                                          <p:spTgt spid="31"/>
                                        </p:tgtEl>
                                      </p:cBhvr>
                                    </p:animEffect>
                                  </p:childTnLst>
                                </p:cTn>
                              </p:par>
                            </p:childTnLst>
                          </p:cTn>
                        </p:par>
                      </p:childTnLst>
                    </p:cTn>
                  </p:par>
                  <p:par>
                    <p:cTn id="156" fill="hold">
                      <p:stCondLst>
                        <p:cond delay="indefinite"/>
                      </p:stCondLst>
                      <p:childTnLst>
                        <p:par>
                          <p:cTn id="157" fill="hold">
                            <p:stCondLst>
                              <p:cond delay="0"/>
                            </p:stCondLst>
                            <p:childTnLst>
                              <p:par>
                                <p:cTn id="158" presetID="3" presetClass="entr" presetSubtype="10" fill="hold" grpId="0" nodeType="clickEffect">
                                  <p:stCondLst>
                                    <p:cond delay="0"/>
                                  </p:stCondLst>
                                  <p:childTnLst>
                                    <p:set>
                                      <p:cBhvr>
                                        <p:cTn id="159" dur="1" fill="hold">
                                          <p:stCondLst>
                                            <p:cond delay="0"/>
                                          </p:stCondLst>
                                        </p:cTn>
                                        <p:tgtEl>
                                          <p:spTgt spid="32"/>
                                        </p:tgtEl>
                                        <p:attrNameLst>
                                          <p:attrName>style.visibility</p:attrName>
                                        </p:attrNameLst>
                                      </p:cBhvr>
                                      <p:to>
                                        <p:strVal val="visible"/>
                                      </p:to>
                                    </p:set>
                                    <p:animEffect transition="in" filter="blinds(horizontal)">
                                      <p:cBhvr>
                                        <p:cTn id="160" dur="500"/>
                                        <p:tgtEl>
                                          <p:spTgt spid="32"/>
                                        </p:tgtEl>
                                      </p:cBhvr>
                                    </p:animEffect>
                                  </p:childTnLst>
                                </p:cTn>
                              </p:par>
                            </p:childTnLst>
                          </p:cTn>
                        </p:par>
                      </p:childTnLst>
                    </p:cTn>
                  </p:par>
                  <p:par>
                    <p:cTn id="161" fill="hold">
                      <p:stCondLst>
                        <p:cond delay="indefinite"/>
                      </p:stCondLst>
                      <p:childTnLst>
                        <p:par>
                          <p:cTn id="162" fill="hold">
                            <p:stCondLst>
                              <p:cond delay="0"/>
                            </p:stCondLst>
                            <p:childTnLst>
                              <p:par>
                                <p:cTn id="163" presetID="3" presetClass="entr" presetSubtype="10" fill="hold" grpId="0" nodeType="clickEffect">
                                  <p:stCondLst>
                                    <p:cond delay="0"/>
                                  </p:stCondLst>
                                  <p:childTnLst>
                                    <p:set>
                                      <p:cBhvr>
                                        <p:cTn id="164" dur="1" fill="hold">
                                          <p:stCondLst>
                                            <p:cond delay="0"/>
                                          </p:stCondLst>
                                        </p:cTn>
                                        <p:tgtEl>
                                          <p:spTgt spid="35"/>
                                        </p:tgtEl>
                                        <p:attrNameLst>
                                          <p:attrName>style.visibility</p:attrName>
                                        </p:attrNameLst>
                                      </p:cBhvr>
                                      <p:to>
                                        <p:strVal val="visible"/>
                                      </p:to>
                                    </p:set>
                                    <p:animEffect transition="in" filter="blinds(horizontal)">
                                      <p:cBhvr>
                                        <p:cTn id="165" dur="500"/>
                                        <p:tgtEl>
                                          <p:spTgt spid="35"/>
                                        </p:tgtEl>
                                      </p:cBhvr>
                                    </p:animEffect>
                                  </p:childTnLst>
                                </p:cTn>
                              </p:par>
                            </p:childTnLst>
                          </p:cTn>
                        </p:par>
                      </p:childTnLst>
                    </p:cTn>
                  </p:par>
                  <p:par>
                    <p:cTn id="166" fill="hold">
                      <p:stCondLst>
                        <p:cond delay="indefinite"/>
                      </p:stCondLst>
                      <p:childTnLst>
                        <p:par>
                          <p:cTn id="167" fill="hold">
                            <p:stCondLst>
                              <p:cond delay="0"/>
                            </p:stCondLst>
                            <p:childTnLst>
                              <p:par>
                                <p:cTn id="168" presetID="3" presetClass="entr" presetSubtype="10" fill="hold" grpId="0" nodeType="clickEffect">
                                  <p:stCondLst>
                                    <p:cond delay="0"/>
                                  </p:stCondLst>
                                  <p:childTnLst>
                                    <p:set>
                                      <p:cBhvr>
                                        <p:cTn id="169" dur="1" fill="hold">
                                          <p:stCondLst>
                                            <p:cond delay="0"/>
                                          </p:stCondLst>
                                        </p:cTn>
                                        <p:tgtEl>
                                          <p:spTgt spid="37"/>
                                        </p:tgtEl>
                                        <p:attrNameLst>
                                          <p:attrName>style.visibility</p:attrName>
                                        </p:attrNameLst>
                                      </p:cBhvr>
                                      <p:to>
                                        <p:strVal val="visible"/>
                                      </p:to>
                                    </p:set>
                                    <p:animEffect transition="in" filter="blinds(horizontal)">
                                      <p:cBhvr>
                                        <p:cTn id="170" dur="500"/>
                                        <p:tgtEl>
                                          <p:spTgt spid="37"/>
                                        </p:tgtEl>
                                      </p:cBhvr>
                                    </p:animEffect>
                                  </p:childTnLst>
                                </p:cTn>
                              </p:par>
                            </p:childTnLst>
                          </p:cTn>
                        </p:par>
                      </p:childTnLst>
                    </p:cTn>
                  </p:par>
                  <p:par>
                    <p:cTn id="171" fill="hold">
                      <p:stCondLst>
                        <p:cond delay="indefinite"/>
                      </p:stCondLst>
                      <p:childTnLst>
                        <p:par>
                          <p:cTn id="172" fill="hold">
                            <p:stCondLst>
                              <p:cond delay="0"/>
                            </p:stCondLst>
                            <p:childTnLst>
                              <p:par>
                                <p:cTn id="173" presetID="3" presetClass="entr" presetSubtype="10" fill="hold" grpId="0" nodeType="clickEffect">
                                  <p:stCondLst>
                                    <p:cond delay="0"/>
                                  </p:stCondLst>
                                  <p:childTnLst>
                                    <p:set>
                                      <p:cBhvr>
                                        <p:cTn id="174" dur="1" fill="hold">
                                          <p:stCondLst>
                                            <p:cond delay="0"/>
                                          </p:stCondLst>
                                        </p:cTn>
                                        <p:tgtEl>
                                          <p:spTgt spid="33"/>
                                        </p:tgtEl>
                                        <p:attrNameLst>
                                          <p:attrName>style.visibility</p:attrName>
                                        </p:attrNameLst>
                                      </p:cBhvr>
                                      <p:to>
                                        <p:strVal val="visible"/>
                                      </p:to>
                                    </p:set>
                                    <p:animEffect transition="in" filter="blinds(horizontal)">
                                      <p:cBhvr>
                                        <p:cTn id="175" dur="500"/>
                                        <p:tgtEl>
                                          <p:spTgt spid="33"/>
                                        </p:tgtEl>
                                      </p:cBhvr>
                                    </p:animEffect>
                                  </p:childTnLst>
                                </p:cTn>
                              </p:par>
                            </p:childTnLst>
                          </p:cTn>
                        </p:par>
                      </p:childTnLst>
                    </p:cTn>
                  </p:par>
                  <p:par>
                    <p:cTn id="176" fill="hold">
                      <p:stCondLst>
                        <p:cond delay="indefinite"/>
                      </p:stCondLst>
                      <p:childTnLst>
                        <p:par>
                          <p:cTn id="177" fill="hold">
                            <p:stCondLst>
                              <p:cond delay="0"/>
                            </p:stCondLst>
                            <p:childTnLst>
                              <p:par>
                                <p:cTn id="178" presetID="3" presetClass="entr" presetSubtype="10" fill="hold" grpId="0" nodeType="clickEffect">
                                  <p:stCondLst>
                                    <p:cond delay="0"/>
                                  </p:stCondLst>
                                  <p:childTnLst>
                                    <p:set>
                                      <p:cBhvr>
                                        <p:cTn id="179" dur="1" fill="hold">
                                          <p:stCondLst>
                                            <p:cond delay="0"/>
                                          </p:stCondLst>
                                        </p:cTn>
                                        <p:tgtEl>
                                          <p:spTgt spid="36"/>
                                        </p:tgtEl>
                                        <p:attrNameLst>
                                          <p:attrName>style.visibility</p:attrName>
                                        </p:attrNameLst>
                                      </p:cBhvr>
                                      <p:to>
                                        <p:strVal val="visible"/>
                                      </p:to>
                                    </p:set>
                                    <p:animEffect transition="in" filter="blinds(horizontal)">
                                      <p:cBhvr>
                                        <p:cTn id="180" dur="500"/>
                                        <p:tgtEl>
                                          <p:spTgt spid="36"/>
                                        </p:tgtEl>
                                      </p:cBhvr>
                                    </p:animEffect>
                                  </p:childTnLst>
                                </p:cTn>
                              </p:par>
                            </p:childTnLst>
                          </p:cTn>
                        </p:par>
                      </p:childTnLst>
                    </p:cTn>
                  </p:par>
                  <p:par>
                    <p:cTn id="181" fill="hold">
                      <p:stCondLst>
                        <p:cond delay="indefinite"/>
                      </p:stCondLst>
                      <p:childTnLst>
                        <p:par>
                          <p:cTn id="182" fill="hold">
                            <p:stCondLst>
                              <p:cond delay="0"/>
                            </p:stCondLst>
                            <p:childTnLst>
                              <p:par>
                                <p:cTn id="183" presetID="3" presetClass="entr" presetSubtype="10" fill="hold" grpId="0" nodeType="clickEffect">
                                  <p:stCondLst>
                                    <p:cond delay="0"/>
                                  </p:stCondLst>
                                  <p:childTnLst>
                                    <p:set>
                                      <p:cBhvr>
                                        <p:cTn id="184" dur="1" fill="hold">
                                          <p:stCondLst>
                                            <p:cond delay="0"/>
                                          </p:stCondLst>
                                        </p:cTn>
                                        <p:tgtEl>
                                          <p:spTgt spid="38"/>
                                        </p:tgtEl>
                                        <p:attrNameLst>
                                          <p:attrName>style.visibility</p:attrName>
                                        </p:attrNameLst>
                                      </p:cBhvr>
                                      <p:to>
                                        <p:strVal val="visible"/>
                                      </p:to>
                                    </p:set>
                                    <p:animEffect transition="in" filter="blinds(horizontal)">
                                      <p:cBhvr>
                                        <p:cTn id="185" dur="500"/>
                                        <p:tgtEl>
                                          <p:spTgt spid="38"/>
                                        </p:tgtEl>
                                      </p:cBhvr>
                                    </p:animEffect>
                                  </p:childTnLst>
                                </p:cTn>
                              </p:par>
                            </p:childTnLst>
                          </p:cTn>
                        </p:par>
                      </p:childTnLst>
                    </p:cTn>
                  </p:par>
                  <p:par>
                    <p:cTn id="186" fill="hold">
                      <p:stCondLst>
                        <p:cond delay="indefinite"/>
                      </p:stCondLst>
                      <p:childTnLst>
                        <p:par>
                          <p:cTn id="187" fill="hold">
                            <p:stCondLst>
                              <p:cond delay="0"/>
                            </p:stCondLst>
                            <p:childTnLst>
                              <p:par>
                                <p:cTn id="188" presetID="3" presetClass="entr" presetSubtype="10" fill="hold" grpId="0" nodeType="clickEffect">
                                  <p:stCondLst>
                                    <p:cond delay="0"/>
                                  </p:stCondLst>
                                  <p:childTnLst>
                                    <p:set>
                                      <p:cBhvr>
                                        <p:cTn id="189" dur="1" fill="hold">
                                          <p:stCondLst>
                                            <p:cond delay="0"/>
                                          </p:stCondLst>
                                        </p:cTn>
                                        <p:tgtEl>
                                          <p:spTgt spid="34"/>
                                        </p:tgtEl>
                                        <p:attrNameLst>
                                          <p:attrName>style.visibility</p:attrName>
                                        </p:attrNameLst>
                                      </p:cBhvr>
                                      <p:to>
                                        <p:strVal val="visible"/>
                                      </p:to>
                                    </p:set>
                                    <p:animEffect transition="in" filter="blinds(horizontal)">
                                      <p:cBhvr>
                                        <p:cTn id="190" dur="500"/>
                                        <p:tgtEl>
                                          <p:spTgt spid="34"/>
                                        </p:tgtEl>
                                      </p:cBhvr>
                                    </p:animEffect>
                                  </p:childTnLst>
                                </p:cTn>
                              </p:par>
                            </p:childTnLst>
                          </p:cTn>
                        </p:par>
                      </p:childTnLst>
                    </p:cTn>
                  </p:par>
                  <p:par>
                    <p:cTn id="191" fill="hold">
                      <p:stCondLst>
                        <p:cond delay="indefinite"/>
                      </p:stCondLst>
                      <p:childTnLst>
                        <p:par>
                          <p:cTn id="192" fill="hold">
                            <p:stCondLst>
                              <p:cond delay="0"/>
                            </p:stCondLst>
                            <p:childTnLst>
                              <p:par>
                                <p:cTn id="193" presetID="3" presetClass="entr" presetSubtype="10" fill="hold" grpId="0" nodeType="clickEffect">
                                  <p:stCondLst>
                                    <p:cond delay="0"/>
                                  </p:stCondLst>
                                  <p:childTnLst>
                                    <p:set>
                                      <p:cBhvr>
                                        <p:cTn id="194" dur="1" fill="hold">
                                          <p:stCondLst>
                                            <p:cond delay="0"/>
                                          </p:stCondLst>
                                        </p:cTn>
                                        <p:tgtEl>
                                          <p:spTgt spid="41"/>
                                        </p:tgtEl>
                                        <p:attrNameLst>
                                          <p:attrName>style.visibility</p:attrName>
                                        </p:attrNameLst>
                                      </p:cBhvr>
                                      <p:to>
                                        <p:strVal val="visible"/>
                                      </p:to>
                                    </p:set>
                                    <p:animEffect transition="in" filter="blinds(horizontal)">
                                      <p:cBhvr>
                                        <p:cTn id="195" dur="500"/>
                                        <p:tgtEl>
                                          <p:spTgt spid="41"/>
                                        </p:tgtEl>
                                      </p:cBhvr>
                                    </p:animEffect>
                                  </p:childTnLst>
                                </p:cTn>
                              </p:par>
                            </p:childTnLst>
                          </p:cTn>
                        </p:par>
                      </p:childTnLst>
                    </p:cTn>
                  </p:par>
                  <p:par>
                    <p:cTn id="196" fill="hold">
                      <p:stCondLst>
                        <p:cond delay="indefinite"/>
                      </p:stCondLst>
                      <p:childTnLst>
                        <p:par>
                          <p:cTn id="197" fill="hold">
                            <p:stCondLst>
                              <p:cond delay="0"/>
                            </p:stCondLst>
                            <p:childTnLst>
                              <p:par>
                                <p:cTn id="198" presetID="3" presetClass="entr" presetSubtype="10" fill="hold" grpId="0" nodeType="clickEffect">
                                  <p:stCondLst>
                                    <p:cond delay="0"/>
                                  </p:stCondLst>
                                  <p:childTnLst>
                                    <p:set>
                                      <p:cBhvr>
                                        <p:cTn id="199" dur="1" fill="hold">
                                          <p:stCondLst>
                                            <p:cond delay="0"/>
                                          </p:stCondLst>
                                        </p:cTn>
                                        <p:tgtEl>
                                          <p:spTgt spid="39"/>
                                        </p:tgtEl>
                                        <p:attrNameLst>
                                          <p:attrName>style.visibility</p:attrName>
                                        </p:attrNameLst>
                                      </p:cBhvr>
                                      <p:to>
                                        <p:strVal val="visible"/>
                                      </p:to>
                                    </p:set>
                                    <p:animEffect transition="in" filter="blinds(horizontal)">
                                      <p:cBhvr>
                                        <p:cTn id="200"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7" grpId="0"/>
      <p:bldP spid="17" grpId="1"/>
      <p:bldP spid="17" grpId="2"/>
      <p:bldP spid="18" grpId="0"/>
      <p:bldP spid="18" grpId="1"/>
      <p:bldP spid="19" grpId="0"/>
      <p:bldP spid="20" grpId="0"/>
      <p:bldP spid="21" grpId="0"/>
      <p:bldP spid="22" grpId="0"/>
      <p:bldP spid="24" grpId="0"/>
      <p:bldP spid="25" grpId="0"/>
      <p:bldP spid="26" grpId="0"/>
      <p:bldP spid="27" grpId="0" animBg="1"/>
      <p:bldP spid="28" grpId="0"/>
      <p:bldP spid="29" grpId="0" animBg="1"/>
      <p:bldP spid="30" grpId="0"/>
      <p:bldP spid="31" grpId="0"/>
      <p:bldP spid="32" grpId="0"/>
      <p:bldP spid="33" grpId="0"/>
      <p:bldP spid="34" grpId="0"/>
      <p:bldP spid="35" grpId="0" animBg="1"/>
      <p:bldP spid="36" grpId="0" animBg="1"/>
      <p:bldP spid="37" grpId="0"/>
      <p:bldP spid="38" grpId="0"/>
      <p:bldP spid="39" grpId="0" animBg="1"/>
      <p:bldP spid="40" grpId="0"/>
      <p:bldP spid="41"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omic Sans MS" pitchFamily="66" charset="0"/>
              </a:rPr>
              <a:t>Statics of a Particle</a:t>
            </a:r>
            <a:endParaRPr lang="en-GB" dirty="0">
              <a:latin typeface="Comic Sans MS" pitchFamily="66" charset="0"/>
            </a:endParaRPr>
          </a:p>
        </p:txBody>
      </p:sp>
      <p:sp>
        <p:nvSpPr>
          <p:cNvPr id="3" name="Content Placeholder 2"/>
          <p:cNvSpPr>
            <a:spLocks noGrp="1"/>
          </p:cNvSpPr>
          <p:nvPr>
            <p:ph idx="1"/>
          </p:nvPr>
        </p:nvSpPr>
        <p:spPr>
          <a:xfrm>
            <a:off x="152400" y="1600200"/>
            <a:ext cx="3352800" cy="4724400"/>
          </a:xfrm>
        </p:spPr>
        <p:txBody>
          <a:bodyPr>
            <a:normAutofit/>
          </a:bodyPr>
          <a:lstStyle/>
          <a:p>
            <a:pPr marL="0" indent="0" algn="ctr">
              <a:buNone/>
            </a:pPr>
            <a:r>
              <a:rPr lang="en-GB" sz="1400" b="1" dirty="0" smtClean="0">
                <a:latin typeface="Comic Sans MS" pitchFamily="66" charset="0"/>
              </a:rPr>
              <a:t>You can also solve statics problems by using the relationship F = µR</a:t>
            </a:r>
            <a:endParaRPr lang="en-GB" sz="1400" dirty="0" smtClean="0">
              <a:latin typeface="Comic Sans MS" pitchFamily="66" charset="0"/>
            </a:endParaRPr>
          </a:p>
          <a:p>
            <a:pPr marL="0" indent="0" algn="ctr">
              <a:buNone/>
            </a:pPr>
            <a:endParaRPr lang="en-GB" sz="1400" b="1" dirty="0">
              <a:latin typeface="Comic Sans MS" pitchFamily="66" charset="0"/>
            </a:endParaRPr>
          </a:p>
          <a:p>
            <a:pPr marL="0" indent="0" algn="ctr">
              <a:buNone/>
            </a:pPr>
            <a:r>
              <a:rPr lang="en-GB" sz="1400" dirty="0" smtClean="0">
                <a:latin typeface="Comic Sans MS" pitchFamily="66" charset="0"/>
              </a:rPr>
              <a:t>A mass of 8kg rests on a rough horizontal plane. The mass may be modelled as a particle, and the coefficient of friction between the mass and the plane is 0.5.</a:t>
            </a:r>
          </a:p>
          <a:p>
            <a:pPr marL="0" indent="0" algn="ctr">
              <a:buNone/>
            </a:pPr>
            <a:endParaRPr lang="en-GB" sz="1400" dirty="0">
              <a:latin typeface="Comic Sans MS" pitchFamily="66" charset="0"/>
            </a:endParaRPr>
          </a:p>
          <a:p>
            <a:pPr marL="0" indent="0" algn="ctr">
              <a:buNone/>
            </a:pPr>
            <a:r>
              <a:rPr lang="en-GB" sz="1400" dirty="0" smtClean="0">
                <a:latin typeface="Comic Sans MS" pitchFamily="66" charset="0"/>
              </a:rPr>
              <a:t> Find the magnitude of the maximum force PN, which acts on this mass without causing it to move if P acts at an angle of 60° above the horizontal.</a:t>
            </a:r>
            <a:endParaRPr lang="en-GB" sz="1400" dirty="0">
              <a:latin typeface="Comic Sans MS" pitchFamily="66" charset="0"/>
            </a:endParaRPr>
          </a:p>
        </p:txBody>
      </p:sp>
      <p:sp>
        <p:nvSpPr>
          <p:cNvPr id="4" name="TextBox 3"/>
          <p:cNvSpPr txBox="1"/>
          <p:nvPr/>
        </p:nvSpPr>
        <p:spPr>
          <a:xfrm>
            <a:off x="8742557" y="6531169"/>
            <a:ext cx="439543" cy="338554"/>
          </a:xfrm>
          <a:prstGeom prst="rect">
            <a:avLst/>
          </a:prstGeom>
          <a:noFill/>
        </p:spPr>
        <p:txBody>
          <a:bodyPr wrap="none" rtlCol="0">
            <a:spAutoFit/>
          </a:bodyPr>
          <a:lstStyle/>
          <a:p>
            <a:pPr algn="r"/>
            <a:r>
              <a:rPr lang="en-GB" sz="1600" dirty="0" smtClean="0">
                <a:latin typeface="Comic Sans MS" pitchFamily="66" charset="0"/>
              </a:rPr>
              <a:t>4C</a:t>
            </a:r>
            <a:endParaRPr lang="en-GB" sz="1600" dirty="0">
              <a:latin typeface="Comic Sans MS" pitchFamily="66" charset="0"/>
            </a:endParaRPr>
          </a:p>
        </p:txBody>
      </p:sp>
      <p:cxnSp>
        <p:nvCxnSpPr>
          <p:cNvPr id="42" name="Straight Connector 41"/>
          <p:cNvCxnSpPr/>
          <p:nvPr/>
        </p:nvCxnSpPr>
        <p:spPr>
          <a:xfrm>
            <a:off x="3886200" y="2438400"/>
            <a:ext cx="25908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Rectangle 42"/>
          <p:cNvSpPr/>
          <p:nvPr/>
        </p:nvSpPr>
        <p:spPr>
          <a:xfrm>
            <a:off x="4800600" y="2057400"/>
            <a:ext cx="914400" cy="381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4" name="Straight Arrow Connector 43"/>
          <p:cNvCxnSpPr/>
          <p:nvPr/>
        </p:nvCxnSpPr>
        <p:spPr>
          <a:xfrm flipV="1">
            <a:off x="5715000" y="1600200"/>
            <a:ext cx="685800" cy="6096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flipH="1">
            <a:off x="4191000" y="2209800"/>
            <a:ext cx="6096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a:off x="5257800" y="2438400"/>
            <a:ext cx="0" cy="3810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flipV="1">
            <a:off x="5257800" y="1676400"/>
            <a:ext cx="0" cy="3810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8" name="TextBox 47"/>
          <p:cNvSpPr txBox="1"/>
          <p:nvPr/>
        </p:nvSpPr>
        <p:spPr>
          <a:xfrm>
            <a:off x="5105400" y="2819400"/>
            <a:ext cx="388248" cy="307777"/>
          </a:xfrm>
          <a:prstGeom prst="rect">
            <a:avLst/>
          </a:prstGeom>
          <a:noFill/>
        </p:spPr>
        <p:txBody>
          <a:bodyPr wrap="none" rtlCol="0">
            <a:spAutoFit/>
          </a:bodyPr>
          <a:lstStyle/>
          <a:p>
            <a:pPr algn="ctr"/>
            <a:r>
              <a:rPr lang="en-GB" sz="1400" dirty="0" smtClean="0">
                <a:latin typeface="Comic Sans MS" pitchFamily="66" charset="0"/>
              </a:rPr>
              <a:t>8g</a:t>
            </a:r>
            <a:endParaRPr lang="en-GB" sz="1400" dirty="0">
              <a:latin typeface="Comic Sans MS" pitchFamily="66" charset="0"/>
            </a:endParaRPr>
          </a:p>
        </p:txBody>
      </p:sp>
      <p:sp>
        <p:nvSpPr>
          <p:cNvPr id="49" name="TextBox 48"/>
          <p:cNvSpPr txBox="1"/>
          <p:nvPr/>
        </p:nvSpPr>
        <p:spPr>
          <a:xfrm>
            <a:off x="5029200" y="2133600"/>
            <a:ext cx="484428" cy="307777"/>
          </a:xfrm>
          <a:prstGeom prst="rect">
            <a:avLst/>
          </a:prstGeom>
          <a:noFill/>
        </p:spPr>
        <p:txBody>
          <a:bodyPr wrap="none" rtlCol="0">
            <a:spAutoFit/>
          </a:bodyPr>
          <a:lstStyle/>
          <a:p>
            <a:pPr algn="ctr"/>
            <a:r>
              <a:rPr lang="en-GB" sz="1400" dirty="0" smtClean="0">
                <a:latin typeface="Comic Sans MS" pitchFamily="66" charset="0"/>
              </a:rPr>
              <a:t>8kg</a:t>
            </a:r>
            <a:endParaRPr lang="en-GB" sz="1400" dirty="0">
              <a:latin typeface="Comic Sans MS" pitchFamily="66" charset="0"/>
            </a:endParaRPr>
          </a:p>
        </p:txBody>
      </p:sp>
      <p:sp>
        <p:nvSpPr>
          <p:cNvPr id="50" name="TextBox 49"/>
          <p:cNvSpPr txBox="1"/>
          <p:nvPr/>
        </p:nvSpPr>
        <p:spPr>
          <a:xfrm>
            <a:off x="6172200" y="1371600"/>
            <a:ext cx="228600" cy="307777"/>
          </a:xfrm>
          <a:prstGeom prst="rect">
            <a:avLst/>
          </a:prstGeom>
          <a:noFill/>
        </p:spPr>
        <p:txBody>
          <a:bodyPr wrap="square" rtlCol="0">
            <a:spAutoFit/>
          </a:bodyPr>
          <a:lstStyle/>
          <a:p>
            <a:pPr algn="ctr"/>
            <a:r>
              <a:rPr lang="en-GB" sz="1400" dirty="0" smtClean="0">
                <a:latin typeface="Comic Sans MS" pitchFamily="66" charset="0"/>
              </a:rPr>
              <a:t>P</a:t>
            </a:r>
            <a:endParaRPr lang="en-GB" sz="1400" dirty="0">
              <a:latin typeface="Comic Sans MS" pitchFamily="66" charset="0"/>
            </a:endParaRPr>
          </a:p>
        </p:txBody>
      </p:sp>
      <p:sp>
        <p:nvSpPr>
          <p:cNvPr id="51" name="TextBox 50"/>
          <p:cNvSpPr txBox="1"/>
          <p:nvPr/>
        </p:nvSpPr>
        <p:spPr>
          <a:xfrm>
            <a:off x="3886200" y="2057400"/>
            <a:ext cx="293670" cy="307777"/>
          </a:xfrm>
          <a:prstGeom prst="rect">
            <a:avLst/>
          </a:prstGeom>
          <a:noFill/>
        </p:spPr>
        <p:txBody>
          <a:bodyPr wrap="none" rtlCol="0">
            <a:spAutoFit/>
          </a:bodyPr>
          <a:lstStyle/>
          <a:p>
            <a:pPr algn="ctr"/>
            <a:r>
              <a:rPr lang="en-GB" sz="1400" dirty="0" smtClean="0">
                <a:latin typeface="Comic Sans MS" pitchFamily="66" charset="0"/>
              </a:rPr>
              <a:t>F</a:t>
            </a:r>
            <a:endParaRPr lang="en-GB" sz="1400" dirty="0">
              <a:latin typeface="Comic Sans MS" pitchFamily="66" charset="0"/>
            </a:endParaRPr>
          </a:p>
        </p:txBody>
      </p:sp>
      <p:sp>
        <p:nvSpPr>
          <p:cNvPr id="53" name="TextBox 52"/>
          <p:cNvSpPr txBox="1"/>
          <p:nvPr/>
        </p:nvSpPr>
        <p:spPr>
          <a:xfrm>
            <a:off x="5105400" y="1371600"/>
            <a:ext cx="296876" cy="307777"/>
          </a:xfrm>
          <a:prstGeom prst="rect">
            <a:avLst/>
          </a:prstGeom>
          <a:noFill/>
        </p:spPr>
        <p:txBody>
          <a:bodyPr wrap="none" rtlCol="0">
            <a:spAutoFit/>
          </a:bodyPr>
          <a:lstStyle/>
          <a:p>
            <a:pPr algn="ctr"/>
            <a:r>
              <a:rPr lang="en-GB" sz="1400" dirty="0" smtClean="0">
                <a:latin typeface="Comic Sans MS" pitchFamily="66" charset="0"/>
              </a:rPr>
              <a:t>R</a:t>
            </a:r>
            <a:endParaRPr lang="en-GB" sz="1400" dirty="0">
              <a:latin typeface="Comic Sans MS" pitchFamily="66" charset="0"/>
            </a:endParaRPr>
          </a:p>
        </p:txBody>
      </p:sp>
      <p:cxnSp>
        <p:nvCxnSpPr>
          <p:cNvPr id="54" name="Straight Arrow Connector 53"/>
          <p:cNvCxnSpPr/>
          <p:nvPr/>
        </p:nvCxnSpPr>
        <p:spPr>
          <a:xfrm>
            <a:off x="5715000" y="2209800"/>
            <a:ext cx="914400" cy="0"/>
          </a:xfrm>
          <a:prstGeom prst="straightConnector1">
            <a:avLst/>
          </a:prstGeom>
          <a:ln w="25400">
            <a:solidFill>
              <a:schemeClr val="tx1"/>
            </a:solidFill>
            <a:prstDash val="dash"/>
            <a:tailEnd type="none"/>
          </a:ln>
        </p:spPr>
        <p:style>
          <a:lnRef idx="1">
            <a:schemeClr val="accent1"/>
          </a:lnRef>
          <a:fillRef idx="0">
            <a:schemeClr val="accent1"/>
          </a:fillRef>
          <a:effectRef idx="0">
            <a:schemeClr val="accent1"/>
          </a:effectRef>
          <a:fontRef idx="minor">
            <a:schemeClr val="tx1"/>
          </a:fontRef>
        </p:style>
      </p:cxnSp>
      <p:sp>
        <p:nvSpPr>
          <p:cNvPr id="11" name="Arc 10"/>
          <p:cNvSpPr/>
          <p:nvPr/>
        </p:nvSpPr>
        <p:spPr>
          <a:xfrm>
            <a:off x="5029200" y="1752600"/>
            <a:ext cx="914400" cy="914400"/>
          </a:xfrm>
          <a:prstGeom prst="arc">
            <a:avLst>
              <a:gd name="adj1" fmla="val 20367928"/>
              <a:gd name="adj2" fmla="val 2155669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55" name="Straight Arrow Connector 54"/>
          <p:cNvCxnSpPr/>
          <p:nvPr/>
        </p:nvCxnSpPr>
        <p:spPr>
          <a:xfrm>
            <a:off x="5715000" y="2209800"/>
            <a:ext cx="685800"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flipV="1">
            <a:off x="6400800" y="1600200"/>
            <a:ext cx="0" cy="609600"/>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57" name="TextBox 56"/>
          <p:cNvSpPr txBox="1"/>
          <p:nvPr/>
        </p:nvSpPr>
        <p:spPr>
          <a:xfrm>
            <a:off x="5867400" y="1981200"/>
            <a:ext cx="457200" cy="276999"/>
          </a:xfrm>
          <a:prstGeom prst="rect">
            <a:avLst/>
          </a:prstGeom>
          <a:noFill/>
        </p:spPr>
        <p:txBody>
          <a:bodyPr wrap="square" rtlCol="0">
            <a:spAutoFit/>
          </a:bodyPr>
          <a:lstStyle/>
          <a:p>
            <a:pPr algn="ctr"/>
            <a:r>
              <a:rPr lang="en-GB" sz="1200" dirty="0" smtClean="0">
                <a:latin typeface="Comic Sans MS" pitchFamily="66" charset="0"/>
              </a:rPr>
              <a:t>60°</a:t>
            </a:r>
            <a:endParaRPr lang="en-GB" sz="1200" dirty="0">
              <a:latin typeface="Comic Sans MS" pitchFamily="66" charset="0"/>
            </a:endParaRPr>
          </a:p>
        </p:txBody>
      </p:sp>
      <p:sp>
        <p:nvSpPr>
          <p:cNvPr id="58" name="TextBox 57"/>
          <p:cNvSpPr txBox="1"/>
          <p:nvPr/>
        </p:nvSpPr>
        <p:spPr>
          <a:xfrm>
            <a:off x="5715000" y="2209800"/>
            <a:ext cx="762000" cy="276999"/>
          </a:xfrm>
          <a:prstGeom prst="rect">
            <a:avLst/>
          </a:prstGeom>
          <a:noFill/>
        </p:spPr>
        <p:txBody>
          <a:bodyPr wrap="square" rtlCol="0">
            <a:spAutoFit/>
          </a:bodyPr>
          <a:lstStyle/>
          <a:p>
            <a:pPr algn="ctr"/>
            <a:r>
              <a:rPr lang="en-GB" sz="1200" dirty="0" smtClean="0">
                <a:solidFill>
                  <a:srgbClr val="FF0000"/>
                </a:solidFill>
                <a:latin typeface="Comic Sans MS" pitchFamily="66" charset="0"/>
              </a:rPr>
              <a:t>PCos60</a:t>
            </a:r>
            <a:endParaRPr lang="en-GB" sz="1200" dirty="0">
              <a:solidFill>
                <a:srgbClr val="FF0000"/>
              </a:solidFill>
              <a:latin typeface="Comic Sans MS" pitchFamily="66" charset="0"/>
            </a:endParaRPr>
          </a:p>
        </p:txBody>
      </p:sp>
      <p:sp>
        <p:nvSpPr>
          <p:cNvPr id="59" name="TextBox 58"/>
          <p:cNvSpPr txBox="1"/>
          <p:nvPr/>
        </p:nvSpPr>
        <p:spPr>
          <a:xfrm>
            <a:off x="6324600" y="1828800"/>
            <a:ext cx="762000" cy="276999"/>
          </a:xfrm>
          <a:prstGeom prst="rect">
            <a:avLst/>
          </a:prstGeom>
          <a:noFill/>
        </p:spPr>
        <p:txBody>
          <a:bodyPr wrap="square" rtlCol="0">
            <a:spAutoFit/>
          </a:bodyPr>
          <a:lstStyle/>
          <a:p>
            <a:pPr algn="ctr"/>
            <a:r>
              <a:rPr lang="en-GB" sz="1200" dirty="0" smtClean="0">
                <a:solidFill>
                  <a:srgbClr val="0000FF"/>
                </a:solidFill>
                <a:latin typeface="Comic Sans MS" pitchFamily="66" charset="0"/>
              </a:rPr>
              <a:t>PSin60</a:t>
            </a:r>
            <a:endParaRPr lang="en-GB" sz="1200" dirty="0">
              <a:solidFill>
                <a:srgbClr val="0000FF"/>
              </a:solidFill>
              <a:latin typeface="Comic Sans MS" pitchFamily="66" charset="0"/>
            </a:endParaRPr>
          </a:p>
        </p:txBody>
      </p:sp>
      <p:sp>
        <p:nvSpPr>
          <p:cNvPr id="23" name="TextBox 22"/>
          <p:cNvSpPr txBox="1"/>
          <p:nvPr/>
        </p:nvSpPr>
        <p:spPr>
          <a:xfrm>
            <a:off x="7086600" y="1295400"/>
            <a:ext cx="1905000" cy="1169551"/>
          </a:xfrm>
          <a:prstGeom prst="rect">
            <a:avLst/>
          </a:prstGeom>
          <a:noFill/>
        </p:spPr>
        <p:txBody>
          <a:bodyPr wrap="square" rtlCol="0">
            <a:spAutoFit/>
          </a:bodyPr>
          <a:lstStyle/>
          <a:p>
            <a:pPr algn="ctr"/>
            <a:r>
              <a:rPr lang="en-GB" sz="1400" dirty="0" smtClean="0">
                <a:latin typeface="Comic Sans MS" pitchFamily="66" charset="0"/>
              </a:rPr>
              <a:t>Draw a diagram</a:t>
            </a:r>
          </a:p>
          <a:p>
            <a:pPr algn="ctr"/>
            <a:endParaRPr lang="en-GB" sz="1400" dirty="0">
              <a:latin typeface="Comic Sans MS" pitchFamily="66" charset="0"/>
            </a:endParaRPr>
          </a:p>
          <a:p>
            <a:pPr algn="ctr"/>
            <a:r>
              <a:rPr lang="en-GB" sz="1400" dirty="0" smtClean="0">
                <a:latin typeface="Comic Sans MS" pitchFamily="66" charset="0"/>
                <a:sym typeface="Wingdings" pitchFamily="2" charset="2"/>
              </a:rPr>
              <a:t> Find the normal reaction as we need this for F</a:t>
            </a:r>
            <a:r>
              <a:rPr lang="en-GB" sz="1400" baseline="-25000" dirty="0" smtClean="0">
                <a:latin typeface="Comic Sans MS" pitchFamily="66" charset="0"/>
                <a:sym typeface="Wingdings" pitchFamily="2" charset="2"/>
              </a:rPr>
              <a:t>MAX</a:t>
            </a:r>
            <a:endParaRPr lang="en-GB" sz="1400" baseline="-25000" dirty="0">
              <a:latin typeface="Comic Sans MS" pitchFamily="66" charset="0"/>
            </a:endParaRPr>
          </a:p>
        </p:txBody>
      </p:sp>
      <p:sp>
        <p:nvSpPr>
          <p:cNvPr id="61" name="TextBox 60"/>
          <p:cNvSpPr txBox="1"/>
          <p:nvPr/>
        </p:nvSpPr>
        <p:spPr>
          <a:xfrm>
            <a:off x="3810000" y="3276600"/>
            <a:ext cx="1677062" cy="307777"/>
          </a:xfrm>
          <a:prstGeom prst="rect">
            <a:avLst/>
          </a:prstGeom>
          <a:noFill/>
        </p:spPr>
        <p:txBody>
          <a:bodyPr wrap="none" rtlCol="0">
            <a:spAutoFit/>
          </a:bodyPr>
          <a:lstStyle/>
          <a:p>
            <a:r>
              <a:rPr lang="en-GB" sz="1400" u="sng" dirty="0" smtClean="0">
                <a:latin typeface="Comic Sans MS" pitchFamily="66" charset="0"/>
              </a:rPr>
              <a:t>Resolve Vertically</a:t>
            </a:r>
            <a:endParaRPr lang="en-GB" sz="1400" u="sng" dirty="0">
              <a:latin typeface="Comic Sans MS" pitchFamily="66" charset="0"/>
            </a:endParaRPr>
          </a:p>
        </p:txBody>
      </p:sp>
      <mc:AlternateContent xmlns:mc="http://schemas.openxmlformats.org/markup-compatibility/2006" xmlns:a14="http://schemas.microsoft.com/office/drawing/2010/main">
        <mc:Choice Requires="a14">
          <p:sp>
            <p:nvSpPr>
              <p:cNvPr id="62" name="TextBox 61"/>
              <p:cNvSpPr txBox="1"/>
              <p:nvPr/>
            </p:nvSpPr>
            <p:spPr>
              <a:xfrm>
                <a:off x="4931735" y="3581400"/>
                <a:ext cx="829586"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𝐹</m:t>
                      </m:r>
                      <m:r>
                        <a:rPr lang="en-GB" sz="1400" b="0" i="1" smtClean="0">
                          <a:latin typeface="Cambria Math"/>
                        </a:rPr>
                        <m:t>=</m:t>
                      </m:r>
                      <m:r>
                        <a:rPr lang="en-GB" sz="1400" b="0" i="1" smtClean="0">
                          <a:latin typeface="Cambria Math"/>
                        </a:rPr>
                        <m:t>𝑚𝑎</m:t>
                      </m:r>
                    </m:oMath>
                  </m:oMathPara>
                </a14:m>
                <a:endParaRPr lang="en-GB" sz="1400" dirty="0"/>
              </a:p>
            </p:txBody>
          </p:sp>
        </mc:Choice>
        <mc:Fallback xmlns="">
          <p:sp>
            <p:nvSpPr>
              <p:cNvPr id="62" name="TextBox 61"/>
              <p:cNvSpPr txBox="1">
                <a:spLocks noRot="1" noChangeAspect="1" noMove="1" noResize="1" noEditPoints="1" noAdjustHandles="1" noChangeArrowheads="1" noChangeShapeType="1" noTextEdit="1"/>
              </p:cNvSpPr>
              <p:nvPr/>
            </p:nvSpPr>
            <p:spPr>
              <a:xfrm>
                <a:off x="4931735" y="3581400"/>
                <a:ext cx="829586" cy="307777"/>
              </a:xfrm>
              <a:prstGeom prst="rect">
                <a:avLst/>
              </a:prstGeom>
              <a:blipFill rotWithShape="1">
                <a:blip r:embed="rId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3" name="TextBox 62"/>
              <p:cNvSpPr txBox="1"/>
              <p:nvPr/>
            </p:nvSpPr>
            <p:spPr>
              <a:xfrm>
                <a:off x="3733800" y="3962400"/>
                <a:ext cx="1882182"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𝑅</m:t>
                      </m:r>
                      <m:r>
                        <a:rPr lang="en-GB" sz="1400" b="0" i="1" smtClean="0">
                          <a:latin typeface="Cambria Math"/>
                        </a:rPr>
                        <m:t>+</m:t>
                      </m:r>
                      <m:r>
                        <a:rPr lang="en-GB" sz="1400" b="0" i="1" smtClean="0">
                          <a:latin typeface="Cambria Math"/>
                        </a:rPr>
                        <m:t>𝑃𝑆𝑖𝑛</m:t>
                      </m:r>
                      <m:r>
                        <a:rPr lang="en-GB" sz="1400" b="0" i="1" smtClean="0">
                          <a:latin typeface="Cambria Math"/>
                        </a:rPr>
                        <m:t>60−8</m:t>
                      </m:r>
                      <m:r>
                        <a:rPr lang="en-GB" sz="1400" b="0" i="1" smtClean="0">
                          <a:latin typeface="Cambria Math"/>
                        </a:rPr>
                        <m:t>𝑔</m:t>
                      </m:r>
                      <m:r>
                        <a:rPr lang="en-GB" sz="1400" b="0" i="1" smtClean="0">
                          <a:latin typeface="Cambria Math"/>
                        </a:rPr>
                        <m:t>=0</m:t>
                      </m:r>
                    </m:oMath>
                  </m:oMathPara>
                </a14:m>
                <a:endParaRPr lang="en-GB" sz="1400" dirty="0"/>
              </a:p>
            </p:txBody>
          </p:sp>
        </mc:Choice>
        <mc:Fallback xmlns="">
          <p:sp>
            <p:nvSpPr>
              <p:cNvPr id="63" name="TextBox 62"/>
              <p:cNvSpPr txBox="1">
                <a:spLocks noRot="1" noChangeAspect="1" noMove="1" noResize="1" noEditPoints="1" noAdjustHandles="1" noChangeArrowheads="1" noChangeShapeType="1" noTextEdit="1"/>
              </p:cNvSpPr>
              <p:nvPr/>
            </p:nvSpPr>
            <p:spPr>
              <a:xfrm>
                <a:off x="3733800" y="3962400"/>
                <a:ext cx="1882182" cy="307777"/>
              </a:xfrm>
              <a:prstGeom prst="rect">
                <a:avLst/>
              </a:prstGeom>
              <a:blipFill rotWithShape="1">
                <a:blip r:embed="rId3"/>
                <a:stretch>
                  <a:fillRect b="-6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4" name="TextBox 63"/>
              <p:cNvSpPr txBox="1"/>
              <p:nvPr/>
            </p:nvSpPr>
            <p:spPr>
              <a:xfrm>
                <a:off x="4953000" y="4343400"/>
                <a:ext cx="1568378"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𝑅</m:t>
                      </m:r>
                      <m:r>
                        <a:rPr lang="en-GB" sz="1400" b="0" i="1" smtClean="0">
                          <a:latin typeface="Cambria Math"/>
                        </a:rPr>
                        <m:t>=8</m:t>
                      </m:r>
                      <m:r>
                        <a:rPr lang="en-GB" sz="1400" b="0" i="1" smtClean="0">
                          <a:latin typeface="Cambria Math"/>
                        </a:rPr>
                        <m:t>𝑔</m:t>
                      </m:r>
                      <m:r>
                        <a:rPr lang="en-GB" sz="1400" b="0" i="1" smtClean="0">
                          <a:latin typeface="Cambria Math"/>
                        </a:rPr>
                        <m:t>−</m:t>
                      </m:r>
                      <m:r>
                        <a:rPr lang="en-GB" sz="1400" b="0" i="1" smtClean="0">
                          <a:latin typeface="Cambria Math"/>
                        </a:rPr>
                        <m:t>𝑃𝑆𝑖𝑛</m:t>
                      </m:r>
                      <m:r>
                        <a:rPr lang="en-GB" sz="1400" b="0" i="1" smtClean="0">
                          <a:latin typeface="Cambria Math"/>
                        </a:rPr>
                        <m:t>60</m:t>
                      </m:r>
                    </m:oMath>
                  </m:oMathPara>
                </a14:m>
                <a:endParaRPr lang="en-GB" sz="1400" dirty="0"/>
              </a:p>
            </p:txBody>
          </p:sp>
        </mc:Choice>
        <mc:Fallback xmlns="">
          <p:sp>
            <p:nvSpPr>
              <p:cNvPr id="64" name="TextBox 63"/>
              <p:cNvSpPr txBox="1">
                <a:spLocks noRot="1" noChangeAspect="1" noMove="1" noResize="1" noEditPoints="1" noAdjustHandles="1" noChangeArrowheads="1" noChangeShapeType="1" noTextEdit="1"/>
              </p:cNvSpPr>
              <p:nvPr/>
            </p:nvSpPr>
            <p:spPr>
              <a:xfrm>
                <a:off x="4953000" y="4343400"/>
                <a:ext cx="1568378" cy="307777"/>
              </a:xfrm>
              <a:prstGeom prst="rect">
                <a:avLst/>
              </a:prstGeom>
              <a:blipFill rotWithShape="1">
                <a:blip r:embed="rId4"/>
                <a:stretch>
                  <a:fillRect b="-4000"/>
                </a:stretch>
              </a:blipFill>
            </p:spPr>
            <p:txBody>
              <a:bodyPr/>
              <a:lstStyle/>
              <a:p>
                <a:r>
                  <a:rPr lang="en-GB">
                    <a:noFill/>
                  </a:rPr>
                  <a:t> </a:t>
                </a:r>
              </a:p>
            </p:txBody>
          </p:sp>
        </mc:Fallback>
      </mc:AlternateContent>
      <p:sp>
        <p:nvSpPr>
          <p:cNvPr id="66" name="TextBox 65"/>
          <p:cNvSpPr txBox="1"/>
          <p:nvPr/>
        </p:nvSpPr>
        <p:spPr>
          <a:xfrm>
            <a:off x="3886200" y="4953000"/>
            <a:ext cx="986167" cy="307777"/>
          </a:xfrm>
          <a:prstGeom prst="rect">
            <a:avLst/>
          </a:prstGeom>
          <a:noFill/>
        </p:spPr>
        <p:txBody>
          <a:bodyPr wrap="none" rtlCol="0">
            <a:spAutoFit/>
          </a:bodyPr>
          <a:lstStyle/>
          <a:p>
            <a:r>
              <a:rPr lang="en-GB" sz="1400" u="sng" dirty="0" smtClean="0">
                <a:latin typeface="Comic Sans MS" pitchFamily="66" charset="0"/>
              </a:rPr>
              <a:t>Find F</a:t>
            </a:r>
            <a:r>
              <a:rPr lang="en-GB" sz="1400" baseline="-25000" dirty="0" smtClean="0">
                <a:latin typeface="Comic Sans MS" pitchFamily="66" charset="0"/>
              </a:rPr>
              <a:t>MAX</a:t>
            </a:r>
            <a:endParaRPr lang="en-GB" sz="1400" baseline="-25000" dirty="0">
              <a:latin typeface="Comic Sans MS" pitchFamily="66" charset="0"/>
            </a:endParaRPr>
          </a:p>
        </p:txBody>
      </p:sp>
      <p:sp>
        <p:nvSpPr>
          <p:cNvPr id="67" name="Arc 66"/>
          <p:cNvSpPr/>
          <p:nvPr/>
        </p:nvSpPr>
        <p:spPr>
          <a:xfrm>
            <a:off x="5562600" y="3733800"/>
            <a:ext cx="457200" cy="381000"/>
          </a:xfrm>
          <a:prstGeom prst="arc">
            <a:avLst>
              <a:gd name="adj1" fmla="val 16200000"/>
              <a:gd name="adj2" fmla="val 5400000"/>
            </a:avLst>
          </a:prstGeom>
          <a:ln w="25400">
            <a:solidFill>
              <a:srgbClr val="0000FF"/>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8" name="TextBox 67"/>
          <p:cNvSpPr txBox="1"/>
          <p:nvPr/>
        </p:nvSpPr>
        <p:spPr>
          <a:xfrm>
            <a:off x="5943600" y="3733800"/>
            <a:ext cx="1447800" cy="430887"/>
          </a:xfrm>
          <a:prstGeom prst="rect">
            <a:avLst/>
          </a:prstGeom>
          <a:noFill/>
        </p:spPr>
        <p:txBody>
          <a:bodyPr wrap="square" rtlCol="0">
            <a:spAutoFit/>
          </a:bodyPr>
          <a:lstStyle/>
          <a:p>
            <a:pPr algn="ctr"/>
            <a:r>
              <a:rPr lang="en-GB" sz="1100" dirty="0" smtClean="0">
                <a:solidFill>
                  <a:srgbClr val="0000FF"/>
                </a:solidFill>
                <a:latin typeface="Comic Sans MS" pitchFamily="66" charset="0"/>
              </a:rPr>
              <a:t>Sub in values with R as positive</a:t>
            </a:r>
            <a:endParaRPr lang="en-GB" sz="1100" dirty="0">
              <a:solidFill>
                <a:srgbClr val="0000FF"/>
              </a:solidFill>
              <a:latin typeface="Comic Sans MS" pitchFamily="66" charset="0"/>
            </a:endParaRPr>
          </a:p>
        </p:txBody>
      </p:sp>
      <p:sp>
        <p:nvSpPr>
          <p:cNvPr id="69" name="Arc 68"/>
          <p:cNvSpPr/>
          <p:nvPr/>
        </p:nvSpPr>
        <p:spPr>
          <a:xfrm>
            <a:off x="6400800" y="4114800"/>
            <a:ext cx="457200" cy="381000"/>
          </a:xfrm>
          <a:prstGeom prst="arc">
            <a:avLst>
              <a:gd name="adj1" fmla="val 16200000"/>
              <a:gd name="adj2" fmla="val 5400000"/>
            </a:avLst>
          </a:prstGeom>
          <a:ln w="25400">
            <a:solidFill>
              <a:srgbClr val="0000FF"/>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0" name="TextBox 69"/>
          <p:cNvSpPr txBox="1"/>
          <p:nvPr/>
        </p:nvSpPr>
        <p:spPr>
          <a:xfrm>
            <a:off x="6781800" y="4114800"/>
            <a:ext cx="1447800" cy="430887"/>
          </a:xfrm>
          <a:prstGeom prst="rect">
            <a:avLst/>
          </a:prstGeom>
          <a:noFill/>
        </p:spPr>
        <p:txBody>
          <a:bodyPr wrap="square" rtlCol="0">
            <a:spAutoFit/>
          </a:bodyPr>
          <a:lstStyle/>
          <a:p>
            <a:pPr algn="ctr"/>
            <a:r>
              <a:rPr lang="en-GB" sz="1100" dirty="0" smtClean="0">
                <a:solidFill>
                  <a:srgbClr val="0000FF"/>
                </a:solidFill>
                <a:latin typeface="Comic Sans MS" pitchFamily="66" charset="0"/>
              </a:rPr>
              <a:t>Rearrange to find R in terms of P</a:t>
            </a:r>
            <a:endParaRPr lang="en-GB" sz="1100" dirty="0">
              <a:solidFill>
                <a:srgbClr val="0000FF"/>
              </a:solidFill>
              <a:latin typeface="Comic Sans MS" pitchFamily="66" charset="0"/>
            </a:endParaRPr>
          </a:p>
        </p:txBody>
      </p:sp>
      <mc:AlternateContent xmlns:mc="http://schemas.openxmlformats.org/markup-compatibility/2006" xmlns:a14="http://schemas.microsoft.com/office/drawing/2010/main">
        <mc:Choice Requires="a14">
          <p:sp>
            <p:nvSpPr>
              <p:cNvPr id="71" name="TextBox 70"/>
              <p:cNvSpPr txBox="1"/>
              <p:nvPr/>
            </p:nvSpPr>
            <p:spPr>
              <a:xfrm>
                <a:off x="4648200" y="5334000"/>
                <a:ext cx="1067472"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400" b="0" i="1" smtClean="0">
                              <a:latin typeface="Cambria Math"/>
                            </a:rPr>
                          </m:ctrlPr>
                        </m:sSubPr>
                        <m:e>
                          <m:r>
                            <a:rPr lang="en-GB" sz="1400" b="0" i="1" smtClean="0">
                              <a:latin typeface="Cambria Math"/>
                            </a:rPr>
                            <m:t>𝐹</m:t>
                          </m:r>
                        </m:e>
                        <m:sub>
                          <m:r>
                            <a:rPr lang="en-GB" sz="1400" b="0" i="1" smtClean="0">
                              <a:latin typeface="Cambria Math"/>
                            </a:rPr>
                            <m:t>𝑀𝐴𝑋</m:t>
                          </m:r>
                        </m:sub>
                      </m:sSub>
                      <m:r>
                        <a:rPr lang="en-GB" sz="1400" b="0" i="1" smtClean="0">
                          <a:latin typeface="Cambria Math"/>
                        </a:rPr>
                        <m:t>=</m:t>
                      </m:r>
                      <m:r>
                        <a:rPr lang="en-GB" sz="1400" b="0" i="1" smtClean="0">
                          <a:latin typeface="Cambria Math"/>
                          <a:ea typeface="Cambria Math"/>
                        </a:rPr>
                        <m:t>𝜇</m:t>
                      </m:r>
                      <m:r>
                        <a:rPr lang="en-GB" sz="1400" b="0" i="1" smtClean="0">
                          <a:latin typeface="Cambria Math"/>
                          <a:ea typeface="Cambria Math"/>
                        </a:rPr>
                        <m:t>𝑅</m:t>
                      </m:r>
                    </m:oMath>
                  </m:oMathPara>
                </a14:m>
                <a:endParaRPr lang="en-GB" sz="1400" dirty="0"/>
              </a:p>
            </p:txBody>
          </p:sp>
        </mc:Choice>
        <mc:Fallback xmlns="">
          <p:sp>
            <p:nvSpPr>
              <p:cNvPr id="71" name="TextBox 70"/>
              <p:cNvSpPr txBox="1">
                <a:spLocks noRot="1" noChangeAspect="1" noMove="1" noResize="1" noEditPoints="1" noAdjustHandles="1" noChangeArrowheads="1" noChangeShapeType="1" noTextEdit="1"/>
              </p:cNvSpPr>
              <p:nvPr/>
            </p:nvSpPr>
            <p:spPr>
              <a:xfrm>
                <a:off x="4648200" y="5334000"/>
                <a:ext cx="1067472" cy="307777"/>
              </a:xfrm>
              <a:prstGeom prst="rect">
                <a:avLst/>
              </a:prstGeom>
              <a:blipFill rotWithShape="1">
                <a:blip r:embed="rId5"/>
                <a:stretch>
                  <a:fillRect b="-6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2" name="TextBox 71"/>
              <p:cNvSpPr txBox="1"/>
              <p:nvPr/>
            </p:nvSpPr>
            <p:spPr>
              <a:xfrm>
                <a:off x="4648200" y="5715000"/>
                <a:ext cx="2371355"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400" b="0" i="1" smtClean="0">
                              <a:latin typeface="Cambria Math"/>
                            </a:rPr>
                          </m:ctrlPr>
                        </m:sSubPr>
                        <m:e>
                          <m:r>
                            <a:rPr lang="en-GB" sz="1400" b="0" i="1" smtClean="0">
                              <a:latin typeface="Cambria Math"/>
                            </a:rPr>
                            <m:t>𝐹</m:t>
                          </m:r>
                        </m:e>
                        <m:sub>
                          <m:r>
                            <a:rPr lang="en-GB" sz="1400" b="0" i="1" smtClean="0">
                              <a:latin typeface="Cambria Math"/>
                            </a:rPr>
                            <m:t>𝑀𝐴𝑋</m:t>
                          </m:r>
                        </m:sub>
                      </m:sSub>
                      <m:r>
                        <a:rPr lang="en-GB" sz="1400" b="0" i="1" smtClean="0">
                          <a:latin typeface="Cambria Math"/>
                        </a:rPr>
                        <m:t>=(0.5)(8</m:t>
                      </m:r>
                      <m:r>
                        <a:rPr lang="en-GB" sz="1400" b="0" i="1" smtClean="0">
                          <a:latin typeface="Cambria Math"/>
                        </a:rPr>
                        <m:t>𝑔</m:t>
                      </m:r>
                      <m:r>
                        <a:rPr lang="en-GB" sz="1400" b="0" i="1" smtClean="0">
                          <a:latin typeface="Cambria Math"/>
                        </a:rPr>
                        <m:t>−</m:t>
                      </m:r>
                      <m:r>
                        <a:rPr lang="en-GB" sz="1400" b="0" i="1" smtClean="0">
                          <a:latin typeface="Cambria Math"/>
                        </a:rPr>
                        <m:t>𝑃𝑆𝑖𝑛</m:t>
                      </m:r>
                      <m:r>
                        <a:rPr lang="en-GB" sz="1400" b="0" i="1" smtClean="0">
                          <a:latin typeface="Cambria Math"/>
                        </a:rPr>
                        <m:t>60)</m:t>
                      </m:r>
                    </m:oMath>
                  </m:oMathPara>
                </a14:m>
                <a:endParaRPr lang="en-GB" sz="1400" dirty="0"/>
              </a:p>
            </p:txBody>
          </p:sp>
        </mc:Choice>
        <mc:Fallback xmlns="">
          <p:sp>
            <p:nvSpPr>
              <p:cNvPr id="72" name="TextBox 71"/>
              <p:cNvSpPr txBox="1">
                <a:spLocks noRot="1" noChangeAspect="1" noMove="1" noResize="1" noEditPoints="1" noAdjustHandles="1" noChangeArrowheads="1" noChangeShapeType="1" noTextEdit="1"/>
              </p:cNvSpPr>
              <p:nvPr/>
            </p:nvSpPr>
            <p:spPr>
              <a:xfrm>
                <a:off x="4648200" y="5715000"/>
                <a:ext cx="2371355" cy="307777"/>
              </a:xfrm>
              <a:prstGeom prst="rect">
                <a:avLst/>
              </a:prstGeom>
              <a:blipFill rotWithShape="1">
                <a:blip r:embed="rId6"/>
                <a:stretch>
                  <a:fillRect b="-6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3" name="TextBox 72"/>
              <p:cNvSpPr txBox="1"/>
              <p:nvPr/>
            </p:nvSpPr>
            <p:spPr>
              <a:xfrm>
                <a:off x="4648200" y="6096000"/>
                <a:ext cx="2076402"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400" b="0" i="1" smtClean="0">
                              <a:latin typeface="Cambria Math"/>
                            </a:rPr>
                          </m:ctrlPr>
                        </m:sSubPr>
                        <m:e>
                          <m:r>
                            <a:rPr lang="en-GB" sz="1400" b="0" i="1" smtClean="0">
                              <a:latin typeface="Cambria Math"/>
                            </a:rPr>
                            <m:t>𝐹</m:t>
                          </m:r>
                        </m:e>
                        <m:sub>
                          <m:r>
                            <a:rPr lang="en-GB" sz="1400" b="0" i="1" smtClean="0">
                              <a:latin typeface="Cambria Math"/>
                            </a:rPr>
                            <m:t>𝑀𝐴𝑋</m:t>
                          </m:r>
                        </m:sub>
                      </m:sSub>
                      <m:r>
                        <a:rPr lang="en-GB" sz="1400" b="0" i="1" smtClean="0">
                          <a:latin typeface="Cambria Math"/>
                        </a:rPr>
                        <m:t>=4</m:t>
                      </m:r>
                      <m:r>
                        <a:rPr lang="en-GB" sz="1400" b="0" i="1" smtClean="0">
                          <a:latin typeface="Cambria Math"/>
                        </a:rPr>
                        <m:t>𝑔</m:t>
                      </m:r>
                      <m:r>
                        <a:rPr lang="en-GB" sz="1400" b="0" i="1" smtClean="0">
                          <a:latin typeface="Cambria Math"/>
                        </a:rPr>
                        <m:t>−0.5</m:t>
                      </m:r>
                      <m:r>
                        <a:rPr lang="en-GB" sz="1400" b="0" i="1" smtClean="0">
                          <a:latin typeface="Cambria Math"/>
                        </a:rPr>
                        <m:t>𝑃𝑆𝑖𝑛</m:t>
                      </m:r>
                      <m:r>
                        <a:rPr lang="en-GB" sz="1400" b="0" i="1" smtClean="0">
                          <a:latin typeface="Cambria Math"/>
                        </a:rPr>
                        <m:t>60</m:t>
                      </m:r>
                    </m:oMath>
                  </m:oMathPara>
                </a14:m>
                <a:endParaRPr lang="en-GB" sz="1400" dirty="0"/>
              </a:p>
            </p:txBody>
          </p:sp>
        </mc:Choice>
        <mc:Fallback xmlns="">
          <p:sp>
            <p:nvSpPr>
              <p:cNvPr id="73" name="TextBox 72"/>
              <p:cNvSpPr txBox="1">
                <a:spLocks noRot="1" noChangeAspect="1" noMove="1" noResize="1" noEditPoints="1" noAdjustHandles="1" noChangeArrowheads="1" noChangeShapeType="1" noTextEdit="1"/>
              </p:cNvSpPr>
              <p:nvPr/>
            </p:nvSpPr>
            <p:spPr>
              <a:xfrm>
                <a:off x="4648200" y="6096000"/>
                <a:ext cx="2076402" cy="307777"/>
              </a:xfrm>
              <a:prstGeom prst="rect">
                <a:avLst/>
              </a:prstGeom>
              <a:blipFill rotWithShape="1">
                <a:blip r:embed="rId7"/>
                <a:stretch>
                  <a:fillRect b="-6000"/>
                </a:stretch>
              </a:blipFill>
            </p:spPr>
            <p:txBody>
              <a:bodyPr/>
              <a:lstStyle/>
              <a:p>
                <a:r>
                  <a:rPr lang="en-GB">
                    <a:noFill/>
                  </a:rPr>
                  <a:t> </a:t>
                </a:r>
              </a:p>
            </p:txBody>
          </p:sp>
        </mc:Fallback>
      </mc:AlternateContent>
      <p:sp>
        <p:nvSpPr>
          <p:cNvPr id="74" name="Arc 73"/>
          <p:cNvSpPr/>
          <p:nvPr/>
        </p:nvSpPr>
        <p:spPr>
          <a:xfrm>
            <a:off x="6781800" y="5486400"/>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5" name="TextBox 74"/>
          <p:cNvSpPr txBox="1"/>
          <p:nvPr/>
        </p:nvSpPr>
        <p:spPr>
          <a:xfrm>
            <a:off x="7162800" y="5562600"/>
            <a:ext cx="1143000" cy="261610"/>
          </a:xfrm>
          <a:prstGeom prst="rect">
            <a:avLst/>
          </a:prstGeom>
          <a:noFill/>
        </p:spPr>
        <p:txBody>
          <a:bodyPr wrap="square" rtlCol="0">
            <a:spAutoFit/>
          </a:bodyPr>
          <a:lstStyle/>
          <a:p>
            <a:pPr algn="ctr"/>
            <a:r>
              <a:rPr lang="en-GB" sz="1100" dirty="0" smtClean="0">
                <a:solidFill>
                  <a:srgbClr val="FF0000"/>
                </a:solidFill>
                <a:latin typeface="Comic Sans MS" pitchFamily="66" charset="0"/>
              </a:rPr>
              <a:t>Sub in values</a:t>
            </a:r>
            <a:endParaRPr lang="en-GB" sz="1100" dirty="0">
              <a:solidFill>
                <a:srgbClr val="FF0000"/>
              </a:solidFill>
              <a:latin typeface="Comic Sans MS" pitchFamily="66" charset="0"/>
            </a:endParaRPr>
          </a:p>
        </p:txBody>
      </p:sp>
      <p:sp>
        <p:nvSpPr>
          <p:cNvPr id="76" name="Arc 75"/>
          <p:cNvSpPr/>
          <p:nvPr/>
        </p:nvSpPr>
        <p:spPr>
          <a:xfrm>
            <a:off x="6781800" y="5867400"/>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7" name="TextBox 76"/>
          <p:cNvSpPr txBox="1"/>
          <p:nvPr/>
        </p:nvSpPr>
        <p:spPr>
          <a:xfrm>
            <a:off x="7239000" y="5943600"/>
            <a:ext cx="1524000" cy="261610"/>
          </a:xfrm>
          <a:prstGeom prst="rect">
            <a:avLst/>
          </a:prstGeom>
          <a:noFill/>
        </p:spPr>
        <p:txBody>
          <a:bodyPr wrap="square" rtlCol="0">
            <a:spAutoFit/>
          </a:bodyPr>
          <a:lstStyle/>
          <a:p>
            <a:pPr algn="ctr"/>
            <a:r>
              <a:rPr lang="en-GB" sz="1100" dirty="0" smtClean="0">
                <a:solidFill>
                  <a:srgbClr val="FF0000"/>
                </a:solidFill>
                <a:latin typeface="Comic Sans MS" pitchFamily="66" charset="0"/>
              </a:rPr>
              <a:t>Multiply bracket out</a:t>
            </a:r>
            <a:endParaRPr lang="en-GB" sz="11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78" name="TextBox 77"/>
              <p:cNvSpPr txBox="1"/>
              <p:nvPr/>
            </p:nvSpPr>
            <p:spPr>
              <a:xfrm>
                <a:off x="838200" y="4876800"/>
                <a:ext cx="2076402"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400" b="0" i="1" smtClean="0">
                              <a:latin typeface="Cambria Math"/>
                            </a:rPr>
                          </m:ctrlPr>
                        </m:sSubPr>
                        <m:e>
                          <m:r>
                            <a:rPr lang="en-GB" sz="1400" b="0" i="1" smtClean="0">
                              <a:latin typeface="Cambria Math"/>
                            </a:rPr>
                            <m:t>𝐹</m:t>
                          </m:r>
                        </m:e>
                        <m:sub>
                          <m:r>
                            <a:rPr lang="en-GB" sz="1400" b="0" i="1" smtClean="0">
                              <a:latin typeface="Cambria Math"/>
                            </a:rPr>
                            <m:t>𝑀𝐴𝑋</m:t>
                          </m:r>
                        </m:sub>
                      </m:sSub>
                      <m:r>
                        <a:rPr lang="en-GB" sz="1400" b="0" i="1" smtClean="0">
                          <a:latin typeface="Cambria Math"/>
                        </a:rPr>
                        <m:t>=4</m:t>
                      </m:r>
                      <m:r>
                        <a:rPr lang="en-GB" sz="1400" b="0" i="1" smtClean="0">
                          <a:latin typeface="Cambria Math"/>
                        </a:rPr>
                        <m:t>𝑔</m:t>
                      </m:r>
                      <m:r>
                        <a:rPr lang="en-GB" sz="1400" b="0" i="1" smtClean="0">
                          <a:latin typeface="Cambria Math"/>
                        </a:rPr>
                        <m:t>−0.5</m:t>
                      </m:r>
                      <m:r>
                        <a:rPr lang="en-GB" sz="1400" b="0" i="1" smtClean="0">
                          <a:latin typeface="Cambria Math"/>
                        </a:rPr>
                        <m:t>𝑃𝑆𝑖𝑛</m:t>
                      </m:r>
                      <m:r>
                        <a:rPr lang="en-GB" sz="1400" b="0" i="1" smtClean="0">
                          <a:latin typeface="Cambria Math"/>
                        </a:rPr>
                        <m:t>60</m:t>
                      </m:r>
                    </m:oMath>
                  </m:oMathPara>
                </a14:m>
                <a:endParaRPr lang="en-GB" sz="1400" dirty="0"/>
              </a:p>
            </p:txBody>
          </p:sp>
        </mc:Choice>
        <mc:Fallback xmlns="">
          <p:sp>
            <p:nvSpPr>
              <p:cNvPr id="78" name="TextBox 77"/>
              <p:cNvSpPr txBox="1">
                <a:spLocks noRot="1" noChangeAspect="1" noMove="1" noResize="1" noEditPoints="1" noAdjustHandles="1" noChangeArrowheads="1" noChangeShapeType="1" noTextEdit="1"/>
              </p:cNvSpPr>
              <p:nvPr/>
            </p:nvSpPr>
            <p:spPr>
              <a:xfrm>
                <a:off x="838200" y="4876800"/>
                <a:ext cx="2076402" cy="307777"/>
              </a:xfrm>
              <a:prstGeom prst="rect">
                <a:avLst/>
              </a:prstGeom>
              <a:blipFill rotWithShape="1">
                <a:blip r:embed="rId7"/>
                <a:stretch>
                  <a:fillRect b="-6000"/>
                </a:stretch>
              </a:blipFill>
            </p:spPr>
            <p:txBody>
              <a:bodyPr/>
              <a:lstStyle/>
              <a:p>
                <a:r>
                  <a:rPr lang="en-GB">
                    <a:noFill/>
                  </a:rPr>
                  <a:t> </a:t>
                </a:r>
              </a:p>
            </p:txBody>
          </p:sp>
        </mc:Fallback>
      </mc:AlternateContent>
      <p:pic>
        <p:nvPicPr>
          <p:cNvPr id="41" name="Picture 6" descr="http://sd.keepcalm-o-matic.co.uk/i/keep-calm-and-use-the-forces-3.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76200"/>
            <a:ext cx="1066800" cy="1244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15502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blinds(horizontal)">
                                      <p:cBhvr>
                                        <p:cTn id="7" dur="500"/>
                                        <p:tgtEl>
                                          <p:spTgt spid="3">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3">
                                            <p:txEl>
                                              <p:pRg st="0" end="0"/>
                                            </p:txEl>
                                          </p:spTgt>
                                        </p:tgtEl>
                                        <p:attrNameLst>
                                          <p:attrName>style.visibility</p:attrName>
                                        </p:attrNameLst>
                                      </p:cBhvr>
                                      <p:to>
                                        <p:strVal val="visible"/>
                                      </p:to>
                                    </p:set>
                                    <p:animEffect transition="in" filter="blinds(horizontal)">
                                      <p:cBhvr>
                                        <p:cTn id="12" dur="500"/>
                                        <p:tgtEl>
                                          <p:spTgt spid="2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5" fill="hold" nodeType="clickEffect">
                                  <p:stCondLst>
                                    <p:cond delay="0"/>
                                  </p:stCondLst>
                                  <p:childTnLst>
                                    <p:set>
                                      <p:cBhvr>
                                        <p:cTn id="16" dur="1" fill="hold">
                                          <p:stCondLst>
                                            <p:cond delay="0"/>
                                          </p:stCondLst>
                                        </p:cTn>
                                        <p:tgtEl>
                                          <p:spTgt spid="42"/>
                                        </p:tgtEl>
                                        <p:attrNameLst>
                                          <p:attrName>style.visibility</p:attrName>
                                        </p:attrNameLst>
                                      </p:cBhvr>
                                      <p:to>
                                        <p:strVal val="visible"/>
                                      </p:to>
                                    </p:set>
                                    <p:animEffect transition="in" filter="blinds(vertical)">
                                      <p:cBhvr>
                                        <p:cTn id="17" dur="500"/>
                                        <p:tgtEl>
                                          <p:spTgt spid="42"/>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9"/>
                                        </p:tgtEl>
                                        <p:attrNameLst>
                                          <p:attrName>style.visibility</p:attrName>
                                        </p:attrNameLst>
                                      </p:cBhvr>
                                      <p:to>
                                        <p:strVal val="visible"/>
                                      </p:to>
                                    </p:set>
                                    <p:animEffect transition="in" filter="blinds(horizontal)">
                                      <p:cBhvr>
                                        <p:cTn id="22" dur="500"/>
                                        <p:tgtEl>
                                          <p:spTgt spid="49"/>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43"/>
                                        </p:tgtEl>
                                        <p:attrNameLst>
                                          <p:attrName>style.visibility</p:attrName>
                                        </p:attrNameLst>
                                      </p:cBhvr>
                                      <p:to>
                                        <p:strVal val="visible"/>
                                      </p:to>
                                    </p:set>
                                    <p:animEffect transition="in" filter="blinds(horizontal)">
                                      <p:cBhvr>
                                        <p:cTn id="25" dur="500"/>
                                        <p:tgtEl>
                                          <p:spTgt spid="43"/>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nodeType="clickEffect">
                                  <p:stCondLst>
                                    <p:cond delay="0"/>
                                  </p:stCondLst>
                                  <p:childTnLst>
                                    <p:set>
                                      <p:cBhvr>
                                        <p:cTn id="29" dur="1" fill="hold">
                                          <p:stCondLst>
                                            <p:cond delay="0"/>
                                          </p:stCondLst>
                                        </p:cTn>
                                        <p:tgtEl>
                                          <p:spTgt spid="46"/>
                                        </p:tgtEl>
                                        <p:attrNameLst>
                                          <p:attrName>style.visibility</p:attrName>
                                        </p:attrNameLst>
                                      </p:cBhvr>
                                      <p:to>
                                        <p:strVal val="visible"/>
                                      </p:to>
                                    </p:set>
                                    <p:animEffect transition="in" filter="blinds(horizontal)">
                                      <p:cBhvr>
                                        <p:cTn id="30" dur="500"/>
                                        <p:tgtEl>
                                          <p:spTgt spid="46"/>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48"/>
                                        </p:tgtEl>
                                        <p:attrNameLst>
                                          <p:attrName>style.visibility</p:attrName>
                                        </p:attrNameLst>
                                      </p:cBhvr>
                                      <p:to>
                                        <p:strVal val="visible"/>
                                      </p:to>
                                    </p:set>
                                    <p:animEffect transition="in" filter="blinds(horizontal)">
                                      <p:cBhvr>
                                        <p:cTn id="33" dur="500"/>
                                        <p:tgtEl>
                                          <p:spTgt spid="48"/>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nodeType="clickEffect">
                                  <p:stCondLst>
                                    <p:cond delay="0"/>
                                  </p:stCondLst>
                                  <p:childTnLst>
                                    <p:set>
                                      <p:cBhvr>
                                        <p:cTn id="37" dur="1" fill="hold">
                                          <p:stCondLst>
                                            <p:cond delay="0"/>
                                          </p:stCondLst>
                                        </p:cTn>
                                        <p:tgtEl>
                                          <p:spTgt spid="47"/>
                                        </p:tgtEl>
                                        <p:attrNameLst>
                                          <p:attrName>style.visibility</p:attrName>
                                        </p:attrNameLst>
                                      </p:cBhvr>
                                      <p:to>
                                        <p:strVal val="visible"/>
                                      </p:to>
                                    </p:set>
                                    <p:animEffect transition="in" filter="blinds(horizontal)">
                                      <p:cBhvr>
                                        <p:cTn id="38" dur="500"/>
                                        <p:tgtEl>
                                          <p:spTgt spid="47"/>
                                        </p:tgtEl>
                                      </p:cBhvr>
                                    </p:animEffect>
                                  </p:childTnLst>
                                </p:cTn>
                              </p:par>
                              <p:par>
                                <p:cTn id="39" presetID="3" presetClass="entr" presetSubtype="10" fill="hold" grpId="0" nodeType="withEffect">
                                  <p:stCondLst>
                                    <p:cond delay="0"/>
                                  </p:stCondLst>
                                  <p:childTnLst>
                                    <p:set>
                                      <p:cBhvr>
                                        <p:cTn id="40" dur="1" fill="hold">
                                          <p:stCondLst>
                                            <p:cond delay="0"/>
                                          </p:stCondLst>
                                        </p:cTn>
                                        <p:tgtEl>
                                          <p:spTgt spid="53"/>
                                        </p:tgtEl>
                                        <p:attrNameLst>
                                          <p:attrName>style.visibility</p:attrName>
                                        </p:attrNameLst>
                                      </p:cBhvr>
                                      <p:to>
                                        <p:strVal val="visible"/>
                                      </p:to>
                                    </p:set>
                                    <p:animEffect transition="in" filter="blinds(horizontal)">
                                      <p:cBhvr>
                                        <p:cTn id="41" dur="500"/>
                                        <p:tgtEl>
                                          <p:spTgt spid="53"/>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nodeType="clickEffect">
                                  <p:stCondLst>
                                    <p:cond delay="0"/>
                                  </p:stCondLst>
                                  <p:childTnLst>
                                    <p:set>
                                      <p:cBhvr>
                                        <p:cTn id="45" dur="1" fill="hold">
                                          <p:stCondLst>
                                            <p:cond delay="0"/>
                                          </p:stCondLst>
                                        </p:cTn>
                                        <p:tgtEl>
                                          <p:spTgt spid="44"/>
                                        </p:tgtEl>
                                        <p:attrNameLst>
                                          <p:attrName>style.visibility</p:attrName>
                                        </p:attrNameLst>
                                      </p:cBhvr>
                                      <p:to>
                                        <p:strVal val="visible"/>
                                      </p:to>
                                    </p:set>
                                    <p:animEffect transition="in" filter="blinds(horizontal)">
                                      <p:cBhvr>
                                        <p:cTn id="46" dur="500"/>
                                        <p:tgtEl>
                                          <p:spTgt spid="44"/>
                                        </p:tgtEl>
                                      </p:cBhvr>
                                    </p:animEffect>
                                  </p:childTnLst>
                                </p:cTn>
                              </p:par>
                              <p:par>
                                <p:cTn id="47" presetID="3" presetClass="entr" presetSubtype="10" fill="hold" grpId="0" nodeType="withEffect">
                                  <p:stCondLst>
                                    <p:cond delay="0"/>
                                  </p:stCondLst>
                                  <p:childTnLst>
                                    <p:set>
                                      <p:cBhvr>
                                        <p:cTn id="48" dur="1" fill="hold">
                                          <p:stCondLst>
                                            <p:cond delay="0"/>
                                          </p:stCondLst>
                                        </p:cTn>
                                        <p:tgtEl>
                                          <p:spTgt spid="11"/>
                                        </p:tgtEl>
                                        <p:attrNameLst>
                                          <p:attrName>style.visibility</p:attrName>
                                        </p:attrNameLst>
                                      </p:cBhvr>
                                      <p:to>
                                        <p:strVal val="visible"/>
                                      </p:to>
                                    </p:set>
                                    <p:animEffect transition="in" filter="blinds(horizontal)">
                                      <p:cBhvr>
                                        <p:cTn id="49" dur="500"/>
                                        <p:tgtEl>
                                          <p:spTgt spid="11"/>
                                        </p:tgtEl>
                                      </p:cBhvr>
                                    </p:animEffect>
                                  </p:childTnLst>
                                </p:cTn>
                              </p:par>
                              <p:par>
                                <p:cTn id="50" presetID="3" presetClass="entr" presetSubtype="10" fill="hold" grpId="0" nodeType="withEffect">
                                  <p:stCondLst>
                                    <p:cond delay="0"/>
                                  </p:stCondLst>
                                  <p:childTnLst>
                                    <p:set>
                                      <p:cBhvr>
                                        <p:cTn id="51" dur="1" fill="hold">
                                          <p:stCondLst>
                                            <p:cond delay="0"/>
                                          </p:stCondLst>
                                        </p:cTn>
                                        <p:tgtEl>
                                          <p:spTgt spid="50"/>
                                        </p:tgtEl>
                                        <p:attrNameLst>
                                          <p:attrName>style.visibility</p:attrName>
                                        </p:attrNameLst>
                                      </p:cBhvr>
                                      <p:to>
                                        <p:strVal val="visible"/>
                                      </p:to>
                                    </p:set>
                                    <p:animEffect transition="in" filter="blinds(horizontal)">
                                      <p:cBhvr>
                                        <p:cTn id="52" dur="500"/>
                                        <p:tgtEl>
                                          <p:spTgt spid="50"/>
                                        </p:tgtEl>
                                      </p:cBhvr>
                                    </p:animEffect>
                                  </p:childTnLst>
                                </p:cTn>
                              </p:par>
                              <p:par>
                                <p:cTn id="53" presetID="3" presetClass="entr" presetSubtype="10" fill="hold" grpId="0" nodeType="withEffect">
                                  <p:stCondLst>
                                    <p:cond delay="0"/>
                                  </p:stCondLst>
                                  <p:childTnLst>
                                    <p:set>
                                      <p:cBhvr>
                                        <p:cTn id="54" dur="1" fill="hold">
                                          <p:stCondLst>
                                            <p:cond delay="0"/>
                                          </p:stCondLst>
                                        </p:cTn>
                                        <p:tgtEl>
                                          <p:spTgt spid="57"/>
                                        </p:tgtEl>
                                        <p:attrNameLst>
                                          <p:attrName>style.visibility</p:attrName>
                                        </p:attrNameLst>
                                      </p:cBhvr>
                                      <p:to>
                                        <p:strVal val="visible"/>
                                      </p:to>
                                    </p:set>
                                    <p:animEffect transition="in" filter="blinds(horizontal)">
                                      <p:cBhvr>
                                        <p:cTn id="55" dur="500"/>
                                        <p:tgtEl>
                                          <p:spTgt spid="57"/>
                                        </p:tgtEl>
                                      </p:cBhvr>
                                    </p:animEffect>
                                  </p:childTnLst>
                                </p:cTn>
                              </p:par>
                              <p:par>
                                <p:cTn id="56" presetID="3" presetClass="entr" presetSubtype="5" fill="hold" nodeType="withEffect">
                                  <p:stCondLst>
                                    <p:cond delay="0"/>
                                  </p:stCondLst>
                                  <p:childTnLst>
                                    <p:set>
                                      <p:cBhvr>
                                        <p:cTn id="57" dur="1" fill="hold">
                                          <p:stCondLst>
                                            <p:cond delay="0"/>
                                          </p:stCondLst>
                                        </p:cTn>
                                        <p:tgtEl>
                                          <p:spTgt spid="54"/>
                                        </p:tgtEl>
                                        <p:attrNameLst>
                                          <p:attrName>style.visibility</p:attrName>
                                        </p:attrNameLst>
                                      </p:cBhvr>
                                      <p:to>
                                        <p:strVal val="visible"/>
                                      </p:to>
                                    </p:set>
                                    <p:animEffect transition="in" filter="blinds(vertical)">
                                      <p:cBhvr>
                                        <p:cTn id="58" dur="500"/>
                                        <p:tgtEl>
                                          <p:spTgt spid="54"/>
                                        </p:tgtEl>
                                      </p:cBhvr>
                                    </p:animEffect>
                                  </p:childTnLst>
                                </p:cTn>
                              </p:par>
                            </p:childTnLst>
                          </p:cTn>
                        </p:par>
                      </p:childTnLst>
                    </p:cTn>
                  </p:par>
                  <p:par>
                    <p:cTn id="59" fill="hold">
                      <p:stCondLst>
                        <p:cond delay="indefinite"/>
                      </p:stCondLst>
                      <p:childTnLst>
                        <p:par>
                          <p:cTn id="60" fill="hold">
                            <p:stCondLst>
                              <p:cond delay="0"/>
                            </p:stCondLst>
                            <p:childTnLst>
                              <p:par>
                                <p:cTn id="61" presetID="3" presetClass="entr" presetSubtype="10" fill="hold" nodeType="clickEffect">
                                  <p:stCondLst>
                                    <p:cond delay="0"/>
                                  </p:stCondLst>
                                  <p:childTnLst>
                                    <p:set>
                                      <p:cBhvr>
                                        <p:cTn id="62" dur="1" fill="hold">
                                          <p:stCondLst>
                                            <p:cond delay="0"/>
                                          </p:stCondLst>
                                        </p:cTn>
                                        <p:tgtEl>
                                          <p:spTgt spid="45"/>
                                        </p:tgtEl>
                                        <p:attrNameLst>
                                          <p:attrName>style.visibility</p:attrName>
                                        </p:attrNameLst>
                                      </p:cBhvr>
                                      <p:to>
                                        <p:strVal val="visible"/>
                                      </p:to>
                                    </p:set>
                                    <p:animEffect transition="in" filter="blinds(horizontal)">
                                      <p:cBhvr>
                                        <p:cTn id="63" dur="500"/>
                                        <p:tgtEl>
                                          <p:spTgt spid="45"/>
                                        </p:tgtEl>
                                      </p:cBhvr>
                                    </p:animEffect>
                                  </p:childTnLst>
                                </p:cTn>
                              </p:par>
                              <p:par>
                                <p:cTn id="64" presetID="3" presetClass="entr" presetSubtype="10" fill="hold" grpId="0" nodeType="withEffect">
                                  <p:stCondLst>
                                    <p:cond delay="0"/>
                                  </p:stCondLst>
                                  <p:childTnLst>
                                    <p:set>
                                      <p:cBhvr>
                                        <p:cTn id="65" dur="1" fill="hold">
                                          <p:stCondLst>
                                            <p:cond delay="0"/>
                                          </p:stCondLst>
                                        </p:cTn>
                                        <p:tgtEl>
                                          <p:spTgt spid="51"/>
                                        </p:tgtEl>
                                        <p:attrNameLst>
                                          <p:attrName>style.visibility</p:attrName>
                                        </p:attrNameLst>
                                      </p:cBhvr>
                                      <p:to>
                                        <p:strVal val="visible"/>
                                      </p:to>
                                    </p:set>
                                    <p:animEffect transition="in" filter="blinds(horizontal)">
                                      <p:cBhvr>
                                        <p:cTn id="66" dur="500"/>
                                        <p:tgtEl>
                                          <p:spTgt spid="51"/>
                                        </p:tgtEl>
                                      </p:cBhvr>
                                    </p:animEffect>
                                  </p:childTnLst>
                                </p:cTn>
                              </p:par>
                            </p:childTnLst>
                          </p:cTn>
                        </p:par>
                      </p:childTnLst>
                    </p:cTn>
                  </p:par>
                  <p:par>
                    <p:cTn id="67" fill="hold">
                      <p:stCondLst>
                        <p:cond delay="indefinite"/>
                      </p:stCondLst>
                      <p:childTnLst>
                        <p:par>
                          <p:cTn id="68" fill="hold">
                            <p:stCondLst>
                              <p:cond delay="0"/>
                            </p:stCondLst>
                            <p:childTnLst>
                              <p:par>
                                <p:cTn id="69" presetID="3" presetClass="entr" presetSubtype="10" fill="hold" nodeType="clickEffect">
                                  <p:stCondLst>
                                    <p:cond delay="0"/>
                                  </p:stCondLst>
                                  <p:childTnLst>
                                    <p:set>
                                      <p:cBhvr>
                                        <p:cTn id="70" dur="1" fill="hold">
                                          <p:stCondLst>
                                            <p:cond delay="0"/>
                                          </p:stCondLst>
                                        </p:cTn>
                                        <p:tgtEl>
                                          <p:spTgt spid="55"/>
                                        </p:tgtEl>
                                        <p:attrNameLst>
                                          <p:attrName>style.visibility</p:attrName>
                                        </p:attrNameLst>
                                      </p:cBhvr>
                                      <p:to>
                                        <p:strVal val="visible"/>
                                      </p:to>
                                    </p:set>
                                    <p:animEffect transition="in" filter="blinds(horizontal)">
                                      <p:cBhvr>
                                        <p:cTn id="71" dur="500"/>
                                        <p:tgtEl>
                                          <p:spTgt spid="55"/>
                                        </p:tgtEl>
                                      </p:cBhvr>
                                    </p:animEffect>
                                  </p:childTnLst>
                                </p:cTn>
                              </p:par>
                              <p:par>
                                <p:cTn id="72" presetID="3" presetClass="entr" presetSubtype="10" fill="hold" nodeType="withEffect">
                                  <p:stCondLst>
                                    <p:cond delay="0"/>
                                  </p:stCondLst>
                                  <p:childTnLst>
                                    <p:set>
                                      <p:cBhvr>
                                        <p:cTn id="73" dur="1" fill="hold">
                                          <p:stCondLst>
                                            <p:cond delay="0"/>
                                          </p:stCondLst>
                                        </p:cTn>
                                        <p:tgtEl>
                                          <p:spTgt spid="56"/>
                                        </p:tgtEl>
                                        <p:attrNameLst>
                                          <p:attrName>style.visibility</p:attrName>
                                        </p:attrNameLst>
                                      </p:cBhvr>
                                      <p:to>
                                        <p:strVal val="visible"/>
                                      </p:to>
                                    </p:set>
                                    <p:animEffect transition="in" filter="blinds(horizontal)">
                                      <p:cBhvr>
                                        <p:cTn id="74" dur="500"/>
                                        <p:tgtEl>
                                          <p:spTgt spid="56"/>
                                        </p:tgtEl>
                                      </p:cBhvr>
                                    </p:animEffect>
                                  </p:childTnLst>
                                </p:cTn>
                              </p:par>
                            </p:childTnLst>
                          </p:cTn>
                        </p:par>
                      </p:childTnLst>
                    </p:cTn>
                  </p:par>
                  <p:par>
                    <p:cTn id="75" fill="hold">
                      <p:stCondLst>
                        <p:cond delay="indefinite"/>
                      </p:stCondLst>
                      <p:childTnLst>
                        <p:par>
                          <p:cTn id="76" fill="hold">
                            <p:stCondLst>
                              <p:cond delay="0"/>
                            </p:stCondLst>
                            <p:childTnLst>
                              <p:par>
                                <p:cTn id="77" presetID="3" presetClass="entr" presetSubtype="10" fill="hold" grpId="0" nodeType="clickEffect">
                                  <p:stCondLst>
                                    <p:cond delay="0"/>
                                  </p:stCondLst>
                                  <p:childTnLst>
                                    <p:set>
                                      <p:cBhvr>
                                        <p:cTn id="78" dur="1" fill="hold">
                                          <p:stCondLst>
                                            <p:cond delay="0"/>
                                          </p:stCondLst>
                                        </p:cTn>
                                        <p:tgtEl>
                                          <p:spTgt spid="58"/>
                                        </p:tgtEl>
                                        <p:attrNameLst>
                                          <p:attrName>style.visibility</p:attrName>
                                        </p:attrNameLst>
                                      </p:cBhvr>
                                      <p:to>
                                        <p:strVal val="visible"/>
                                      </p:to>
                                    </p:set>
                                    <p:animEffect transition="in" filter="blinds(horizontal)">
                                      <p:cBhvr>
                                        <p:cTn id="79" dur="500"/>
                                        <p:tgtEl>
                                          <p:spTgt spid="58"/>
                                        </p:tgtEl>
                                      </p:cBhvr>
                                    </p:animEffect>
                                  </p:childTnLst>
                                </p:cTn>
                              </p:par>
                            </p:childTnLst>
                          </p:cTn>
                        </p:par>
                      </p:childTnLst>
                    </p:cTn>
                  </p:par>
                  <p:par>
                    <p:cTn id="80" fill="hold">
                      <p:stCondLst>
                        <p:cond delay="indefinite"/>
                      </p:stCondLst>
                      <p:childTnLst>
                        <p:par>
                          <p:cTn id="81" fill="hold">
                            <p:stCondLst>
                              <p:cond delay="0"/>
                            </p:stCondLst>
                            <p:childTnLst>
                              <p:par>
                                <p:cTn id="82" presetID="3" presetClass="entr" presetSubtype="10" fill="hold" grpId="0" nodeType="clickEffect">
                                  <p:stCondLst>
                                    <p:cond delay="0"/>
                                  </p:stCondLst>
                                  <p:childTnLst>
                                    <p:set>
                                      <p:cBhvr>
                                        <p:cTn id="83" dur="1" fill="hold">
                                          <p:stCondLst>
                                            <p:cond delay="0"/>
                                          </p:stCondLst>
                                        </p:cTn>
                                        <p:tgtEl>
                                          <p:spTgt spid="59"/>
                                        </p:tgtEl>
                                        <p:attrNameLst>
                                          <p:attrName>style.visibility</p:attrName>
                                        </p:attrNameLst>
                                      </p:cBhvr>
                                      <p:to>
                                        <p:strVal val="visible"/>
                                      </p:to>
                                    </p:set>
                                    <p:animEffect transition="in" filter="blinds(horizontal)">
                                      <p:cBhvr>
                                        <p:cTn id="84" dur="500"/>
                                        <p:tgtEl>
                                          <p:spTgt spid="59"/>
                                        </p:tgtEl>
                                      </p:cBhvr>
                                    </p:animEffect>
                                  </p:childTnLst>
                                </p:cTn>
                              </p:par>
                            </p:childTnLst>
                          </p:cTn>
                        </p:par>
                      </p:childTnLst>
                    </p:cTn>
                  </p:par>
                  <p:par>
                    <p:cTn id="85" fill="hold">
                      <p:stCondLst>
                        <p:cond delay="indefinite"/>
                      </p:stCondLst>
                      <p:childTnLst>
                        <p:par>
                          <p:cTn id="86" fill="hold">
                            <p:stCondLst>
                              <p:cond delay="0"/>
                            </p:stCondLst>
                            <p:childTnLst>
                              <p:par>
                                <p:cTn id="87" presetID="3" presetClass="entr" presetSubtype="10" fill="hold" nodeType="clickEffect">
                                  <p:stCondLst>
                                    <p:cond delay="0"/>
                                  </p:stCondLst>
                                  <p:childTnLst>
                                    <p:set>
                                      <p:cBhvr>
                                        <p:cTn id="88" dur="1" fill="hold">
                                          <p:stCondLst>
                                            <p:cond delay="0"/>
                                          </p:stCondLst>
                                        </p:cTn>
                                        <p:tgtEl>
                                          <p:spTgt spid="23">
                                            <p:txEl>
                                              <p:pRg st="2" end="2"/>
                                            </p:txEl>
                                          </p:spTgt>
                                        </p:tgtEl>
                                        <p:attrNameLst>
                                          <p:attrName>style.visibility</p:attrName>
                                        </p:attrNameLst>
                                      </p:cBhvr>
                                      <p:to>
                                        <p:strVal val="visible"/>
                                      </p:to>
                                    </p:set>
                                    <p:animEffect transition="in" filter="blinds(horizontal)">
                                      <p:cBhvr>
                                        <p:cTn id="89" dur="500"/>
                                        <p:tgtEl>
                                          <p:spTgt spid="23">
                                            <p:txEl>
                                              <p:pRg st="2" end="2"/>
                                            </p:txEl>
                                          </p:spTgt>
                                        </p:tgtEl>
                                      </p:cBhvr>
                                    </p:animEffect>
                                  </p:childTnLst>
                                </p:cTn>
                              </p:par>
                            </p:childTnLst>
                          </p:cTn>
                        </p:par>
                      </p:childTnLst>
                    </p:cTn>
                  </p:par>
                  <p:par>
                    <p:cTn id="90" fill="hold">
                      <p:stCondLst>
                        <p:cond delay="indefinite"/>
                      </p:stCondLst>
                      <p:childTnLst>
                        <p:par>
                          <p:cTn id="91" fill="hold">
                            <p:stCondLst>
                              <p:cond delay="0"/>
                            </p:stCondLst>
                            <p:childTnLst>
                              <p:par>
                                <p:cTn id="92" presetID="3" presetClass="entr" presetSubtype="10" fill="hold" grpId="0" nodeType="clickEffect">
                                  <p:stCondLst>
                                    <p:cond delay="0"/>
                                  </p:stCondLst>
                                  <p:childTnLst>
                                    <p:set>
                                      <p:cBhvr>
                                        <p:cTn id="93" dur="1" fill="hold">
                                          <p:stCondLst>
                                            <p:cond delay="0"/>
                                          </p:stCondLst>
                                        </p:cTn>
                                        <p:tgtEl>
                                          <p:spTgt spid="61"/>
                                        </p:tgtEl>
                                        <p:attrNameLst>
                                          <p:attrName>style.visibility</p:attrName>
                                        </p:attrNameLst>
                                      </p:cBhvr>
                                      <p:to>
                                        <p:strVal val="visible"/>
                                      </p:to>
                                    </p:set>
                                    <p:animEffect transition="in" filter="blinds(horizontal)">
                                      <p:cBhvr>
                                        <p:cTn id="94" dur="500"/>
                                        <p:tgtEl>
                                          <p:spTgt spid="61"/>
                                        </p:tgtEl>
                                      </p:cBhvr>
                                    </p:animEffect>
                                  </p:childTnLst>
                                </p:cTn>
                              </p:par>
                            </p:childTnLst>
                          </p:cTn>
                        </p:par>
                      </p:childTnLst>
                    </p:cTn>
                  </p:par>
                  <p:par>
                    <p:cTn id="95" fill="hold">
                      <p:stCondLst>
                        <p:cond delay="indefinite"/>
                      </p:stCondLst>
                      <p:childTnLst>
                        <p:par>
                          <p:cTn id="96" fill="hold">
                            <p:stCondLst>
                              <p:cond delay="0"/>
                            </p:stCondLst>
                            <p:childTnLst>
                              <p:par>
                                <p:cTn id="97" presetID="3" presetClass="entr" presetSubtype="10" fill="hold" grpId="0" nodeType="clickEffect">
                                  <p:stCondLst>
                                    <p:cond delay="0"/>
                                  </p:stCondLst>
                                  <p:childTnLst>
                                    <p:set>
                                      <p:cBhvr>
                                        <p:cTn id="98" dur="1" fill="hold">
                                          <p:stCondLst>
                                            <p:cond delay="0"/>
                                          </p:stCondLst>
                                        </p:cTn>
                                        <p:tgtEl>
                                          <p:spTgt spid="62"/>
                                        </p:tgtEl>
                                        <p:attrNameLst>
                                          <p:attrName>style.visibility</p:attrName>
                                        </p:attrNameLst>
                                      </p:cBhvr>
                                      <p:to>
                                        <p:strVal val="visible"/>
                                      </p:to>
                                    </p:set>
                                    <p:animEffect transition="in" filter="blinds(horizontal)">
                                      <p:cBhvr>
                                        <p:cTn id="99" dur="500"/>
                                        <p:tgtEl>
                                          <p:spTgt spid="62"/>
                                        </p:tgtEl>
                                      </p:cBhvr>
                                    </p:animEffect>
                                  </p:childTnLst>
                                </p:cTn>
                              </p:par>
                            </p:childTnLst>
                          </p:cTn>
                        </p:par>
                      </p:childTnLst>
                    </p:cTn>
                  </p:par>
                  <p:par>
                    <p:cTn id="100" fill="hold">
                      <p:stCondLst>
                        <p:cond delay="indefinite"/>
                      </p:stCondLst>
                      <p:childTnLst>
                        <p:par>
                          <p:cTn id="101" fill="hold">
                            <p:stCondLst>
                              <p:cond delay="0"/>
                            </p:stCondLst>
                            <p:childTnLst>
                              <p:par>
                                <p:cTn id="102" presetID="3" presetClass="entr" presetSubtype="10" fill="hold" grpId="0" nodeType="clickEffect">
                                  <p:stCondLst>
                                    <p:cond delay="0"/>
                                  </p:stCondLst>
                                  <p:childTnLst>
                                    <p:set>
                                      <p:cBhvr>
                                        <p:cTn id="103" dur="1" fill="hold">
                                          <p:stCondLst>
                                            <p:cond delay="0"/>
                                          </p:stCondLst>
                                        </p:cTn>
                                        <p:tgtEl>
                                          <p:spTgt spid="67"/>
                                        </p:tgtEl>
                                        <p:attrNameLst>
                                          <p:attrName>style.visibility</p:attrName>
                                        </p:attrNameLst>
                                      </p:cBhvr>
                                      <p:to>
                                        <p:strVal val="visible"/>
                                      </p:to>
                                    </p:set>
                                    <p:animEffect transition="in" filter="blinds(horizontal)">
                                      <p:cBhvr>
                                        <p:cTn id="104" dur="500"/>
                                        <p:tgtEl>
                                          <p:spTgt spid="67"/>
                                        </p:tgtEl>
                                      </p:cBhvr>
                                    </p:animEffect>
                                  </p:childTnLst>
                                </p:cTn>
                              </p:par>
                            </p:childTnLst>
                          </p:cTn>
                        </p:par>
                      </p:childTnLst>
                    </p:cTn>
                  </p:par>
                  <p:par>
                    <p:cTn id="105" fill="hold">
                      <p:stCondLst>
                        <p:cond delay="indefinite"/>
                      </p:stCondLst>
                      <p:childTnLst>
                        <p:par>
                          <p:cTn id="106" fill="hold">
                            <p:stCondLst>
                              <p:cond delay="0"/>
                            </p:stCondLst>
                            <p:childTnLst>
                              <p:par>
                                <p:cTn id="107" presetID="3" presetClass="entr" presetSubtype="10" fill="hold" grpId="0" nodeType="clickEffect">
                                  <p:stCondLst>
                                    <p:cond delay="0"/>
                                  </p:stCondLst>
                                  <p:childTnLst>
                                    <p:set>
                                      <p:cBhvr>
                                        <p:cTn id="108" dur="1" fill="hold">
                                          <p:stCondLst>
                                            <p:cond delay="0"/>
                                          </p:stCondLst>
                                        </p:cTn>
                                        <p:tgtEl>
                                          <p:spTgt spid="68"/>
                                        </p:tgtEl>
                                        <p:attrNameLst>
                                          <p:attrName>style.visibility</p:attrName>
                                        </p:attrNameLst>
                                      </p:cBhvr>
                                      <p:to>
                                        <p:strVal val="visible"/>
                                      </p:to>
                                    </p:set>
                                    <p:animEffect transition="in" filter="blinds(horizontal)">
                                      <p:cBhvr>
                                        <p:cTn id="109" dur="500"/>
                                        <p:tgtEl>
                                          <p:spTgt spid="68"/>
                                        </p:tgtEl>
                                      </p:cBhvr>
                                    </p:animEffect>
                                  </p:childTnLst>
                                </p:cTn>
                              </p:par>
                            </p:childTnLst>
                          </p:cTn>
                        </p:par>
                      </p:childTnLst>
                    </p:cTn>
                  </p:par>
                  <p:par>
                    <p:cTn id="110" fill="hold">
                      <p:stCondLst>
                        <p:cond delay="indefinite"/>
                      </p:stCondLst>
                      <p:childTnLst>
                        <p:par>
                          <p:cTn id="111" fill="hold">
                            <p:stCondLst>
                              <p:cond delay="0"/>
                            </p:stCondLst>
                            <p:childTnLst>
                              <p:par>
                                <p:cTn id="112" presetID="7" presetClass="emph" presetSubtype="2" fill="hold" nodeType="clickEffect">
                                  <p:stCondLst>
                                    <p:cond delay="0"/>
                                  </p:stCondLst>
                                  <p:childTnLst>
                                    <p:animClr clrSpc="rgb" dir="cw">
                                      <p:cBhvr>
                                        <p:cTn id="113" dur="500" fill="hold"/>
                                        <p:tgtEl>
                                          <p:spTgt spid="46"/>
                                        </p:tgtEl>
                                        <p:attrNameLst>
                                          <p:attrName>stroke.color</p:attrName>
                                        </p:attrNameLst>
                                      </p:cBhvr>
                                      <p:to>
                                        <a:schemeClr val="hlink"/>
                                      </p:to>
                                    </p:animClr>
                                    <p:set>
                                      <p:cBhvr>
                                        <p:cTn id="114" dur="500" fill="hold"/>
                                        <p:tgtEl>
                                          <p:spTgt spid="46"/>
                                        </p:tgtEl>
                                        <p:attrNameLst>
                                          <p:attrName>stroke.on</p:attrName>
                                        </p:attrNameLst>
                                      </p:cBhvr>
                                      <p:to>
                                        <p:strVal val="true"/>
                                      </p:to>
                                    </p:set>
                                  </p:childTnLst>
                                </p:cTn>
                              </p:par>
                              <p:par>
                                <p:cTn id="115" presetID="7" presetClass="emph" presetSubtype="2" fill="hold" nodeType="withEffect">
                                  <p:stCondLst>
                                    <p:cond delay="0"/>
                                  </p:stCondLst>
                                  <p:childTnLst>
                                    <p:animClr clrSpc="rgb" dir="cw">
                                      <p:cBhvr>
                                        <p:cTn id="116" dur="500" fill="hold"/>
                                        <p:tgtEl>
                                          <p:spTgt spid="47"/>
                                        </p:tgtEl>
                                        <p:attrNameLst>
                                          <p:attrName>stroke.color</p:attrName>
                                        </p:attrNameLst>
                                      </p:cBhvr>
                                      <p:to>
                                        <a:schemeClr val="hlink"/>
                                      </p:to>
                                    </p:animClr>
                                    <p:set>
                                      <p:cBhvr>
                                        <p:cTn id="117" dur="500" fill="hold"/>
                                        <p:tgtEl>
                                          <p:spTgt spid="47"/>
                                        </p:tgtEl>
                                        <p:attrNameLst>
                                          <p:attrName>stroke.on</p:attrName>
                                        </p:attrNameLst>
                                      </p:cBhvr>
                                      <p:to>
                                        <p:strVal val="true"/>
                                      </p:to>
                                    </p:set>
                                  </p:childTnLst>
                                </p:cTn>
                              </p:par>
                              <p:par>
                                <p:cTn id="118" presetID="3" presetClass="emph" presetSubtype="2" fill="hold" grpId="1" nodeType="withEffect">
                                  <p:stCondLst>
                                    <p:cond delay="0"/>
                                  </p:stCondLst>
                                  <p:childTnLst>
                                    <p:animClr clrSpc="rgb" dir="cw">
                                      <p:cBhvr override="childStyle">
                                        <p:cTn id="119" dur="500" fill="hold"/>
                                        <p:tgtEl>
                                          <p:spTgt spid="48"/>
                                        </p:tgtEl>
                                        <p:attrNameLst>
                                          <p:attrName>style.color</p:attrName>
                                        </p:attrNameLst>
                                      </p:cBhvr>
                                      <p:to>
                                        <a:schemeClr val="hlink"/>
                                      </p:to>
                                    </p:animClr>
                                  </p:childTnLst>
                                </p:cTn>
                              </p:par>
                              <p:par>
                                <p:cTn id="120" presetID="3" presetClass="emph" presetSubtype="2" fill="hold" grpId="1" nodeType="withEffect">
                                  <p:stCondLst>
                                    <p:cond delay="0"/>
                                  </p:stCondLst>
                                  <p:childTnLst>
                                    <p:animClr clrSpc="rgb" dir="cw">
                                      <p:cBhvr override="childStyle">
                                        <p:cTn id="121" dur="500" fill="hold"/>
                                        <p:tgtEl>
                                          <p:spTgt spid="53"/>
                                        </p:tgtEl>
                                        <p:attrNameLst>
                                          <p:attrName>style.color</p:attrName>
                                        </p:attrNameLst>
                                      </p:cBhvr>
                                      <p:to>
                                        <a:schemeClr val="hlink"/>
                                      </p:to>
                                    </p:animClr>
                                  </p:childTnLst>
                                </p:cTn>
                              </p:par>
                            </p:childTnLst>
                          </p:cTn>
                        </p:par>
                      </p:childTnLst>
                    </p:cTn>
                  </p:par>
                  <p:par>
                    <p:cTn id="122" fill="hold">
                      <p:stCondLst>
                        <p:cond delay="indefinite"/>
                      </p:stCondLst>
                      <p:childTnLst>
                        <p:par>
                          <p:cTn id="123" fill="hold">
                            <p:stCondLst>
                              <p:cond delay="0"/>
                            </p:stCondLst>
                            <p:childTnLst>
                              <p:par>
                                <p:cTn id="124" presetID="3" presetClass="entr" presetSubtype="10" fill="hold" grpId="0" nodeType="clickEffect">
                                  <p:stCondLst>
                                    <p:cond delay="0"/>
                                  </p:stCondLst>
                                  <p:childTnLst>
                                    <p:set>
                                      <p:cBhvr>
                                        <p:cTn id="125" dur="1" fill="hold">
                                          <p:stCondLst>
                                            <p:cond delay="0"/>
                                          </p:stCondLst>
                                        </p:cTn>
                                        <p:tgtEl>
                                          <p:spTgt spid="63"/>
                                        </p:tgtEl>
                                        <p:attrNameLst>
                                          <p:attrName>style.visibility</p:attrName>
                                        </p:attrNameLst>
                                      </p:cBhvr>
                                      <p:to>
                                        <p:strVal val="visible"/>
                                      </p:to>
                                    </p:set>
                                    <p:animEffect transition="in" filter="blinds(horizontal)">
                                      <p:cBhvr>
                                        <p:cTn id="126" dur="500"/>
                                        <p:tgtEl>
                                          <p:spTgt spid="63"/>
                                        </p:tgtEl>
                                      </p:cBhvr>
                                    </p:animEffect>
                                  </p:childTnLst>
                                </p:cTn>
                              </p:par>
                            </p:childTnLst>
                          </p:cTn>
                        </p:par>
                      </p:childTnLst>
                    </p:cTn>
                  </p:par>
                  <p:par>
                    <p:cTn id="127" fill="hold">
                      <p:stCondLst>
                        <p:cond delay="indefinite"/>
                      </p:stCondLst>
                      <p:childTnLst>
                        <p:par>
                          <p:cTn id="128" fill="hold">
                            <p:stCondLst>
                              <p:cond delay="0"/>
                            </p:stCondLst>
                            <p:childTnLst>
                              <p:par>
                                <p:cTn id="129" presetID="3" presetClass="entr" presetSubtype="10" fill="hold" grpId="0" nodeType="clickEffect">
                                  <p:stCondLst>
                                    <p:cond delay="0"/>
                                  </p:stCondLst>
                                  <p:childTnLst>
                                    <p:set>
                                      <p:cBhvr>
                                        <p:cTn id="130" dur="1" fill="hold">
                                          <p:stCondLst>
                                            <p:cond delay="0"/>
                                          </p:stCondLst>
                                        </p:cTn>
                                        <p:tgtEl>
                                          <p:spTgt spid="69"/>
                                        </p:tgtEl>
                                        <p:attrNameLst>
                                          <p:attrName>style.visibility</p:attrName>
                                        </p:attrNameLst>
                                      </p:cBhvr>
                                      <p:to>
                                        <p:strVal val="visible"/>
                                      </p:to>
                                    </p:set>
                                    <p:animEffect transition="in" filter="blinds(horizontal)">
                                      <p:cBhvr>
                                        <p:cTn id="131" dur="500"/>
                                        <p:tgtEl>
                                          <p:spTgt spid="69"/>
                                        </p:tgtEl>
                                      </p:cBhvr>
                                    </p:animEffect>
                                  </p:childTnLst>
                                </p:cTn>
                              </p:par>
                            </p:childTnLst>
                          </p:cTn>
                        </p:par>
                      </p:childTnLst>
                    </p:cTn>
                  </p:par>
                  <p:par>
                    <p:cTn id="132" fill="hold">
                      <p:stCondLst>
                        <p:cond delay="indefinite"/>
                      </p:stCondLst>
                      <p:childTnLst>
                        <p:par>
                          <p:cTn id="133" fill="hold">
                            <p:stCondLst>
                              <p:cond delay="0"/>
                            </p:stCondLst>
                            <p:childTnLst>
                              <p:par>
                                <p:cTn id="134" presetID="3" presetClass="entr" presetSubtype="10" fill="hold" grpId="0" nodeType="clickEffect">
                                  <p:stCondLst>
                                    <p:cond delay="0"/>
                                  </p:stCondLst>
                                  <p:childTnLst>
                                    <p:set>
                                      <p:cBhvr>
                                        <p:cTn id="135" dur="1" fill="hold">
                                          <p:stCondLst>
                                            <p:cond delay="0"/>
                                          </p:stCondLst>
                                        </p:cTn>
                                        <p:tgtEl>
                                          <p:spTgt spid="70"/>
                                        </p:tgtEl>
                                        <p:attrNameLst>
                                          <p:attrName>style.visibility</p:attrName>
                                        </p:attrNameLst>
                                      </p:cBhvr>
                                      <p:to>
                                        <p:strVal val="visible"/>
                                      </p:to>
                                    </p:set>
                                    <p:animEffect transition="in" filter="blinds(horizontal)">
                                      <p:cBhvr>
                                        <p:cTn id="136" dur="500"/>
                                        <p:tgtEl>
                                          <p:spTgt spid="70"/>
                                        </p:tgtEl>
                                      </p:cBhvr>
                                    </p:animEffect>
                                  </p:childTnLst>
                                </p:cTn>
                              </p:par>
                            </p:childTnLst>
                          </p:cTn>
                        </p:par>
                      </p:childTnLst>
                    </p:cTn>
                  </p:par>
                  <p:par>
                    <p:cTn id="137" fill="hold">
                      <p:stCondLst>
                        <p:cond delay="indefinite"/>
                      </p:stCondLst>
                      <p:childTnLst>
                        <p:par>
                          <p:cTn id="138" fill="hold">
                            <p:stCondLst>
                              <p:cond delay="0"/>
                            </p:stCondLst>
                            <p:childTnLst>
                              <p:par>
                                <p:cTn id="139" presetID="3" presetClass="entr" presetSubtype="10" fill="hold" grpId="0" nodeType="clickEffect">
                                  <p:stCondLst>
                                    <p:cond delay="0"/>
                                  </p:stCondLst>
                                  <p:childTnLst>
                                    <p:set>
                                      <p:cBhvr>
                                        <p:cTn id="140" dur="1" fill="hold">
                                          <p:stCondLst>
                                            <p:cond delay="0"/>
                                          </p:stCondLst>
                                        </p:cTn>
                                        <p:tgtEl>
                                          <p:spTgt spid="64"/>
                                        </p:tgtEl>
                                        <p:attrNameLst>
                                          <p:attrName>style.visibility</p:attrName>
                                        </p:attrNameLst>
                                      </p:cBhvr>
                                      <p:to>
                                        <p:strVal val="visible"/>
                                      </p:to>
                                    </p:set>
                                    <p:animEffect transition="in" filter="blinds(horizontal)">
                                      <p:cBhvr>
                                        <p:cTn id="141" dur="500"/>
                                        <p:tgtEl>
                                          <p:spTgt spid="64"/>
                                        </p:tgtEl>
                                      </p:cBhvr>
                                    </p:animEffect>
                                  </p:childTnLst>
                                </p:cTn>
                              </p:par>
                            </p:childTnLst>
                          </p:cTn>
                        </p:par>
                      </p:childTnLst>
                    </p:cTn>
                  </p:par>
                  <p:par>
                    <p:cTn id="142" fill="hold">
                      <p:stCondLst>
                        <p:cond delay="indefinite"/>
                      </p:stCondLst>
                      <p:childTnLst>
                        <p:par>
                          <p:cTn id="143" fill="hold">
                            <p:stCondLst>
                              <p:cond delay="0"/>
                            </p:stCondLst>
                            <p:childTnLst>
                              <p:par>
                                <p:cTn id="144" presetID="3" presetClass="entr" presetSubtype="10" fill="hold" grpId="0" nodeType="clickEffect">
                                  <p:stCondLst>
                                    <p:cond delay="0"/>
                                  </p:stCondLst>
                                  <p:childTnLst>
                                    <p:set>
                                      <p:cBhvr>
                                        <p:cTn id="145" dur="1" fill="hold">
                                          <p:stCondLst>
                                            <p:cond delay="0"/>
                                          </p:stCondLst>
                                        </p:cTn>
                                        <p:tgtEl>
                                          <p:spTgt spid="66"/>
                                        </p:tgtEl>
                                        <p:attrNameLst>
                                          <p:attrName>style.visibility</p:attrName>
                                        </p:attrNameLst>
                                      </p:cBhvr>
                                      <p:to>
                                        <p:strVal val="visible"/>
                                      </p:to>
                                    </p:set>
                                    <p:animEffect transition="in" filter="blinds(horizontal)">
                                      <p:cBhvr>
                                        <p:cTn id="146" dur="500"/>
                                        <p:tgtEl>
                                          <p:spTgt spid="66"/>
                                        </p:tgtEl>
                                      </p:cBhvr>
                                    </p:animEffect>
                                  </p:childTnLst>
                                </p:cTn>
                              </p:par>
                            </p:childTnLst>
                          </p:cTn>
                        </p:par>
                      </p:childTnLst>
                    </p:cTn>
                  </p:par>
                  <p:par>
                    <p:cTn id="147" fill="hold">
                      <p:stCondLst>
                        <p:cond delay="indefinite"/>
                      </p:stCondLst>
                      <p:childTnLst>
                        <p:par>
                          <p:cTn id="148" fill="hold">
                            <p:stCondLst>
                              <p:cond delay="0"/>
                            </p:stCondLst>
                            <p:childTnLst>
                              <p:par>
                                <p:cTn id="149" presetID="3" presetClass="entr" presetSubtype="10" fill="hold" grpId="0" nodeType="clickEffect">
                                  <p:stCondLst>
                                    <p:cond delay="0"/>
                                  </p:stCondLst>
                                  <p:childTnLst>
                                    <p:set>
                                      <p:cBhvr>
                                        <p:cTn id="150" dur="1" fill="hold">
                                          <p:stCondLst>
                                            <p:cond delay="0"/>
                                          </p:stCondLst>
                                        </p:cTn>
                                        <p:tgtEl>
                                          <p:spTgt spid="71"/>
                                        </p:tgtEl>
                                        <p:attrNameLst>
                                          <p:attrName>style.visibility</p:attrName>
                                        </p:attrNameLst>
                                      </p:cBhvr>
                                      <p:to>
                                        <p:strVal val="visible"/>
                                      </p:to>
                                    </p:set>
                                    <p:animEffect transition="in" filter="blinds(horizontal)">
                                      <p:cBhvr>
                                        <p:cTn id="151" dur="500"/>
                                        <p:tgtEl>
                                          <p:spTgt spid="71"/>
                                        </p:tgtEl>
                                      </p:cBhvr>
                                    </p:animEffect>
                                  </p:childTnLst>
                                </p:cTn>
                              </p:par>
                            </p:childTnLst>
                          </p:cTn>
                        </p:par>
                      </p:childTnLst>
                    </p:cTn>
                  </p:par>
                  <p:par>
                    <p:cTn id="152" fill="hold">
                      <p:stCondLst>
                        <p:cond delay="indefinite"/>
                      </p:stCondLst>
                      <p:childTnLst>
                        <p:par>
                          <p:cTn id="153" fill="hold">
                            <p:stCondLst>
                              <p:cond delay="0"/>
                            </p:stCondLst>
                            <p:childTnLst>
                              <p:par>
                                <p:cTn id="154" presetID="3" presetClass="entr" presetSubtype="10" fill="hold" grpId="0" nodeType="clickEffect">
                                  <p:stCondLst>
                                    <p:cond delay="0"/>
                                  </p:stCondLst>
                                  <p:childTnLst>
                                    <p:set>
                                      <p:cBhvr>
                                        <p:cTn id="155" dur="1" fill="hold">
                                          <p:stCondLst>
                                            <p:cond delay="0"/>
                                          </p:stCondLst>
                                        </p:cTn>
                                        <p:tgtEl>
                                          <p:spTgt spid="74"/>
                                        </p:tgtEl>
                                        <p:attrNameLst>
                                          <p:attrName>style.visibility</p:attrName>
                                        </p:attrNameLst>
                                      </p:cBhvr>
                                      <p:to>
                                        <p:strVal val="visible"/>
                                      </p:to>
                                    </p:set>
                                    <p:animEffect transition="in" filter="blinds(horizontal)">
                                      <p:cBhvr>
                                        <p:cTn id="156" dur="500"/>
                                        <p:tgtEl>
                                          <p:spTgt spid="74"/>
                                        </p:tgtEl>
                                      </p:cBhvr>
                                    </p:animEffect>
                                  </p:childTnLst>
                                </p:cTn>
                              </p:par>
                            </p:childTnLst>
                          </p:cTn>
                        </p:par>
                      </p:childTnLst>
                    </p:cTn>
                  </p:par>
                  <p:par>
                    <p:cTn id="157" fill="hold">
                      <p:stCondLst>
                        <p:cond delay="indefinite"/>
                      </p:stCondLst>
                      <p:childTnLst>
                        <p:par>
                          <p:cTn id="158" fill="hold">
                            <p:stCondLst>
                              <p:cond delay="0"/>
                            </p:stCondLst>
                            <p:childTnLst>
                              <p:par>
                                <p:cTn id="159" presetID="3" presetClass="entr" presetSubtype="10" fill="hold" grpId="0" nodeType="clickEffect">
                                  <p:stCondLst>
                                    <p:cond delay="0"/>
                                  </p:stCondLst>
                                  <p:childTnLst>
                                    <p:set>
                                      <p:cBhvr>
                                        <p:cTn id="160" dur="1" fill="hold">
                                          <p:stCondLst>
                                            <p:cond delay="0"/>
                                          </p:stCondLst>
                                        </p:cTn>
                                        <p:tgtEl>
                                          <p:spTgt spid="75"/>
                                        </p:tgtEl>
                                        <p:attrNameLst>
                                          <p:attrName>style.visibility</p:attrName>
                                        </p:attrNameLst>
                                      </p:cBhvr>
                                      <p:to>
                                        <p:strVal val="visible"/>
                                      </p:to>
                                    </p:set>
                                    <p:animEffect transition="in" filter="blinds(horizontal)">
                                      <p:cBhvr>
                                        <p:cTn id="161" dur="500"/>
                                        <p:tgtEl>
                                          <p:spTgt spid="75"/>
                                        </p:tgtEl>
                                      </p:cBhvr>
                                    </p:animEffect>
                                  </p:childTnLst>
                                </p:cTn>
                              </p:par>
                            </p:childTnLst>
                          </p:cTn>
                        </p:par>
                      </p:childTnLst>
                    </p:cTn>
                  </p:par>
                  <p:par>
                    <p:cTn id="162" fill="hold">
                      <p:stCondLst>
                        <p:cond delay="indefinite"/>
                      </p:stCondLst>
                      <p:childTnLst>
                        <p:par>
                          <p:cTn id="163" fill="hold">
                            <p:stCondLst>
                              <p:cond delay="0"/>
                            </p:stCondLst>
                            <p:childTnLst>
                              <p:par>
                                <p:cTn id="164" presetID="3" presetClass="entr" presetSubtype="10" fill="hold" grpId="0" nodeType="clickEffect">
                                  <p:stCondLst>
                                    <p:cond delay="0"/>
                                  </p:stCondLst>
                                  <p:childTnLst>
                                    <p:set>
                                      <p:cBhvr>
                                        <p:cTn id="165" dur="1" fill="hold">
                                          <p:stCondLst>
                                            <p:cond delay="0"/>
                                          </p:stCondLst>
                                        </p:cTn>
                                        <p:tgtEl>
                                          <p:spTgt spid="72"/>
                                        </p:tgtEl>
                                        <p:attrNameLst>
                                          <p:attrName>style.visibility</p:attrName>
                                        </p:attrNameLst>
                                      </p:cBhvr>
                                      <p:to>
                                        <p:strVal val="visible"/>
                                      </p:to>
                                    </p:set>
                                    <p:animEffect transition="in" filter="blinds(horizontal)">
                                      <p:cBhvr>
                                        <p:cTn id="166" dur="500"/>
                                        <p:tgtEl>
                                          <p:spTgt spid="72"/>
                                        </p:tgtEl>
                                      </p:cBhvr>
                                    </p:animEffect>
                                  </p:childTnLst>
                                </p:cTn>
                              </p:par>
                            </p:childTnLst>
                          </p:cTn>
                        </p:par>
                      </p:childTnLst>
                    </p:cTn>
                  </p:par>
                  <p:par>
                    <p:cTn id="167" fill="hold">
                      <p:stCondLst>
                        <p:cond delay="indefinite"/>
                      </p:stCondLst>
                      <p:childTnLst>
                        <p:par>
                          <p:cTn id="168" fill="hold">
                            <p:stCondLst>
                              <p:cond delay="0"/>
                            </p:stCondLst>
                            <p:childTnLst>
                              <p:par>
                                <p:cTn id="169" presetID="3" presetClass="entr" presetSubtype="10" fill="hold" grpId="0" nodeType="clickEffect">
                                  <p:stCondLst>
                                    <p:cond delay="0"/>
                                  </p:stCondLst>
                                  <p:childTnLst>
                                    <p:set>
                                      <p:cBhvr>
                                        <p:cTn id="170" dur="1" fill="hold">
                                          <p:stCondLst>
                                            <p:cond delay="0"/>
                                          </p:stCondLst>
                                        </p:cTn>
                                        <p:tgtEl>
                                          <p:spTgt spid="76"/>
                                        </p:tgtEl>
                                        <p:attrNameLst>
                                          <p:attrName>style.visibility</p:attrName>
                                        </p:attrNameLst>
                                      </p:cBhvr>
                                      <p:to>
                                        <p:strVal val="visible"/>
                                      </p:to>
                                    </p:set>
                                    <p:animEffect transition="in" filter="blinds(horizontal)">
                                      <p:cBhvr>
                                        <p:cTn id="171" dur="500"/>
                                        <p:tgtEl>
                                          <p:spTgt spid="76"/>
                                        </p:tgtEl>
                                      </p:cBhvr>
                                    </p:animEffect>
                                  </p:childTnLst>
                                </p:cTn>
                              </p:par>
                            </p:childTnLst>
                          </p:cTn>
                        </p:par>
                      </p:childTnLst>
                    </p:cTn>
                  </p:par>
                  <p:par>
                    <p:cTn id="172" fill="hold">
                      <p:stCondLst>
                        <p:cond delay="indefinite"/>
                      </p:stCondLst>
                      <p:childTnLst>
                        <p:par>
                          <p:cTn id="173" fill="hold">
                            <p:stCondLst>
                              <p:cond delay="0"/>
                            </p:stCondLst>
                            <p:childTnLst>
                              <p:par>
                                <p:cTn id="174" presetID="3" presetClass="entr" presetSubtype="10" fill="hold" grpId="0" nodeType="clickEffect">
                                  <p:stCondLst>
                                    <p:cond delay="0"/>
                                  </p:stCondLst>
                                  <p:childTnLst>
                                    <p:set>
                                      <p:cBhvr>
                                        <p:cTn id="175" dur="1" fill="hold">
                                          <p:stCondLst>
                                            <p:cond delay="0"/>
                                          </p:stCondLst>
                                        </p:cTn>
                                        <p:tgtEl>
                                          <p:spTgt spid="77"/>
                                        </p:tgtEl>
                                        <p:attrNameLst>
                                          <p:attrName>style.visibility</p:attrName>
                                        </p:attrNameLst>
                                      </p:cBhvr>
                                      <p:to>
                                        <p:strVal val="visible"/>
                                      </p:to>
                                    </p:set>
                                    <p:animEffect transition="in" filter="blinds(horizontal)">
                                      <p:cBhvr>
                                        <p:cTn id="176" dur="500"/>
                                        <p:tgtEl>
                                          <p:spTgt spid="77"/>
                                        </p:tgtEl>
                                      </p:cBhvr>
                                    </p:animEffect>
                                  </p:childTnLst>
                                </p:cTn>
                              </p:par>
                            </p:childTnLst>
                          </p:cTn>
                        </p:par>
                      </p:childTnLst>
                    </p:cTn>
                  </p:par>
                  <p:par>
                    <p:cTn id="177" fill="hold">
                      <p:stCondLst>
                        <p:cond delay="indefinite"/>
                      </p:stCondLst>
                      <p:childTnLst>
                        <p:par>
                          <p:cTn id="178" fill="hold">
                            <p:stCondLst>
                              <p:cond delay="0"/>
                            </p:stCondLst>
                            <p:childTnLst>
                              <p:par>
                                <p:cTn id="179" presetID="3" presetClass="entr" presetSubtype="10" fill="hold" grpId="0" nodeType="clickEffect">
                                  <p:stCondLst>
                                    <p:cond delay="0"/>
                                  </p:stCondLst>
                                  <p:childTnLst>
                                    <p:set>
                                      <p:cBhvr>
                                        <p:cTn id="180" dur="1" fill="hold">
                                          <p:stCondLst>
                                            <p:cond delay="0"/>
                                          </p:stCondLst>
                                        </p:cTn>
                                        <p:tgtEl>
                                          <p:spTgt spid="73"/>
                                        </p:tgtEl>
                                        <p:attrNameLst>
                                          <p:attrName>style.visibility</p:attrName>
                                        </p:attrNameLst>
                                      </p:cBhvr>
                                      <p:to>
                                        <p:strVal val="visible"/>
                                      </p:to>
                                    </p:set>
                                    <p:animEffect transition="in" filter="blinds(horizontal)">
                                      <p:cBhvr>
                                        <p:cTn id="181" dur="500"/>
                                        <p:tgtEl>
                                          <p:spTgt spid="73"/>
                                        </p:tgtEl>
                                      </p:cBhvr>
                                    </p:animEffect>
                                  </p:childTnLst>
                                </p:cTn>
                              </p:par>
                            </p:childTnLst>
                          </p:cTn>
                        </p:par>
                      </p:childTnLst>
                    </p:cTn>
                  </p:par>
                  <p:par>
                    <p:cTn id="182" fill="hold">
                      <p:stCondLst>
                        <p:cond delay="indefinite"/>
                      </p:stCondLst>
                      <p:childTnLst>
                        <p:par>
                          <p:cTn id="183" fill="hold">
                            <p:stCondLst>
                              <p:cond delay="0"/>
                            </p:stCondLst>
                            <p:childTnLst>
                              <p:par>
                                <p:cTn id="184" presetID="3" presetClass="entr" presetSubtype="10" fill="hold" grpId="0" nodeType="clickEffect">
                                  <p:stCondLst>
                                    <p:cond delay="0"/>
                                  </p:stCondLst>
                                  <p:childTnLst>
                                    <p:set>
                                      <p:cBhvr>
                                        <p:cTn id="185" dur="1" fill="hold">
                                          <p:stCondLst>
                                            <p:cond delay="0"/>
                                          </p:stCondLst>
                                        </p:cTn>
                                        <p:tgtEl>
                                          <p:spTgt spid="78"/>
                                        </p:tgtEl>
                                        <p:attrNameLst>
                                          <p:attrName>style.visibility</p:attrName>
                                        </p:attrNameLst>
                                      </p:cBhvr>
                                      <p:to>
                                        <p:strVal val="visible"/>
                                      </p:to>
                                    </p:set>
                                    <p:animEffect transition="in" filter="blinds(horizontal)">
                                      <p:cBhvr>
                                        <p:cTn id="186" dur="500"/>
                                        <p:tgtEl>
                                          <p:spTgt spid="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animBg="1"/>
      <p:bldP spid="48" grpId="0"/>
      <p:bldP spid="48" grpId="1"/>
      <p:bldP spid="49" grpId="0"/>
      <p:bldP spid="50" grpId="0"/>
      <p:bldP spid="51" grpId="0"/>
      <p:bldP spid="53" grpId="0"/>
      <p:bldP spid="53" grpId="1"/>
      <p:bldP spid="11" grpId="0" animBg="1"/>
      <p:bldP spid="57" grpId="0"/>
      <p:bldP spid="58" grpId="0"/>
      <p:bldP spid="59" grpId="0"/>
      <p:bldP spid="61" grpId="0"/>
      <p:bldP spid="62" grpId="0"/>
      <p:bldP spid="63" grpId="0"/>
      <p:bldP spid="64" grpId="0"/>
      <p:bldP spid="66" grpId="0"/>
      <p:bldP spid="67" grpId="0" animBg="1"/>
      <p:bldP spid="68" grpId="0"/>
      <p:bldP spid="69" grpId="0" animBg="1"/>
      <p:bldP spid="70" grpId="0"/>
      <p:bldP spid="71" grpId="0"/>
      <p:bldP spid="72" grpId="0"/>
      <p:bldP spid="73" grpId="0"/>
      <p:bldP spid="74" grpId="0" animBg="1"/>
      <p:bldP spid="75" grpId="0"/>
      <p:bldP spid="76" grpId="0" animBg="1"/>
      <p:bldP spid="77" grpId="0"/>
      <p:bldP spid="78"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omic Sans MS" pitchFamily="66" charset="0"/>
              </a:rPr>
              <a:t>Statics of a Particle</a:t>
            </a:r>
            <a:endParaRPr lang="en-GB" dirty="0">
              <a:latin typeface="Comic Sans MS" pitchFamily="66" charset="0"/>
            </a:endParaRPr>
          </a:p>
        </p:txBody>
      </p:sp>
      <p:sp>
        <p:nvSpPr>
          <p:cNvPr id="3" name="Content Placeholder 2"/>
          <p:cNvSpPr>
            <a:spLocks noGrp="1"/>
          </p:cNvSpPr>
          <p:nvPr>
            <p:ph idx="1"/>
          </p:nvPr>
        </p:nvSpPr>
        <p:spPr>
          <a:xfrm>
            <a:off x="152400" y="1600200"/>
            <a:ext cx="3352800" cy="4724400"/>
          </a:xfrm>
        </p:spPr>
        <p:txBody>
          <a:bodyPr>
            <a:normAutofit/>
          </a:bodyPr>
          <a:lstStyle/>
          <a:p>
            <a:pPr marL="0" indent="0" algn="ctr">
              <a:buNone/>
            </a:pPr>
            <a:r>
              <a:rPr lang="en-GB" sz="1400" b="1" dirty="0" smtClean="0">
                <a:latin typeface="Comic Sans MS" pitchFamily="66" charset="0"/>
              </a:rPr>
              <a:t>You can also solve statics problems by using the relationship F = µR</a:t>
            </a:r>
            <a:endParaRPr lang="en-GB" sz="1400" dirty="0" smtClean="0">
              <a:latin typeface="Comic Sans MS" pitchFamily="66" charset="0"/>
            </a:endParaRPr>
          </a:p>
          <a:p>
            <a:pPr marL="0" indent="0" algn="ctr">
              <a:buNone/>
            </a:pPr>
            <a:endParaRPr lang="en-GB" sz="1400" b="1" dirty="0">
              <a:latin typeface="Comic Sans MS" pitchFamily="66" charset="0"/>
            </a:endParaRPr>
          </a:p>
          <a:p>
            <a:pPr marL="0" indent="0" algn="ctr">
              <a:buNone/>
            </a:pPr>
            <a:r>
              <a:rPr lang="en-GB" sz="1400" dirty="0" smtClean="0">
                <a:latin typeface="Comic Sans MS" pitchFamily="66" charset="0"/>
              </a:rPr>
              <a:t>A mass of 8kg rests on a rough horizontal plane. The mass may be modelled as a particle, and the coefficient of friction between the mass and the plane is 0.5.</a:t>
            </a:r>
          </a:p>
          <a:p>
            <a:pPr marL="0" indent="0" algn="ctr">
              <a:buNone/>
            </a:pPr>
            <a:endParaRPr lang="en-GB" sz="1400" dirty="0">
              <a:latin typeface="Comic Sans MS" pitchFamily="66" charset="0"/>
            </a:endParaRPr>
          </a:p>
          <a:p>
            <a:pPr marL="0" indent="0" algn="ctr">
              <a:buNone/>
            </a:pPr>
            <a:r>
              <a:rPr lang="en-GB" sz="1400" dirty="0" smtClean="0">
                <a:latin typeface="Comic Sans MS" pitchFamily="66" charset="0"/>
              </a:rPr>
              <a:t> Find the magnitude of the maximum force PN, which acts on this mass without causing it to move if P acts at an angle of 60° above the horizontal.</a:t>
            </a:r>
            <a:endParaRPr lang="en-GB" sz="1400" dirty="0">
              <a:latin typeface="Comic Sans MS" pitchFamily="66" charset="0"/>
            </a:endParaRPr>
          </a:p>
        </p:txBody>
      </p:sp>
      <p:sp>
        <p:nvSpPr>
          <p:cNvPr id="4" name="TextBox 3"/>
          <p:cNvSpPr txBox="1"/>
          <p:nvPr/>
        </p:nvSpPr>
        <p:spPr>
          <a:xfrm>
            <a:off x="8742557" y="6531169"/>
            <a:ext cx="439543" cy="338554"/>
          </a:xfrm>
          <a:prstGeom prst="rect">
            <a:avLst/>
          </a:prstGeom>
          <a:noFill/>
        </p:spPr>
        <p:txBody>
          <a:bodyPr wrap="none" rtlCol="0">
            <a:spAutoFit/>
          </a:bodyPr>
          <a:lstStyle/>
          <a:p>
            <a:pPr algn="r"/>
            <a:r>
              <a:rPr lang="en-GB" sz="1600" dirty="0" smtClean="0">
                <a:latin typeface="Comic Sans MS" pitchFamily="66" charset="0"/>
              </a:rPr>
              <a:t>4C</a:t>
            </a:r>
            <a:endParaRPr lang="en-GB" sz="1600" dirty="0">
              <a:latin typeface="Comic Sans MS" pitchFamily="66" charset="0"/>
            </a:endParaRPr>
          </a:p>
        </p:txBody>
      </p:sp>
      <p:cxnSp>
        <p:nvCxnSpPr>
          <p:cNvPr id="42" name="Straight Connector 41"/>
          <p:cNvCxnSpPr/>
          <p:nvPr/>
        </p:nvCxnSpPr>
        <p:spPr>
          <a:xfrm>
            <a:off x="3886200" y="2438400"/>
            <a:ext cx="25908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Rectangle 42"/>
          <p:cNvSpPr/>
          <p:nvPr/>
        </p:nvSpPr>
        <p:spPr>
          <a:xfrm>
            <a:off x="4800600" y="2057400"/>
            <a:ext cx="914400" cy="381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4" name="Straight Arrow Connector 43"/>
          <p:cNvCxnSpPr/>
          <p:nvPr/>
        </p:nvCxnSpPr>
        <p:spPr>
          <a:xfrm flipV="1">
            <a:off x="5715000" y="1600200"/>
            <a:ext cx="685800" cy="6096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flipH="1">
            <a:off x="4191000" y="2209800"/>
            <a:ext cx="6096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a:off x="5257800" y="2438400"/>
            <a:ext cx="0" cy="381000"/>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flipV="1">
            <a:off x="5257800" y="1676400"/>
            <a:ext cx="0" cy="381000"/>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48" name="TextBox 47"/>
          <p:cNvSpPr txBox="1"/>
          <p:nvPr/>
        </p:nvSpPr>
        <p:spPr>
          <a:xfrm>
            <a:off x="5105400" y="2819400"/>
            <a:ext cx="388248" cy="307777"/>
          </a:xfrm>
          <a:prstGeom prst="rect">
            <a:avLst/>
          </a:prstGeom>
          <a:noFill/>
        </p:spPr>
        <p:txBody>
          <a:bodyPr wrap="none" rtlCol="0">
            <a:spAutoFit/>
          </a:bodyPr>
          <a:lstStyle/>
          <a:p>
            <a:pPr algn="ctr"/>
            <a:r>
              <a:rPr lang="en-GB" sz="1400" dirty="0" smtClean="0">
                <a:solidFill>
                  <a:srgbClr val="0000FF"/>
                </a:solidFill>
                <a:latin typeface="Comic Sans MS" pitchFamily="66" charset="0"/>
              </a:rPr>
              <a:t>8g</a:t>
            </a:r>
            <a:endParaRPr lang="en-GB" sz="1400" dirty="0">
              <a:solidFill>
                <a:srgbClr val="0000FF"/>
              </a:solidFill>
              <a:latin typeface="Comic Sans MS" pitchFamily="66" charset="0"/>
            </a:endParaRPr>
          </a:p>
        </p:txBody>
      </p:sp>
      <p:sp>
        <p:nvSpPr>
          <p:cNvPr id="49" name="TextBox 48"/>
          <p:cNvSpPr txBox="1"/>
          <p:nvPr/>
        </p:nvSpPr>
        <p:spPr>
          <a:xfrm>
            <a:off x="5029200" y="2133600"/>
            <a:ext cx="484428" cy="307777"/>
          </a:xfrm>
          <a:prstGeom prst="rect">
            <a:avLst/>
          </a:prstGeom>
          <a:noFill/>
        </p:spPr>
        <p:txBody>
          <a:bodyPr wrap="none" rtlCol="0">
            <a:spAutoFit/>
          </a:bodyPr>
          <a:lstStyle/>
          <a:p>
            <a:pPr algn="ctr"/>
            <a:r>
              <a:rPr lang="en-GB" sz="1400" dirty="0" smtClean="0">
                <a:latin typeface="Comic Sans MS" pitchFamily="66" charset="0"/>
              </a:rPr>
              <a:t>8kg</a:t>
            </a:r>
            <a:endParaRPr lang="en-GB" sz="1400" dirty="0">
              <a:latin typeface="Comic Sans MS" pitchFamily="66" charset="0"/>
            </a:endParaRPr>
          </a:p>
        </p:txBody>
      </p:sp>
      <p:sp>
        <p:nvSpPr>
          <p:cNvPr id="50" name="TextBox 49"/>
          <p:cNvSpPr txBox="1"/>
          <p:nvPr/>
        </p:nvSpPr>
        <p:spPr>
          <a:xfrm>
            <a:off x="6172200" y="1371600"/>
            <a:ext cx="228600" cy="307777"/>
          </a:xfrm>
          <a:prstGeom prst="rect">
            <a:avLst/>
          </a:prstGeom>
          <a:noFill/>
        </p:spPr>
        <p:txBody>
          <a:bodyPr wrap="square" rtlCol="0">
            <a:spAutoFit/>
          </a:bodyPr>
          <a:lstStyle/>
          <a:p>
            <a:pPr algn="ctr"/>
            <a:r>
              <a:rPr lang="en-GB" sz="1400" dirty="0" smtClean="0">
                <a:latin typeface="Comic Sans MS" pitchFamily="66" charset="0"/>
              </a:rPr>
              <a:t>P</a:t>
            </a:r>
            <a:endParaRPr lang="en-GB" sz="1400" dirty="0">
              <a:latin typeface="Comic Sans MS" pitchFamily="66" charset="0"/>
            </a:endParaRPr>
          </a:p>
        </p:txBody>
      </p:sp>
      <p:sp>
        <p:nvSpPr>
          <p:cNvPr id="51" name="TextBox 50"/>
          <p:cNvSpPr txBox="1"/>
          <p:nvPr/>
        </p:nvSpPr>
        <p:spPr>
          <a:xfrm>
            <a:off x="3886200" y="2057400"/>
            <a:ext cx="293670" cy="307777"/>
          </a:xfrm>
          <a:prstGeom prst="rect">
            <a:avLst/>
          </a:prstGeom>
          <a:noFill/>
        </p:spPr>
        <p:txBody>
          <a:bodyPr wrap="none" rtlCol="0">
            <a:spAutoFit/>
          </a:bodyPr>
          <a:lstStyle/>
          <a:p>
            <a:pPr algn="ctr"/>
            <a:r>
              <a:rPr lang="en-GB" sz="1400" dirty="0" smtClean="0">
                <a:latin typeface="Comic Sans MS" pitchFamily="66" charset="0"/>
              </a:rPr>
              <a:t>F</a:t>
            </a:r>
            <a:endParaRPr lang="en-GB" sz="1400" dirty="0">
              <a:latin typeface="Comic Sans MS" pitchFamily="66" charset="0"/>
            </a:endParaRPr>
          </a:p>
        </p:txBody>
      </p:sp>
      <p:sp>
        <p:nvSpPr>
          <p:cNvPr id="53" name="TextBox 52"/>
          <p:cNvSpPr txBox="1"/>
          <p:nvPr/>
        </p:nvSpPr>
        <p:spPr>
          <a:xfrm>
            <a:off x="5105400" y="1371600"/>
            <a:ext cx="296876" cy="307777"/>
          </a:xfrm>
          <a:prstGeom prst="rect">
            <a:avLst/>
          </a:prstGeom>
          <a:noFill/>
        </p:spPr>
        <p:txBody>
          <a:bodyPr wrap="none" rtlCol="0">
            <a:spAutoFit/>
          </a:bodyPr>
          <a:lstStyle/>
          <a:p>
            <a:pPr algn="ctr"/>
            <a:r>
              <a:rPr lang="en-GB" sz="1400" dirty="0" smtClean="0">
                <a:solidFill>
                  <a:srgbClr val="0000FF"/>
                </a:solidFill>
                <a:latin typeface="Comic Sans MS" pitchFamily="66" charset="0"/>
              </a:rPr>
              <a:t>R</a:t>
            </a:r>
            <a:endParaRPr lang="en-GB" sz="1400" dirty="0">
              <a:solidFill>
                <a:srgbClr val="0000FF"/>
              </a:solidFill>
              <a:latin typeface="Comic Sans MS" pitchFamily="66" charset="0"/>
            </a:endParaRPr>
          </a:p>
        </p:txBody>
      </p:sp>
      <p:cxnSp>
        <p:nvCxnSpPr>
          <p:cNvPr id="54" name="Straight Arrow Connector 53"/>
          <p:cNvCxnSpPr/>
          <p:nvPr/>
        </p:nvCxnSpPr>
        <p:spPr>
          <a:xfrm>
            <a:off x="5715000" y="2209800"/>
            <a:ext cx="914400" cy="0"/>
          </a:xfrm>
          <a:prstGeom prst="straightConnector1">
            <a:avLst/>
          </a:prstGeom>
          <a:ln w="25400">
            <a:solidFill>
              <a:schemeClr val="tx1"/>
            </a:solidFill>
            <a:prstDash val="dash"/>
            <a:tailEnd type="none"/>
          </a:ln>
        </p:spPr>
        <p:style>
          <a:lnRef idx="1">
            <a:schemeClr val="accent1"/>
          </a:lnRef>
          <a:fillRef idx="0">
            <a:schemeClr val="accent1"/>
          </a:fillRef>
          <a:effectRef idx="0">
            <a:schemeClr val="accent1"/>
          </a:effectRef>
          <a:fontRef idx="minor">
            <a:schemeClr val="tx1"/>
          </a:fontRef>
        </p:style>
      </p:cxnSp>
      <p:sp>
        <p:nvSpPr>
          <p:cNvPr id="11" name="Arc 10"/>
          <p:cNvSpPr/>
          <p:nvPr/>
        </p:nvSpPr>
        <p:spPr>
          <a:xfrm>
            <a:off x="5029200" y="1752600"/>
            <a:ext cx="914400" cy="914400"/>
          </a:xfrm>
          <a:prstGeom prst="arc">
            <a:avLst>
              <a:gd name="adj1" fmla="val 20367928"/>
              <a:gd name="adj2" fmla="val 2155669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55" name="Straight Arrow Connector 54"/>
          <p:cNvCxnSpPr/>
          <p:nvPr/>
        </p:nvCxnSpPr>
        <p:spPr>
          <a:xfrm>
            <a:off x="5715000" y="2209800"/>
            <a:ext cx="685800"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flipV="1">
            <a:off x="6400800" y="1600200"/>
            <a:ext cx="0" cy="609600"/>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57" name="TextBox 56"/>
          <p:cNvSpPr txBox="1"/>
          <p:nvPr/>
        </p:nvSpPr>
        <p:spPr>
          <a:xfrm>
            <a:off x="5867400" y="1981200"/>
            <a:ext cx="457200" cy="276999"/>
          </a:xfrm>
          <a:prstGeom prst="rect">
            <a:avLst/>
          </a:prstGeom>
          <a:noFill/>
        </p:spPr>
        <p:txBody>
          <a:bodyPr wrap="square" rtlCol="0">
            <a:spAutoFit/>
          </a:bodyPr>
          <a:lstStyle/>
          <a:p>
            <a:pPr algn="ctr"/>
            <a:r>
              <a:rPr lang="en-GB" sz="1200" dirty="0" smtClean="0">
                <a:latin typeface="Comic Sans MS" pitchFamily="66" charset="0"/>
              </a:rPr>
              <a:t>60°</a:t>
            </a:r>
            <a:endParaRPr lang="en-GB" sz="1200" dirty="0">
              <a:latin typeface="Comic Sans MS" pitchFamily="66" charset="0"/>
            </a:endParaRPr>
          </a:p>
        </p:txBody>
      </p:sp>
      <p:sp>
        <p:nvSpPr>
          <p:cNvPr id="58" name="TextBox 57"/>
          <p:cNvSpPr txBox="1"/>
          <p:nvPr/>
        </p:nvSpPr>
        <p:spPr>
          <a:xfrm>
            <a:off x="5715000" y="2209800"/>
            <a:ext cx="762000" cy="276999"/>
          </a:xfrm>
          <a:prstGeom prst="rect">
            <a:avLst/>
          </a:prstGeom>
          <a:noFill/>
        </p:spPr>
        <p:txBody>
          <a:bodyPr wrap="square" rtlCol="0">
            <a:spAutoFit/>
          </a:bodyPr>
          <a:lstStyle/>
          <a:p>
            <a:pPr algn="ctr"/>
            <a:r>
              <a:rPr lang="en-GB" sz="1200" dirty="0" smtClean="0">
                <a:solidFill>
                  <a:srgbClr val="FF0000"/>
                </a:solidFill>
                <a:latin typeface="Comic Sans MS" pitchFamily="66" charset="0"/>
              </a:rPr>
              <a:t>PCos60</a:t>
            </a:r>
            <a:endParaRPr lang="en-GB" sz="1200" dirty="0">
              <a:solidFill>
                <a:srgbClr val="FF0000"/>
              </a:solidFill>
              <a:latin typeface="Comic Sans MS" pitchFamily="66" charset="0"/>
            </a:endParaRPr>
          </a:p>
        </p:txBody>
      </p:sp>
      <p:sp>
        <p:nvSpPr>
          <p:cNvPr id="59" name="TextBox 58"/>
          <p:cNvSpPr txBox="1"/>
          <p:nvPr/>
        </p:nvSpPr>
        <p:spPr>
          <a:xfrm>
            <a:off x="6324600" y="1828800"/>
            <a:ext cx="762000" cy="276999"/>
          </a:xfrm>
          <a:prstGeom prst="rect">
            <a:avLst/>
          </a:prstGeom>
          <a:noFill/>
        </p:spPr>
        <p:txBody>
          <a:bodyPr wrap="square" rtlCol="0">
            <a:spAutoFit/>
          </a:bodyPr>
          <a:lstStyle/>
          <a:p>
            <a:pPr algn="ctr"/>
            <a:r>
              <a:rPr lang="en-GB" sz="1200" dirty="0" smtClean="0">
                <a:solidFill>
                  <a:srgbClr val="0000FF"/>
                </a:solidFill>
                <a:latin typeface="Comic Sans MS" pitchFamily="66" charset="0"/>
              </a:rPr>
              <a:t>PSin60</a:t>
            </a:r>
            <a:endParaRPr lang="en-GB" sz="1200" dirty="0">
              <a:solidFill>
                <a:srgbClr val="0000FF"/>
              </a:solidFill>
              <a:latin typeface="Comic Sans MS" pitchFamily="66" charset="0"/>
            </a:endParaRPr>
          </a:p>
        </p:txBody>
      </p:sp>
      <p:sp>
        <p:nvSpPr>
          <p:cNvPr id="23" name="TextBox 22"/>
          <p:cNvSpPr txBox="1"/>
          <p:nvPr/>
        </p:nvSpPr>
        <p:spPr>
          <a:xfrm>
            <a:off x="7086600" y="1295400"/>
            <a:ext cx="1905000" cy="1169551"/>
          </a:xfrm>
          <a:prstGeom prst="rect">
            <a:avLst/>
          </a:prstGeom>
          <a:noFill/>
        </p:spPr>
        <p:txBody>
          <a:bodyPr wrap="square" rtlCol="0">
            <a:spAutoFit/>
          </a:bodyPr>
          <a:lstStyle/>
          <a:p>
            <a:pPr algn="ctr"/>
            <a:r>
              <a:rPr lang="en-GB" sz="1400" dirty="0" smtClean="0">
                <a:latin typeface="Comic Sans MS" pitchFamily="66" charset="0"/>
              </a:rPr>
              <a:t>Draw a diagram</a:t>
            </a:r>
          </a:p>
          <a:p>
            <a:pPr algn="ctr"/>
            <a:endParaRPr lang="en-GB" sz="1400" dirty="0">
              <a:latin typeface="Comic Sans MS" pitchFamily="66" charset="0"/>
            </a:endParaRPr>
          </a:p>
          <a:p>
            <a:pPr algn="ctr"/>
            <a:r>
              <a:rPr lang="en-GB" sz="1400" dirty="0" smtClean="0">
                <a:latin typeface="Comic Sans MS" pitchFamily="66" charset="0"/>
                <a:sym typeface="Wingdings" pitchFamily="2" charset="2"/>
              </a:rPr>
              <a:t> Find the normal reaction as we need this for F</a:t>
            </a:r>
            <a:r>
              <a:rPr lang="en-GB" sz="1400" baseline="-25000" dirty="0" smtClean="0">
                <a:latin typeface="Comic Sans MS" pitchFamily="66" charset="0"/>
                <a:sym typeface="Wingdings" pitchFamily="2" charset="2"/>
              </a:rPr>
              <a:t>MAX</a:t>
            </a:r>
            <a:endParaRPr lang="en-GB" sz="1400" dirty="0" smtClean="0">
              <a:latin typeface="Comic Sans MS" pitchFamily="66" charset="0"/>
              <a:sym typeface="Wingdings" pitchFamily="2" charset="2"/>
            </a:endParaRPr>
          </a:p>
        </p:txBody>
      </p:sp>
      <mc:AlternateContent xmlns:mc="http://schemas.openxmlformats.org/markup-compatibility/2006" xmlns:a14="http://schemas.microsoft.com/office/drawing/2010/main">
        <mc:Choice Requires="a14">
          <p:sp>
            <p:nvSpPr>
              <p:cNvPr id="78" name="TextBox 77"/>
              <p:cNvSpPr txBox="1"/>
              <p:nvPr/>
            </p:nvSpPr>
            <p:spPr>
              <a:xfrm>
                <a:off x="838200" y="4876800"/>
                <a:ext cx="2076402"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400" b="0" i="1" smtClean="0">
                              <a:latin typeface="Cambria Math"/>
                            </a:rPr>
                          </m:ctrlPr>
                        </m:sSubPr>
                        <m:e>
                          <m:r>
                            <a:rPr lang="en-GB" sz="1400" b="0" i="1" smtClean="0">
                              <a:latin typeface="Cambria Math"/>
                            </a:rPr>
                            <m:t>𝐹</m:t>
                          </m:r>
                        </m:e>
                        <m:sub>
                          <m:r>
                            <a:rPr lang="en-GB" sz="1400" b="0" i="1" smtClean="0">
                              <a:latin typeface="Cambria Math"/>
                            </a:rPr>
                            <m:t>𝑀𝐴𝑋</m:t>
                          </m:r>
                        </m:sub>
                      </m:sSub>
                      <m:r>
                        <a:rPr lang="en-GB" sz="1400" b="0" i="1" smtClean="0">
                          <a:latin typeface="Cambria Math"/>
                        </a:rPr>
                        <m:t>=4</m:t>
                      </m:r>
                      <m:r>
                        <a:rPr lang="en-GB" sz="1400" b="0" i="1" smtClean="0">
                          <a:latin typeface="Cambria Math"/>
                        </a:rPr>
                        <m:t>𝑔</m:t>
                      </m:r>
                      <m:r>
                        <a:rPr lang="en-GB" sz="1400" b="0" i="1" smtClean="0">
                          <a:latin typeface="Cambria Math"/>
                        </a:rPr>
                        <m:t>−0.5</m:t>
                      </m:r>
                      <m:r>
                        <a:rPr lang="en-GB" sz="1400" b="0" i="1" smtClean="0">
                          <a:latin typeface="Cambria Math"/>
                        </a:rPr>
                        <m:t>𝑃𝑆𝑖𝑛</m:t>
                      </m:r>
                      <m:r>
                        <a:rPr lang="en-GB" sz="1400" b="0" i="1" smtClean="0">
                          <a:latin typeface="Cambria Math"/>
                        </a:rPr>
                        <m:t>60</m:t>
                      </m:r>
                    </m:oMath>
                  </m:oMathPara>
                </a14:m>
                <a:endParaRPr lang="en-GB" sz="1400" dirty="0"/>
              </a:p>
            </p:txBody>
          </p:sp>
        </mc:Choice>
        <mc:Fallback xmlns="">
          <p:sp>
            <p:nvSpPr>
              <p:cNvPr id="78" name="TextBox 77"/>
              <p:cNvSpPr txBox="1">
                <a:spLocks noRot="1" noChangeAspect="1" noMove="1" noResize="1" noEditPoints="1" noAdjustHandles="1" noChangeArrowheads="1" noChangeShapeType="1" noTextEdit="1"/>
              </p:cNvSpPr>
              <p:nvPr/>
            </p:nvSpPr>
            <p:spPr>
              <a:xfrm>
                <a:off x="838200" y="4876800"/>
                <a:ext cx="2076402" cy="307777"/>
              </a:xfrm>
              <a:prstGeom prst="rect">
                <a:avLst/>
              </a:prstGeom>
              <a:blipFill rotWithShape="1">
                <a:blip r:embed="rId2"/>
                <a:stretch>
                  <a:fillRect b="-6000"/>
                </a:stretch>
              </a:blipFill>
            </p:spPr>
            <p:txBody>
              <a:bodyPr/>
              <a:lstStyle/>
              <a:p>
                <a:r>
                  <a:rPr lang="en-GB">
                    <a:noFill/>
                  </a:rPr>
                  <a:t> </a:t>
                </a:r>
              </a:p>
            </p:txBody>
          </p:sp>
        </mc:Fallback>
      </mc:AlternateContent>
      <p:sp>
        <p:nvSpPr>
          <p:cNvPr id="41" name="TextBox 40"/>
          <p:cNvSpPr txBox="1"/>
          <p:nvPr/>
        </p:nvSpPr>
        <p:spPr>
          <a:xfrm>
            <a:off x="3810000" y="3276600"/>
            <a:ext cx="1887055" cy="307777"/>
          </a:xfrm>
          <a:prstGeom prst="rect">
            <a:avLst/>
          </a:prstGeom>
          <a:noFill/>
        </p:spPr>
        <p:txBody>
          <a:bodyPr wrap="none" rtlCol="0">
            <a:spAutoFit/>
          </a:bodyPr>
          <a:lstStyle/>
          <a:p>
            <a:r>
              <a:rPr lang="en-GB" sz="1400" u="sng" dirty="0" smtClean="0">
                <a:latin typeface="Comic Sans MS" pitchFamily="66" charset="0"/>
              </a:rPr>
              <a:t>Resolve Horizontally</a:t>
            </a:r>
            <a:endParaRPr lang="en-GB" sz="1400" u="sng" dirty="0">
              <a:latin typeface="Comic Sans MS" pitchFamily="66" charset="0"/>
            </a:endParaRPr>
          </a:p>
        </p:txBody>
      </p:sp>
      <mc:AlternateContent xmlns:mc="http://schemas.openxmlformats.org/markup-compatibility/2006" xmlns:a14="http://schemas.microsoft.com/office/drawing/2010/main">
        <mc:Choice Requires="a14">
          <p:sp>
            <p:nvSpPr>
              <p:cNvPr id="52" name="TextBox 51"/>
              <p:cNvSpPr txBox="1"/>
              <p:nvPr/>
            </p:nvSpPr>
            <p:spPr>
              <a:xfrm>
                <a:off x="5769935" y="3581400"/>
                <a:ext cx="829586"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𝐹</m:t>
                      </m:r>
                      <m:r>
                        <a:rPr lang="en-GB" sz="1400" b="0" i="1" smtClean="0">
                          <a:latin typeface="Cambria Math"/>
                        </a:rPr>
                        <m:t>=</m:t>
                      </m:r>
                      <m:r>
                        <a:rPr lang="en-GB" sz="1400" b="0" i="1" smtClean="0">
                          <a:latin typeface="Cambria Math"/>
                        </a:rPr>
                        <m:t>𝑚𝑎</m:t>
                      </m:r>
                    </m:oMath>
                  </m:oMathPara>
                </a14:m>
                <a:endParaRPr lang="en-GB" sz="1400" dirty="0"/>
              </a:p>
            </p:txBody>
          </p:sp>
        </mc:Choice>
        <mc:Fallback xmlns="">
          <p:sp>
            <p:nvSpPr>
              <p:cNvPr id="52" name="TextBox 51"/>
              <p:cNvSpPr txBox="1">
                <a:spLocks noRot="1" noChangeAspect="1" noMove="1" noResize="1" noEditPoints="1" noAdjustHandles="1" noChangeArrowheads="1" noChangeShapeType="1" noTextEdit="1"/>
              </p:cNvSpPr>
              <p:nvPr/>
            </p:nvSpPr>
            <p:spPr>
              <a:xfrm>
                <a:off x="5769935" y="3581400"/>
                <a:ext cx="829586" cy="307777"/>
              </a:xfrm>
              <a:prstGeom prst="rect">
                <a:avLst/>
              </a:prstGeom>
              <a:blipFill rotWithShape="1">
                <a:blip r:embed="rId3"/>
                <a:stretch>
                  <a:fillRect/>
                </a:stretch>
              </a:blipFill>
            </p:spPr>
            <p:txBody>
              <a:bodyPr/>
              <a:lstStyle/>
              <a:p>
                <a:r>
                  <a:rPr lang="en-GB">
                    <a:noFill/>
                  </a:rPr>
                  <a:t> </a:t>
                </a:r>
              </a:p>
            </p:txBody>
          </p:sp>
        </mc:Fallback>
      </mc:AlternateContent>
      <p:sp>
        <p:nvSpPr>
          <p:cNvPr id="60" name="Arc 59"/>
          <p:cNvSpPr/>
          <p:nvPr/>
        </p:nvSpPr>
        <p:spPr>
          <a:xfrm>
            <a:off x="6400800" y="3733800"/>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5" name="TextBox 64"/>
          <p:cNvSpPr txBox="1"/>
          <p:nvPr/>
        </p:nvSpPr>
        <p:spPr>
          <a:xfrm>
            <a:off x="6781800" y="3733800"/>
            <a:ext cx="1447800" cy="430887"/>
          </a:xfrm>
          <a:prstGeom prst="rect">
            <a:avLst/>
          </a:prstGeom>
          <a:noFill/>
        </p:spPr>
        <p:txBody>
          <a:bodyPr wrap="square" rtlCol="0">
            <a:spAutoFit/>
          </a:bodyPr>
          <a:lstStyle/>
          <a:p>
            <a:pPr algn="ctr"/>
            <a:r>
              <a:rPr lang="en-GB" sz="1100" dirty="0" smtClean="0">
                <a:solidFill>
                  <a:srgbClr val="FF0000"/>
                </a:solidFill>
                <a:latin typeface="Comic Sans MS" pitchFamily="66" charset="0"/>
              </a:rPr>
              <a:t>Sub in values with P as positive</a:t>
            </a:r>
            <a:endParaRPr lang="en-GB" sz="1100" dirty="0">
              <a:solidFill>
                <a:srgbClr val="FF0000"/>
              </a:solidFill>
              <a:latin typeface="Comic Sans MS" pitchFamily="66" charset="0"/>
            </a:endParaRPr>
          </a:p>
        </p:txBody>
      </p:sp>
      <p:sp>
        <p:nvSpPr>
          <p:cNvPr id="79" name="TextBox 78"/>
          <p:cNvSpPr txBox="1"/>
          <p:nvPr/>
        </p:nvSpPr>
        <p:spPr>
          <a:xfrm>
            <a:off x="7010400" y="2514600"/>
            <a:ext cx="1981200" cy="954107"/>
          </a:xfrm>
          <a:prstGeom prst="rect">
            <a:avLst/>
          </a:prstGeom>
          <a:noFill/>
        </p:spPr>
        <p:txBody>
          <a:bodyPr wrap="square" rtlCol="0">
            <a:spAutoFit/>
          </a:bodyPr>
          <a:lstStyle/>
          <a:p>
            <a:pPr algn="ctr"/>
            <a:r>
              <a:rPr lang="en-GB" sz="1400" dirty="0" smtClean="0">
                <a:latin typeface="Comic Sans MS" pitchFamily="66" charset="0"/>
                <a:sym typeface="Wingdings" pitchFamily="2" charset="2"/>
              </a:rPr>
              <a:t> The horizontal forces will cancel out as the block is in limiting equilibrium</a:t>
            </a:r>
          </a:p>
        </p:txBody>
      </p:sp>
      <mc:AlternateContent xmlns:mc="http://schemas.openxmlformats.org/markup-compatibility/2006" xmlns:a14="http://schemas.microsoft.com/office/drawing/2010/main">
        <mc:Choice Requires="a14">
          <p:sp>
            <p:nvSpPr>
              <p:cNvPr id="80" name="TextBox 79"/>
              <p:cNvSpPr txBox="1"/>
              <p:nvPr/>
            </p:nvSpPr>
            <p:spPr>
              <a:xfrm>
                <a:off x="4984898" y="3962400"/>
                <a:ext cx="1485278"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𝑃𝐶𝑜𝑠</m:t>
                      </m:r>
                      <m:r>
                        <a:rPr lang="en-GB" sz="1400" b="0" i="1" smtClean="0">
                          <a:latin typeface="Cambria Math"/>
                        </a:rPr>
                        <m:t>60−</m:t>
                      </m:r>
                      <m:r>
                        <a:rPr lang="en-GB" sz="1400" b="0" i="1" smtClean="0">
                          <a:latin typeface="Cambria Math"/>
                        </a:rPr>
                        <m:t>𝐹</m:t>
                      </m:r>
                      <m:r>
                        <a:rPr lang="en-GB" sz="1400" b="0" i="1" smtClean="0">
                          <a:latin typeface="Cambria Math"/>
                        </a:rPr>
                        <m:t>=0</m:t>
                      </m:r>
                    </m:oMath>
                  </m:oMathPara>
                </a14:m>
                <a:endParaRPr lang="en-GB" sz="1400" dirty="0"/>
              </a:p>
            </p:txBody>
          </p:sp>
        </mc:Choice>
        <mc:Fallback xmlns="">
          <p:sp>
            <p:nvSpPr>
              <p:cNvPr id="80" name="TextBox 79"/>
              <p:cNvSpPr txBox="1">
                <a:spLocks noRot="1" noChangeAspect="1" noMove="1" noResize="1" noEditPoints="1" noAdjustHandles="1" noChangeArrowheads="1" noChangeShapeType="1" noTextEdit="1"/>
              </p:cNvSpPr>
              <p:nvPr/>
            </p:nvSpPr>
            <p:spPr>
              <a:xfrm>
                <a:off x="4984898" y="3962400"/>
                <a:ext cx="1485278" cy="307777"/>
              </a:xfrm>
              <a:prstGeom prst="rect">
                <a:avLst/>
              </a:prstGeom>
              <a:blipFill rotWithShape="1">
                <a:blip r:embed="rId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1" name="TextBox 80"/>
              <p:cNvSpPr txBox="1"/>
              <p:nvPr/>
            </p:nvSpPr>
            <p:spPr>
              <a:xfrm>
                <a:off x="3733800" y="4343400"/>
                <a:ext cx="2742546"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𝑃𝐶𝑜𝑠</m:t>
                      </m:r>
                      <m:r>
                        <a:rPr lang="en-GB" sz="1400" b="0" i="1" smtClean="0">
                          <a:latin typeface="Cambria Math"/>
                        </a:rPr>
                        <m:t>60−(4</m:t>
                      </m:r>
                      <m:r>
                        <a:rPr lang="en-GB" sz="1400" b="0" i="1" smtClean="0">
                          <a:latin typeface="Cambria Math"/>
                        </a:rPr>
                        <m:t>𝑔</m:t>
                      </m:r>
                      <m:r>
                        <a:rPr lang="en-GB" sz="1400" b="0" i="1" smtClean="0">
                          <a:latin typeface="Cambria Math"/>
                        </a:rPr>
                        <m:t>−0.5</m:t>
                      </m:r>
                      <m:r>
                        <a:rPr lang="en-GB" sz="1400" b="0" i="1" smtClean="0">
                          <a:latin typeface="Cambria Math"/>
                        </a:rPr>
                        <m:t>𝑃𝑆𝑖𝑛</m:t>
                      </m:r>
                      <m:r>
                        <a:rPr lang="en-GB" sz="1400" b="0" i="1" smtClean="0">
                          <a:latin typeface="Cambria Math"/>
                        </a:rPr>
                        <m:t>60)=0</m:t>
                      </m:r>
                    </m:oMath>
                  </m:oMathPara>
                </a14:m>
                <a:endParaRPr lang="en-GB" sz="1400" dirty="0"/>
              </a:p>
            </p:txBody>
          </p:sp>
        </mc:Choice>
        <mc:Fallback xmlns="">
          <p:sp>
            <p:nvSpPr>
              <p:cNvPr id="81" name="TextBox 80"/>
              <p:cNvSpPr txBox="1">
                <a:spLocks noRot="1" noChangeAspect="1" noMove="1" noResize="1" noEditPoints="1" noAdjustHandles="1" noChangeArrowheads="1" noChangeShapeType="1" noTextEdit="1"/>
              </p:cNvSpPr>
              <p:nvPr/>
            </p:nvSpPr>
            <p:spPr>
              <a:xfrm>
                <a:off x="3733800" y="4343400"/>
                <a:ext cx="2742546" cy="307777"/>
              </a:xfrm>
              <a:prstGeom prst="rect">
                <a:avLst/>
              </a:prstGeom>
              <a:blipFill rotWithShape="1">
                <a:blip r:embed="rId5"/>
                <a:stretch>
                  <a:fillRect b="-6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2" name="TextBox 81"/>
              <p:cNvSpPr txBox="1"/>
              <p:nvPr/>
            </p:nvSpPr>
            <p:spPr>
              <a:xfrm>
                <a:off x="3841898" y="4713767"/>
                <a:ext cx="2668808"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𝑃𝐶𝑜𝑠</m:t>
                      </m:r>
                      <m:r>
                        <a:rPr lang="en-GB" sz="1400" b="0" i="1" smtClean="0">
                          <a:latin typeface="Cambria Math"/>
                        </a:rPr>
                        <m:t>60−4</m:t>
                      </m:r>
                      <m:r>
                        <a:rPr lang="en-GB" sz="1400" b="0" i="1" smtClean="0">
                          <a:latin typeface="Cambria Math"/>
                        </a:rPr>
                        <m:t>𝑔</m:t>
                      </m:r>
                      <m:r>
                        <a:rPr lang="en-GB" sz="1400" b="0" i="1" smtClean="0">
                          <a:latin typeface="Cambria Math"/>
                        </a:rPr>
                        <m:t>+0.5</m:t>
                      </m:r>
                      <m:r>
                        <a:rPr lang="en-GB" sz="1400" b="0" i="1" smtClean="0">
                          <a:latin typeface="Cambria Math"/>
                        </a:rPr>
                        <m:t>𝑃𝑆𝑖𝑛</m:t>
                      </m:r>
                      <m:r>
                        <a:rPr lang="en-GB" sz="1400" b="0" i="1" smtClean="0">
                          <a:latin typeface="Cambria Math"/>
                        </a:rPr>
                        <m:t>60=0</m:t>
                      </m:r>
                    </m:oMath>
                  </m:oMathPara>
                </a14:m>
                <a:endParaRPr lang="en-GB" sz="1400" dirty="0"/>
              </a:p>
            </p:txBody>
          </p:sp>
        </mc:Choice>
        <mc:Fallback xmlns="">
          <p:sp>
            <p:nvSpPr>
              <p:cNvPr id="82" name="TextBox 81"/>
              <p:cNvSpPr txBox="1">
                <a:spLocks noRot="1" noChangeAspect="1" noMove="1" noResize="1" noEditPoints="1" noAdjustHandles="1" noChangeArrowheads="1" noChangeShapeType="1" noTextEdit="1"/>
              </p:cNvSpPr>
              <p:nvPr/>
            </p:nvSpPr>
            <p:spPr>
              <a:xfrm>
                <a:off x="3841898" y="4713767"/>
                <a:ext cx="2668808" cy="307777"/>
              </a:xfrm>
              <a:prstGeom prst="rect">
                <a:avLst/>
              </a:prstGeom>
              <a:blipFill rotWithShape="1">
                <a:blip r:embed="rId6"/>
                <a:stretch>
                  <a:fillRect b="-3922"/>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3" name="TextBox 82"/>
              <p:cNvSpPr txBox="1"/>
              <p:nvPr/>
            </p:nvSpPr>
            <p:spPr>
              <a:xfrm>
                <a:off x="4299098" y="5105400"/>
                <a:ext cx="2281266"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𝑃𝐶𝑜𝑠</m:t>
                      </m:r>
                      <m:r>
                        <a:rPr lang="en-GB" sz="1400" b="0" i="1" smtClean="0">
                          <a:latin typeface="Cambria Math"/>
                        </a:rPr>
                        <m:t>60+0.5</m:t>
                      </m:r>
                      <m:r>
                        <a:rPr lang="en-GB" sz="1400" b="0" i="1" smtClean="0">
                          <a:latin typeface="Cambria Math"/>
                        </a:rPr>
                        <m:t>𝑃𝑆𝑖𝑛</m:t>
                      </m:r>
                      <m:r>
                        <a:rPr lang="en-GB" sz="1400" b="0" i="1" smtClean="0">
                          <a:latin typeface="Cambria Math"/>
                        </a:rPr>
                        <m:t>60=4</m:t>
                      </m:r>
                      <m:r>
                        <a:rPr lang="en-GB" sz="1400" b="0" i="1" smtClean="0">
                          <a:latin typeface="Cambria Math"/>
                        </a:rPr>
                        <m:t>𝑔</m:t>
                      </m:r>
                    </m:oMath>
                  </m:oMathPara>
                </a14:m>
                <a:endParaRPr lang="en-GB" sz="1400" dirty="0"/>
              </a:p>
            </p:txBody>
          </p:sp>
        </mc:Choice>
        <mc:Fallback xmlns="">
          <p:sp>
            <p:nvSpPr>
              <p:cNvPr id="83" name="TextBox 82"/>
              <p:cNvSpPr txBox="1">
                <a:spLocks noRot="1" noChangeAspect="1" noMove="1" noResize="1" noEditPoints="1" noAdjustHandles="1" noChangeArrowheads="1" noChangeShapeType="1" noTextEdit="1"/>
              </p:cNvSpPr>
              <p:nvPr/>
            </p:nvSpPr>
            <p:spPr>
              <a:xfrm>
                <a:off x="4299098" y="5105400"/>
                <a:ext cx="2281266" cy="307777"/>
              </a:xfrm>
              <a:prstGeom prst="rect">
                <a:avLst/>
              </a:prstGeom>
              <a:blipFill rotWithShape="1">
                <a:blip r:embed="rId7"/>
                <a:stretch>
                  <a:fillRect b="-4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4" name="TextBox 83"/>
              <p:cNvSpPr txBox="1"/>
              <p:nvPr/>
            </p:nvSpPr>
            <p:spPr>
              <a:xfrm>
                <a:off x="4267200" y="5551967"/>
                <a:ext cx="2322495"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m:t>
                      </m:r>
                      <m:r>
                        <a:rPr lang="en-GB" sz="1400" b="0" i="1" smtClean="0">
                          <a:latin typeface="Cambria Math"/>
                        </a:rPr>
                        <m:t>(</m:t>
                      </m:r>
                      <m:r>
                        <a:rPr lang="en-GB" sz="1400" b="0" i="1" smtClean="0">
                          <a:latin typeface="Cambria Math"/>
                        </a:rPr>
                        <m:t>𝐶𝑜𝑠</m:t>
                      </m:r>
                      <m:r>
                        <a:rPr lang="en-GB" sz="1400" b="0" i="1" smtClean="0">
                          <a:latin typeface="Cambria Math"/>
                        </a:rPr>
                        <m:t>60+0.5</m:t>
                      </m:r>
                      <m:r>
                        <a:rPr lang="en-GB" sz="1400" b="0" i="1" smtClean="0">
                          <a:latin typeface="Cambria Math"/>
                        </a:rPr>
                        <m:t>𝑆𝑖𝑛</m:t>
                      </m:r>
                      <m:r>
                        <a:rPr lang="en-GB" sz="1400" b="0" i="1" smtClean="0">
                          <a:latin typeface="Cambria Math"/>
                        </a:rPr>
                        <m:t>60)=4</m:t>
                      </m:r>
                      <m:r>
                        <a:rPr lang="en-GB" sz="1400" b="0" i="1" smtClean="0">
                          <a:latin typeface="Cambria Math"/>
                        </a:rPr>
                        <m:t>𝑔</m:t>
                      </m:r>
                    </m:oMath>
                  </m:oMathPara>
                </a14:m>
                <a:endParaRPr lang="en-GB" sz="1400" dirty="0"/>
              </a:p>
            </p:txBody>
          </p:sp>
        </mc:Choice>
        <mc:Fallback xmlns="">
          <p:sp>
            <p:nvSpPr>
              <p:cNvPr id="84" name="TextBox 83"/>
              <p:cNvSpPr txBox="1">
                <a:spLocks noRot="1" noChangeAspect="1" noMove="1" noResize="1" noEditPoints="1" noAdjustHandles="1" noChangeArrowheads="1" noChangeShapeType="1" noTextEdit="1"/>
              </p:cNvSpPr>
              <p:nvPr/>
            </p:nvSpPr>
            <p:spPr>
              <a:xfrm>
                <a:off x="4267200" y="5551967"/>
                <a:ext cx="2322495" cy="307777"/>
              </a:xfrm>
              <a:prstGeom prst="rect">
                <a:avLst/>
              </a:prstGeom>
              <a:blipFill rotWithShape="1">
                <a:blip r:embed="rId8"/>
                <a:stretch>
                  <a:fillRect b="-8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5" name="TextBox 84"/>
              <p:cNvSpPr txBox="1"/>
              <p:nvPr/>
            </p:nvSpPr>
            <p:spPr>
              <a:xfrm>
                <a:off x="5803605" y="5879805"/>
                <a:ext cx="1961947" cy="49988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m:t>
                      </m:r>
                      <m:r>
                        <a:rPr lang="en-GB" sz="1400" b="0" i="1" smtClean="0">
                          <a:latin typeface="Cambria Math"/>
                        </a:rPr>
                        <m:t>=</m:t>
                      </m:r>
                      <m:f>
                        <m:fPr>
                          <m:ctrlPr>
                            <a:rPr lang="en-GB" sz="1400" b="0" i="1" smtClean="0">
                              <a:latin typeface="Cambria Math"/>
                            </a:rPr>
                          </m:ctrlPr>
                        </m:fPr>
                        <m:num>
                          <m:r>
                            <a:rPr lang="en-GB" sz="1400" i="1">
                              <a:latin typeface="Cambria Math"/>
                            </a:rPr>
                            <m:t>4</m:t>
                          </m:r>
                          <m:r>
                            <a:rPr lang="en-GB" sz="1400" i="1">
                              <a:latin typeface="Cambria Math"/>
                            </a:rPr>
                            <m:t>𝑔</m:t>
                          </m:r>
                          <m:r>
                            <m:rPr>
                              <m:nor/>
                            </m:rPr>
                            <a:rPr lang="en-GB" sz="1400" dirty="0"/>
                            <m:t> </m:t>
                          </m:r>
                        </m:num>
                        <m:den>
                          <m:r>
                            <a:rPr lang="en-GB" sz="1400" i="1">
                              <a:latin typeface="Cambria Math"/>
                            </a:rPr>
                            <m:t>𝐶𝑜𝑠</m:t>
                          </m:r>
                          <m:r>
                            <a:rPr lang="en-GB" sz="1400" i="1">
                              <a:latin typeface="Cambria Math"/>
                            </a:rPr>
                            <m:t>60+0.5</m:t>
                          </m:r>
                          <m:r>
                            <a:rPr lang="en-GB" sz="1400" i="1">
                              <a:latin typeface="Cambria Math"/>
                            </a:rPr>
                            <m:t>𝑆𝑖𝑛</m:t>
                          </m:r>
                          <m:r>
                            <a:rPr lang="en-GB" sz="1400" i="1">
                              <a:latin typeface="Cambria Math"/>
                            </a:rPr>
                            <m:t>60</m:t>
                          </m:r>
                        </m:den>
                      </m:f>
                    </m:oMath>
                  </m:oMathPara>
                </a14:m>
                <a:endParaRPr lang="en-GB" sz="1400" dirty="0"/>
              </a:p>
            </p:txBody>
          </p:sp>
        </mc:Choice>
        <mc:Fallback xmlns="">
          <p:sp>
            <p:nvSpPr>
              <p:cNvPr id="85" name="TextBox 84"/>
              <p:cNvSpPr txBox="1">
                <a:spLocks noRot="1" noChangeAspect="1" noMove="1" noResize="1" noEditPoints="1" noAdjustHandles="1" noChangeArrowheads="1" noChangeShapeType="1" noTextEdit="1"/>
              </p:cNvSpPr>
              <p:nvPr/>
            </p:nvSpPr>
            <p:spPr>
              <a:xfrm>
                <a:off x="5803605" y="5879805"/>
                <a:ext cx="1961947" cy="499880"/>
              </a:xfrm>
              <a:prstGeom prst="rect">
                <a:avLst/>
              </a:prstGeom>
              <a:blipFill rotWithShape="1">
                <a:blip r:embed="rId9"/>
                <a:stretch>
                  <a:fillRect b="-122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6" name="TextBox 85"/>
              <p:cNvSpPr txBox="1"/>
              <p:nvPr/>
            </p:nvSpPr>
            <p:spPr>
              <a:xfrm>
                <a:off x="5796516" y="6473455"/>
                <a:ext cx="1144352"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m:t>
                      </m:r>
                      <m:r>
                        <a:rPr lang="en-GB" sz="1400" b="0" i="1" smtClean="0">
                          <a:latin typeface="Cambria Math"/>
                        </a:rPr>
                        <m:t>=42.01</m:t>
                      </m:r>
                      <m:r>
                        <a:rPr lang="en-GB" sz="1400" b="0" i="1" smtClean="0">
                          <a:latin typeface="Cambria Math"/>
                        </a:rPr>
                        <m:t>𝑁</m:t>
                      </m:r>
                    </m:oMath>
                  </m:oMathPara>
                </a14:m>
                <a:endParaRPr lang="en-GB" sz="1400" dirty="0"/>
              </a:p>
            </p:txBody>
          </p:sp>
        </mc:Choice>
        <mc:Fallback xmlns="">
          <p:sp>
            <p:nvSpPr>
              <p:cNvPr id="86" name="TextBox 85"/>
              <p:cNvSpPr txBox="1">
                <a:spLocks noRot="1" noChangeAspect="1" noMove="1" noResize="1" noEditPoints="1" noAdjustHandles="1" noChangeArrowheads="1" noChangeShapeType="1" noTextEdit="1"/>
              </p:cNvSpPr>
              <p:nvPr/>
            </p:nvSpPr>
            <p:spPr>
              <a:xfrm>
                <a:off x="5796516" y="6473455"/>
                <a:ext cx="1144352" cy="307777"/>
              </a:xfrm>
              <a:prstGeom prst="rect">
                <a:avLst/>
              </a:prstGeom>
              <a:blipFill rotWithShape="1">
                <a:blip r:embed="rId10"/>
                <a:stretch>
                  <a:fillRect/>
                </a:stretch>
              </a:blipFill>
            </p:spPr>
            <p:txBody>
              <a:bodyPr/>
              <a:lstStyle/>
              <a:p>
                <a:r>
                  <a:rPr lang="en-GB">
                    <a:noFill/>
                  </a:rPr>
                  <a:t> </a:t>
                </a:r>
              </a:p>
            </p:txBody>
          </p:sp>
        </mc:Fallback>
      </mc:AlternateContent>
      <p:sp>
        <p:nvSpPr>
          <p:cNvPr id="87" name="Arc 86"/>
          <p:cNvSpPr/>
          <p:nvPr/>
        </p:nvSpPr>
        <p:spPr>
          <a:xfrm>
            <a:off x="6400800" y="4114800"/>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8" name="Arc 87"/>
          <p:cNvSpPr/>
          <p:nvPr/>
        </p:nvSpPr>
        <p:spPr>
          <a:xfrm>
            <a:off x="6400800" y="4495800"/>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9" name="Arc 88"/>
          <p:cNvSpPr/>
          <p:nvPr/>
        </p:nvSpPr>
        <p:spPr>
          <a:xfrm>
            <a:off x="6400800" y="4876800"/>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90" name="Arc 89"/>
          <p:cNvSpPr/>
          <p:nvPr/>
        </p:nvSpPr>
        <p:spPr>
          <a:xfrm>
            <a:off x="6400800" y="52578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91" name="Arc 90"/>
          <p:cNvSpPr/>
          <p:nvPr/>
        </p:nvSpPr>
        <p:spPr>
          <a:xfrm>
            <a:off x="7543800" y="57150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92" name="Arc 91"/>
          <p:cNvSpPr/>
          <p:nvPr/>
        </p:nvSpPr>
        <p:spPr>
          <a:xfrm>
            <a:off x="7543800" y="61722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93" name="TextBox 92"/>
          <p:cNvSpPr txBox="1"/>
          <p:nvPr/>
        </p:nvSpPr>
        <p:spPr>
          <a:xfrm>
            <a:off x="6781800" y="4191000"/>
            <a:ext cx="1143000" cy="261610"/>
          </a:xfrm>
          <a:prstGeom prst="rect">
            <a:avLst/>
          </a:prstGeom>
          <a:noFill/>
        </p:spPr>
        <p:txBody>
          <a:bodyPr wrap="square" rtlCol="0">
            <a:spAutoFit/>
          </a:bodyPr>
          <a:lstStyle/>
          <a:p>
            <a:pPr algn="ctr"/>
            <a:r>
              <a:rPr lang="en-GB" sz="1100" dirty="0" smtClean="0">
                <a:solidFill>
                  <a:srgbClr val="FF0000"/>
                </a:solidFill>
                <a:latin typeface="Comic Sans MS" pitchFamily="66" charset="0"/>
              </a:rPr>
              <a:t>Sub in F</a:t>
            </a:r>
            <a:r>
              <a:rPr lang="en-GB" sz="1100" baseline="-25000" dirty="0" smtClean="0">
                <a:solidFill>
                  <a:srgbClr val="FF0000"/>
                </a:solidFill>
                <a:latin typeface="Comic Sans MS" pitchFamily="66" charset="0"/>
              </a:rPr>
              <a:t>MAX</a:t>
            </a:r>
            <a:endParaRPr lang="en-GB" sz="1100" baseline="-25000" dirty="0">
              <a:solidFill>
                <a:srgbClr val="FF0000"/>
              </a:solidFill>
              <a:latin typeface="Comic Sans MS" pitchFamily="66" charset="0"/>
            </a:endParaRPr>
          </a:p>
        </p:txBody>
      </p:sp>
      <p:sp>
        <p:nvSpPr>
          <p:cNvPr id="94" name="TextBox 93"/>
          <p:cNvSpPr txBox="1"/>
          <p:nvPr/>
        </p:nvSpPr>
        <p:spPr>
          <a:xfrm>
            <a:off x="6858000" y="4572000"/>
            <a:ext cx="1828800" cy="261610"/>
          </a:xfrm>
          <a:prstGeom prst="rect">
            <a:avLst/>
          </a:prstGeom>
          <a:noFill/>
        </p:spPr>
        <p:txBody>
          <a:bodyPr wrap="square" rtlCol="0">
            <a:spAutoFit/>
          </a:bodyPr>
          <a:lstStyle/>
          <a:p>
            <a:pPr algn="ctr"/>
            <a:r>
              <a:rPr lang="en-GB" sz="1100" dirty="0" smtClean="0">
                <a:solidFill>
                  <a:srgbClr val="FF0000"/>
                </a:solidFill>
                <a:latin typeface="Comic Sans MS" pitchFamily="66" charset="0"/>
              </a:rPr>
              <a:t>‘Multiply out’ the bracket</a:t>
            </a:r>
            <a:endParaRPr lang="en-GB" sz="1100" baseline="-25000" dirty="0">
              <a:solidFill>
                <a:srgbClr val="FF0000"/>
              </a:solidFill>
              <a:latin typeface="Comic Sans MS" pitchFamily="66" charset="0"/>
            </a:endParaRPr>
          </a:p>
        </p:txBody>
      </p:sp>
      <p:sp>
        <p:nvSpPr>
          <p:cNvPr id="95" name="TextBox 94"/>
          <p:cNvSpPr txBox="1"/>
          <p:nvPr/>
        </p:nvSpPr>
        <p:spPr>
          <a:xfrm>
            <a:off x="6781800" y="4953000"/>
            <a:ext cx="685800" cy="261610"/>
          </a:xfrm>
          <a:prstGeom prst="rect">
            <a:avLst/>
          </a:prstGeom>
          <a:noFill/>
        </p:spPr>
        <p:txBody>
          <a:bodyPr wrap="square" rtlCol="0">
            <a:spAutoFit/>
          </a:bodyPr>
          <a:lstStyle/>
          <a:p>
            <a:pPr algn="ctr"/>
            <a:r>
              <a:rPr lang="en-GB" sz="1100" dirty="0" smtClean="0">
                <a:solidFill>
                  <a:srgbClr val="FF0000"/>
                </a:solidFill>
                <a:latin typeface="Comic Sans MS" pitchFamily="66" charset="0"/>
              </a:rPr>
              <a:t>Add 4g</a:t>
            </a:r>
            <a:endParaRPr lang="en-GB" sz="1100" baseline="-25000" dirty="0">
              <a:solidFill>
                <a:srgbClr val="FF0000"/>
              </a:solidFill>
              <a:latin typeface="Comic Sans MS" pitchFamily="66" charset="0"/>
            </a:endParaRPr>
          </a:p>
        </p:txBody>
      </p:sp>
      <p:sp>
        <p:nvSpPr>
          <p:cNvPr id="96" name="TextBox 95"/>
          <p:cNvSpPr txBox="1"/>
          <p:nvPr/>
        </p:nvSpPr>
        <p:spPr>
          <a:xfrm>
            <a:off x="6781800" y="5257800"/>
            <a:ext cx="1447800" cy="430887"/>
          </a:xfrm>
          <a:prstGeom prst="rect">
            <a:avLst/>
          </a:prstGeom>
          <a:noFill/>
        </p:spPr>
        <p:txBody>
          <a:bodyPr wrap="square" rtlCol="0">
            <a:spAutoFit/>
          </a:bodyPr>
          <a:lstStyle/>
          <a:p>
            <a:pPr algn="ctr"/>
            <a:r>
              <a:rPr lang="en-GB" sz="1100" dirty="0" smtClean="0">
                <a:solidFill>
                  <a:srgbClr val="FF0000"/>
                </a:solidFill>
                <a:latin typeface="Comic Sans MS" pitchFamily="66" charset="0"/>
              </a:rPr>
              <a:t>Factorise P on the left side</a:t>
            </a:r>
            <a:endParaRPr lang="en-GB" sz="1100" baseline="-25000" dirty="0">
              <a:solidFill>
                <a:srgbClr val="FF0000"/>
              </a:solidFill>
              <a:latin typeface="Comic Sans MS" pitchFamily="66" charset="0"/>
            </a:endParaRPr>
          </a:p>
        </p:txBody>
      </p:sp>
      <p:sp>
        <p:nvSpPr>
          <p:cNvPr id="97" name="TextBox 96"/>
          <p:cNvSpPr txBox="1"/>
          <p:nvPr/>
        </p:nvSpPr>
        <p:spPr>
          <a:xfrm>
            <a:off x="8001000" y="5715000"/>
            <a:ext cx="1066800" cy="430887"/>
          </a:xfrm>
          <a:prstGeom prst="rect">
            <a:avLst/>
          </a:prstGeom>
          <a:noFill/>
        </p:spPr>
        <p:txBody>
          <a:bodyPr wrap="square" rtlCol="0">
            <a:spAutoFit/>
          </a:bodyPr>
          <a:lstStyle/>
          <a:p>
            <a:pPr algn="ctr"/>
            <a:r>
              <a:rPr lang="en-GB" sz="1100" dirty="0" smtClean="0">
                <a:solidFill>
                  <a:srgbClr val="FF0000"/>
                </a:solidFill>
                <a:latin typeface="Comic Sans MS" pitchFamily="66" charset="0"/>
              </a:rPr>
              <a:t>Divide by the bracket</a:t>
            </a:r>
            <a:endParaRPr lang="en-GB" sz="1100" baseline="-25000" dirty="0">
              <a:solidFill>
                <a:srgbClr val="FF0000"/>
              </a:solidFill>
              <a:latin typeface="Comic Sans MS" pitchFamily="66" charset="0"/>
            </a:endParaRPr>
          </a:p>
        </p:txBody>
      </p:sp>
      <p:sp>
        <p:nvSpPr>
          <p:cNvPr id="98" name="TextBox 97"/>
          <p:cNvSpPr txBox="1"/>
          <p:nvPr/>
        </p:nvSpPr>
        <p:spPr>
          <a:xfrm>
            <a:off x="7924800" y="6248400"/>
            <a:ext cx="914400" cy="261610"/>
          </a:xfrm>
          <a:prstGeom prst="rect">
            <a:avLst/>
          </a:prstGeom>
          <a:noFill/>
        </p:spPr>
        <p:txBody>
          <a:bodyPr wrap="square" rtlCol="0">
            <a:spAutoFit/>
          </a:bodyPr>
          <a:lstStyle/>
          <a:p>
            <a:pPr algn="ctr"/>
            <a:r>
              <a:rPr lang="en-GB" sz="1100" dirty="0" smtClean="0">
                <a:solidFill>
                  <a:srgbClr val="FF0000"/>
                </a:solidFill>
                <a:latin typeface="Comic Sans MS" pitchFamily="66" charset="0"/>
              </a:rPr>
              <a:t>Calculate</a:t>
            </a:r>
            <a:endParaRPr lang="en-GB" sz="1100" baseline="-25000" dirty="0">
              <a:solidFill>
                <a:srgbClr val="FF0000"/>
              </a:solidFill>
              <a:latin typeface="Comic Sans MS" pitchFamily="66" charset="0"/>
            </a:endParaRPr>
          </a:p>
        </p:txBody>
      </p:sp>
      <p:sp>
        <p:nvSpPr>
          <p:cNvPr id="5" name="Rectangle 4"/>
          <p:cNvSpPr/>
          <p:nvPr/>
        </p:nvSpPr>
        <p:spPr>
          <a:xfrm>
            <a:off x="914400" y="4876800"/>
            <a:ext cx="1981200" cy="304800"/>
          </a:xfrm>
          <a:prstGeom prst="rect">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9" name="TextBox 98"/>
          <p:cNvSpPr txBox="1"/>
          <p:nvPr/>
        </p:nvSpPr>
        <p:spPr>
          <a:xfrm>
            <a:off x="152400" y="5562600"/>
            <a:ext cx="3657600" cy="1169551"/>
          </a:xfrm>
          <a:prstGeom prst="rect">
            <a:avLst/>
          </a:prstGeom>
          <a:noFill/>
          <a:ln w="25400">
            <a:solidFill>
              <a:schemeClr val="tx1"/>
            </a:solidFill>
          </a:ln>
        </p:spPr>
        <p:txBody>
          <a:bodyPr wrap="square" rtlCol="0">
            <a:spAutoFit/>
          </a:bodyPr>
          <a:lstStyle/>
          <a:p>
            <a:pPr algn="ctr"/>
            <a:r>
              <a:rPr lang="en-GB" sz="1400" dirty="0" smtClean="0">
                <a:latin typeface="Comic Sans MS" pitchFamily="66" charset="0"/>
              </a:rPr>
              <a:t>If P is any greater, the block will start to accelerate.</a:t>
            </a:r>
          </a:p>
          <a:p>
            <a:pPr algn="ctr"/>
            <a:r>
              <a:rPr lang="en-GB" sz="1400" dirty="0" smtClean="0">
                <a:latin typeface="Comic Sans MS" pitchFamily="66" charset="0"/>
                <a:sym typeface="Wingdings" pitchFamily="2" charset="2"/>
              </a:rPr>
              <a:t>If P is any smaller, then F</a:t>
            </a:r>
            <a:r>
              <a:rPr lang="en-GB" sz="1400" baseline="-25000" dirty="0" smtClean="0">
                <a:latin typeface="Comic Sans MS" pitchFamily="66" charset="0"/>
                <a:sym typeface="Wingdings" pitchFamily="2" charset="2"/>
              </a:rPr>
              <a:t>MAX</a:t>
            </a:r>
            <a:r>
              <a:rPr lang="en-GB" sz="1400" dirty="0" smtClean="0">
                <a:latin typeface="Comic Sans MS" pitchFamily="66" charset="0"/>
                <a:sym typeface="Wingdings" pitchFamily="2" charset="2"/>
              </a:rPr>
              <a:t> will be less and hence the block will not be in limiting equilibrium</a:t>
            </a:r>
          </a:p>
        </p:txBody>
      </p:sp>
      <p:sp>
        <p:nvSpPr>
          <p:cNvPr id="100" name="Rectangle 99"/>
          <p:cNvSpPr/>
          <p:nvPr/>
        </p:nvSpPr>
        <p:spPr>
          <a:xfrm>
            <a:off x="5867400" y="3962400"/>
            <a:ext cx="228600" cy="304800"/>
          </a:xfrm>
          <a:prstGeom prst="rect">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1" name="Rectangle 100"/>
          <p:cNvSpPr/>
          <p:nvPr/>
        </p:nvSpPr>
        <p:spPr>
          <a:xfrm>
            <a:off x="4648200" y="4343400"/>
            <a:ext cx="1371600" cy="304800"/>
          </a:xfrm>
          <a:prstGeom prst="rect">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1" name="Picture 6" descr="http://sd.keepcalm-o-matic.co.uk/i/keep-calm-and-use-the-forces-3.png"/>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52400" y="76200"/>
            <a:ext cx="1066800" cy="1244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38013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9">
                                            <p:txEl>
                                              <p:pRg st="0" end="0"/>
                                            </p:txEl>
                                          </p:spTgt>
                                        </p:tgtEl>
                                        <p:attrNameLst>
                                          <p:attrName>style.visibility</p:attrName>
                                        </p:attrNameLst>
                                      </p:cBhvr>
                                      <p:to>
                                        <p:strVal val="visible"/>
                                      </p:to>
                                    </p:set>
                                    <p:animEffect transition="in" filter="blinds(horizontal)">
                                      <p:cBhvr>
                                        <p:cTn id="7" dur="500"/>
                                        <p:tgtEl>
                                          <p:spTgt spid="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1"/>
                                        </p:tgtEl>
                                        <p:attrNameLst>
                                          <p:attrName>style.visibility</p:attrName>
                                        </p:attrNameLst>
                                      </p:cBhvr>
                                      <p:to>
                                        <p:strVal val="visible"/>
                                      </p:to>
                                    </p:set>
                                    <p:animEffect transition="in" filter="blinds(horizontal)">
                                      <p:cBhvr>
                                        <p:cTn id="12" dur="500"/>
                                        <p:tgtEl>
                                          <p:spTgt spid="41"/>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2"/>
                                        </p:tgtEl>
                                        <p:attrNameLst>
                                          <p:attrName>style.visibility</p:attrName>
                                        </p:attrNameLst>
                                      </p:cBhvr>
                                      <p:to>
                                        <p:strVal val="visible"/>
                                      </p:to>
                                    </p:set>
                                    <p:animEffect transition="in" filter="blinds(horizontal)">
                                      <p:cBhvr>
                                        <p:cTn id="17" dur="500"/>
                                        <p:tgtEl>
                                          <p:spTgt spid="52"/>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0"/>
                                        </p:tgtEl>
                                        <p:attrNameLst>
                                          <p:attrName>style.visibility</p:attrName>
                                        </p:attrNameLst>
                                      </p:cBhvr>
                                      <p:to>
                                        <p:strVal val="visible"/>
                                      </p:to>
                                    </p:set>
                                    <p:animEffect transition="in" filter="blinds(horizontal)">
                                      <p:cBhvr>
                                        <p:cTn id="22" dur="500"/>
                                        <p:tgtEl>
                                          <p:spTgt spid="60"/>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65"/>
                                        </p:tgtEl>
                                        <p:attrNameLst>
                                          <p:attrName>style.visibility</p:attrName>
                                        </p:attrNameLst>
                                      </p:cBhvr>
                                      <p:to>
                                        <p:strVal val="visible"/>
                                      </p:to>
                                    </p:set>
                                    <p:animEffect transition="in" filter="blinds(horizontal)">
                                      <p:cBhvr>
                                        <p:cTn id="27" dur="500"/>
                                        <p:tgtEl>
                                          <p:spTgt spid="65"/>
                                        </p:tgtEl>
                                      </p:cBhvr>
                                    </p:animEffect>
                                  </p:childTnLst>
                                </p:cTn>
                              </p:par>
                            </p:childTnLst>
                          </p:cTn>
                        </p:par>
                      </p:childTnLst>
                    </p:cTn>
                  </p:par>
                  <p:par>
                    <p:cTn id="28" fill="hold">
                      <p:stCondLst>
                        <p:cond delay="indefinite"/>
                      </p:stCondLst>
                      <p:childTnLst>
                        <p:par>
                          <p:cTn id="29" fill="hold">
                            <p:stCondLst>
                              <p:cond delay="0"/>
                            </p:stCondLst>
                            <p:childTnLst>
                              <p:par>
                                <p:cTn id="30" presetID="7" presetClass="emph" presetSubtype="2" fill="hold" nodeType="clickEffect">
                                  <p:stCondLst>
                                    <p:cond delay="0"/>
                                  </p:stCondLst>
                                  <p:childTnLst>
                                    <p:animClr clrSpc="rgb" dir="cw">
                                      <p:cBhvr>
                                        <p:cTn id="31" dur="500" fill="hold"/>
                                        <p:tgtEl>
                                          <p:spTgt spid="45"/>
                                        </p:tgtEl>
                                        <p:attrNameLst>
                                          <p:attrName>stroke.color</p:attrName>
                                        </p:attrNameLst>
                                      </p:cBhvr>
                                      <p:to>
                                        <a:srgbClr val="FF0000"/>
                                      </p:to>
                                    </p:animClr>
                                    <p:set>
                                      <p:cBhvr>
                                        <p:cTn id="32" dur="500" fill="hold"/>
                                        <p:tgtEl>
                                          <p:spTgt spid="45"/>
                                        </p:tgtEl>
                                        <p:attrNameLst>
                                          <p:attrName>stroke.on</p:attrName>
                                        </p:attrNameLst>
                                      </p:cBhvr>
                                      <p:to>
                                        <p:strVal val="true"/>
                                      </p:to>
                                    </p:set>
                                  </p:childTnLst>
                                </p:cTn>
                              </p:par>
                              <p:par>
                                <p:cTn id="33" presetID="3" presetClass="emph" presetSubtype="2" fill="hold" grpId="0" nodeType="withEffect">
                                  <p:stCondLst>
                                    <p:cond delay="0"/>
                                  </p:stCondLst>
                                  <p:childTnLst>
                                    <p:animClr clrSpc="rgb" dir="cw">
                                      <p:cBhvr override="childStyle">
                                        <p:cTn id="34" dur="500" fill="hold"/>
                                        <p:tgtEl>
                                          <p:spTgt spid="51"/>
                                        </p:tgtEl>
                                        <p:attrNameLst>
                                          <p:attrName>style.color</p:attrName>
                                        </p:attrNameLst>
                                      </p:cBhvr>
                                      <p:to>
                                        <a:srgbClr val="FF0000"/>
                                      </p:to>
                                    </p:animClr>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80"/>
                                        </p:tgtEl>
                                        <p:attrNameLst>
                                          <p:attrName>style.visibility</p:attrName>
                                        </p:attrNameLst>
                                      </p:cBhvr>
                                      <p:to>
                                        <p:strVal val="visible"/>
                                      </p:to>
                                    </p:set>
                                    <p:animEffect transition="in" filter="blinds(horizontal)">
                                      <p:cBhvr>
                                        <p:cTn id="39" dur="500"/>
                                        <p:tgtEl>
                                          <p:spTgt spid="80"/>
                                        </p:tgtEl>
                                      </p:cBhvr>
                                    </p:animEffect>
                                  </p:childTnLst>
                                </p:cTn>
                              </p:par>
                            </p:childTnLst>
                          </p:cTn>
                        </p:par>
                      </p:childTnLst>
                    </p:cTn>
                  </p:par>
                  <p:par>
                    <p:cTn id="40" fill="hold">
                      <p:stCondLst>
                        <p:cond delay="indefinite"/>
                      </p:stCondLst>
                      <p:childTnLst>
                        <p:par>
                          <p:cTn id="41" fill="hold">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87"/>
                                        </p:tgtEl>
                                        <p:attrNameLst>
                                          <p:attrName>style.visibility</p:attrName>
                                        </p:attrNameLst>
                                      </p:cBhvr>
                                      <p:to>
                                        <p:strVal val="visible"/>
                                      </p:to>
                                    </p:set>
                                    <p:animEffect transition="in" filter="blinds(horizontal)">
                                      <p:cBhvr>
                                        <p:cTn id="44" dur="500"/>
                                        <p:tgtEl>
                                          <p:spTgt spid="87"/>
                                        </p:tgtEl>
                                      </p:cBhvr>
                                    </p:animEffec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93"/>
                                        </p:tgtEl>
                                        <p:attrNameLst>
                                          <p:attrName>style.visibility</p:attrName>
                                        </p:attrNameLst>
                                      </p:cBhvr>
                                      <p:to>
                                        <p:strVal val="visible"/>
                                      </p:to>
                                    </p:set>
                                    <p:animEffect transition="in" filter="blinds(horizontal)">
                                      <p:cBhvr>
                                        <p:cTn id="49" dur="500"/>
                                        <p:tgtEl>
                                          <p:spTgt spid="93"/>
                                        </p:tgtEl>
                                      </p:cBhvr>
                                    </p:animEffect>
                                  </p:childTnLst>
                                </p:cTn>
                              </p:par>
                            </p:childTnLst>
                          </p:cTn>
                        </p:par>
                      </p:childTnLst>
                    </p:cTn>
                  </p:par>
                  <p:par>
                    <p:cTn id="50" fill="hold">
                      <p:stCondLst>
                        <p:cond delay="indefinite"/>
                      </p:stCondLst>
                      <p:childTnLst>
                        <p:par>
                          <p:cTn id="51" fill="hold">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5"/>
                                        </p:tgtEl>
                                        <p:attrNameLst>
                                          <p:attrName>style.visibility</p:attrName>
                                        </p:attrNameLst>
                                      </p:cBhvr>
                                      <p:to>
                                        <p:strVal val="visible"/>
                                      </p:to>
                                    </p:set>
                                    <p:animEffect transition="in" filter="blinds(horizontal)">
                                      <p:cBhvr>
                                        <p:cTn id="54" dur="500"/>
                                        <p:tgtEl>
                                          <p:spTgt spid="5"/>
                                        </p:tgtEl>
                                      </p:cBhvr>
                                    </p:animEffect>
                                  </p:childTnLst>
                                </p:cTn>
                              </p:par>
                            </p:childTnLst>
                          </p:cTn>
                        </p:par>
                      </p:childTnLst>
                    </p:cTn>
                  </p:par>
                  <p:par>
                    <p:cTn id="55" fill="hold">
                      <p:stCondLst>
                        <p:cond delay="indefinite"/>
                      </p:stCondLst>
                      <p:childTnLst>
                        <p:par>
                          <p:cTn id="56" fill="hold">
                            <p:stCondLst>
                              <p:cond delay="0"/>
                            </p:stCondLst>
                            <p:childTnLst>
                              <p:par>
                                <p:cTn id="57" presetID="3" presetClass="entr" presetSubtype="10" fill="hold" grpId="0" nodeType="clickEffect">
                                  <p:stCondLst>
                                    <p:cond delay="0"/>
                                  </p:stCondLst>
                                  <p:childTnLst>
                                    <p:set>
                                      <p:cBhvr>
                                        <p:cTn id="58" dur="1" fill="hold">
                                          <p:stCondLst>
                                            <p:cond delay="0"/>
                                          </p:stCondLst>
                                        </p:cTn>
                                        <p:tgtEl>
                                          <p:spTgt spid="81"/>
                                        </p:tgtEl>
                                        <p:attrNameLst>
                                          <p:attrName>style.visibility</p:attrName>
                                        </p:attrNameLst>
                                      </p:cBhvr>
                                      <p:to>
                                        <p:strVal val="visible"/>
                                      </p:to>
                                    </p:set>
                                    <p:animEffect transition="in" filter="blinds(horizontal)">
                                      <p:cBhvr>
                                        <p:cTn id="59" dur="500"/>
                                        <p:tgtEl>
                                          <p:spTgt spid="81"/>
                                        </p:tgtEl>
                                      </p:cBhvr>
                                    </p:animEffect>
                                  </p:childTnLst>
                                </p:cTn>
                              </p:par>
                            </p:childTnLst>
                          </p:cTn>
                        </p:par>
                      </p:childTnLst>
                    </p:cTn>
                  </p:par>
                  <p:par>
                    <p:cTn id="60" fill="hold">
                      <p:stCondLst>
                        <p:cond delay="indefinite"/>
                      </p:stCondLst>
                      <p:childTnLst>
                        <p:par>
                          <p:cTn id="61" fill="hold">
                            <p:stCondLst>
                              <p:cond delay="0"/>
                            </p:stCondLst>
                            <p:childTnLst>
                              <p:par>
                                <p:cTn id="62" presetID="3" presetClass="entr" presetSubtype="10" fill="hold" grpId="0" nodeType="clickEffect">
                                  <p:stCondLst>
                                    <p:cond delay="0"/>
                                  </p:stCondLst>
                                  <p:childTnLst>
                                    <p:set>
                                      <p:cBhvr>
                                        <p:cTn id="63" dur="1" fill="hold">
                                          <p:stCondLst>
                                            <p:cond delay="0"/>
                                          </p:stCondLst>
                                        </p:cTn>
                                        <p:tgtEl>
                                          <p:spTgt spid="101"/>
                                        </p:tgtEl>
                                        <p:attrNameLst>
                                          <p:attrName>style.visibility</p:attrName>
                                        </p:attrNameLst>
                                      </p:cBhvr>
                                      <p:to>
                                        <p:strVal val="visible"/>
                                      </p:to>
                                    </p:set>
                                    <p:animEffect transition="in" filter="blinds(horizontal)">
                                      <p:cBhvr>
                                        <p:cTn id="64" dur="500"/>
                                        <p:tgtEl>
                                          <p:spTgt spid="101"/>
                                        </p:tgtEl>
                                      </p:cBhvr>
                                    </p:animEffect>
                                  </p:childTnLst>
                                </p:cTn>
                              </p:par>
                              <p:par>
                                <p:cTn id="65" presetID="3" presetClass="entr" presetSubtype="10" fill="hold" grpId="0" nodeType="withEffect">
                                  <p:stCondLst>
                                    <p:cond delay="0"/>
                                  </p:stCondLst>
                                  <p:childTnLst>
                                    <p:set>
                                      <p:cBhvr>
                                        <p:cTn id="66" dur="1" fill="hold">
                                          <p:stCondLst>
                                            <p:cond delay="0"/>
                                          </p:stCondLst>
                                        </p:cTn>
                                        <p:tgtEl>
                                          <p:spTgt spid="100"/>
                                        </p:tgtEl>
                                        <p:attrNameLst>
                                          <p:attrName>style.visibility</p:attrName>
                                        </p:attrNameLst>
                                      </p:cBhvr>
                                      <p:to>
                                        <p:strVal val="visible"/>
                                      </p:to>
                                    </p:set>
                                    <p:animEffect transition="in" filter="blinds(horizontal)">
                                      <p:cBhvr>
                                        <p:cTn id="67" dur="500"/>
                                        <p:tgtEl>
                                          <p:spTgt spid="100"/>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xit" presetSubtype="10" fill="hold" grpId="1" nodeType="clickEffect">
                                  <p:stCondLst>
                                    <p:cond delay="0"/>
                                  </p:stCondLst>
                                  <p:childTnLst>
                                    <p:animEffect transition="out" filter="blinds(horizontal)">
                                      <p:cBhvr>
                                        <p:cTn id="71" dur="500"/>
                                        <p:tgtEl>
                                          <p:spTgt spid="5"/>
                                        </p:tgtEl>
                                      </p:cBhvr>
                                    </p:animEffect>
                                    <p:set>
                                      <p:cBhvr>
                                        <p:cTn id="72" dur="1" fill="hold">
                                          <p:stCondLst>
                                            <p:cond delay="499"/>
                                          </p:stCondLst>
                                        </p:cTn>
                                        <p:tgtEl>
                                          <p:spTgt spid="5"/>
                                        </p:tgtEl>
                                        <p:attrNameLst>
                                          <p:attrName>style.visibility</p:attrName>
                                        </p:attrNameLst>
                                      </p:cBhvr>
                                      <p:to>
                                        <p:strVal val="hidden"/>
                                      </p:to>
                                    </p:set>
                                  </p:childTnLst>
                                </p:cTn>
                              </p:par>
                              <p:par>
                                <p:cTn id="73" presetID="3" presetClass="exit" presetSubtype="10" fill="hold" grpId="1" nodeType="withEffect">
                                  <p:stCondLst>
                                    <p:cond delay="0"/>
                                  </p:stCondLst>
                                  <p:childTnLst>
                                    <p:animEffect transition="out" filter="blinds(horizontal)">
                                      <p:cBhvr>
                                        <p:cTn id="74" dur="500"/>
                                        <p:tgtEl>
                                          <p:spTgt spid="101"/>
                                        </p:tgtEl>
                                      </p:cBhvr>
                                    </p:animEffect>
                                    <p:set>
                                      <p:cBhvr>
                                        <p:cTn id="75" dur="1" fill="hold">
                                          <p:stCondLst>
                                            <p:cond delay="499"/>
                                          </p:stCondLst>
                                        </p:cTn>
                                        <p:tgtEl>
                                          <p:spTgt spid="101"/>
                                        </p:tgtEl>
                                        <p:attrNameLst>
                                          <p:attrName>style.visibility</p:attrName>
                                        </p:attrNameLst>
                                      </p:cBhvr>
                                      <p:to>
                                        <p:strVal val="hidden"/>
                                      </p:to>
                                    </p:set>
                                  </p:childTnLst>
                                </p:cTn>
                              </p:par>
                              <p:par>
                                <p:cTn id="76" presetID="3" presetClass="exit" presetSubtype="10" fill="hold" grpId="1" nodeType="withEffect">
                                  <p:stCondLst>
                                    <p:cond delay="0"/>
                                  </p:stCondLst>
                                  <p:childTnLst>
                                    <p:animEffect transition="out" filter="blinds(horizontal)">
                                      <p:cBhvr>
                                        <p:cTn id="77" dur="500"/>
                                        <p:tgtEl>
                                          <p:spTgt spid="100"/>
                                        </p:tgtEl>
                                      </p:cBhvr>
                                    </p:animEffect>
                                    <p:set>
                                      <p:cBhvr>
                                        <p:cTn id="78" dur="1" fill="hold">
                                          <p:stCondLst>
                                            <p:cond delay="499"/>
                                          </p:stCondLst>
                                        </p:cTn>
                                        <p:tgtEl>
                                          <p:spTgt spid="100"/>
                                        </p:tgtEl>
                                        <p:attrNameLst>
                                          <p:attrName>style.visibility</p:attrName>
                                        </p:attrNameLst>
                                      </p:cBhvr>
                                      <p:to>
                                        <p:strVal val="hidden"/>
                                      </p:to>
                                    </p:set>
                                  </p:childTnLst>
                                </p:cTn>
                              </p:par>
                            </p:childTnLst>
                          </p:cTn>
                        </p:par>
                      </p:childTnLst>
                    </p:cTn>
                  </p:par>
                  <p:par>
                    <p:cTn id="79" fill="hold">
                      <p:stCondLst>
                        <p:cond delay="indefinite"/>
                      </p:stCondLst>
                      <p:childTnLst>
                        <p:par>
                          <p:cTn id="80" fill="hold">
                            <p:stCondLst>
                              <p:cond delay="0"/>
                            </p:stCondLst>
                            <p:childTnLst>
                              <p:par>
                                <p:cTn id="81" presetID="3" presetClass="entr" presetSubtype="10" fill="hold" grpId="0" nodeType="clickEffect">
                                  <p:stCondLst>
                                    <p:cond delay="0"/>
                                  </p:stCondLst>
                                  <p:childTnLst>
                                    <p:set>
                                      <p:cBhvr>
                                        <p:cTn id="82" dur="1" fill="hold">
                                          <p:stCondLst>
                                            <p:cond delay="0"/>
                                          </p:stCondLst>
                                        </p:cTn>
                                        <p:tgtEl>
                                          <p:spTgt spid="88"/>
                                        </p:tgtEl>
                                        <p:attrNameLst>
                                          <p:attrName>style.visibility</p:attrName>
                                        </p:attrNameLst>
                                      </p:cBhvr>
                                      <p:to>
                                        <p:strVal val="visible"/>
                                      </p:to>
                                    </p:set>
                                    <p:animEffect transition="in" filter="blinds(horizontal)">
                                      <p:cBhvr>
                                        <p:cTn id="83" dur="500"/>
                                        <p:tgtEl>
                                          <p:spTgt spid="88"/>
                                        </p:tgtEl>
                                      </p:cBhvr>
                                    </p:animEffect>
                                  </p:childTnLst>
                                </p:cTn>
                              </p:par>
                            </p:childTnLst>
                          </p:cTn>
                        </p:par>
                      </p:childTnLst>
                    </p:cTn>
                  </p:par>
                  <p:par>
                    <p:cTn id="84" fill="hold">
                      <p:stCondLst>
                        <p:cond delay="indefinite"/>
                      </p:stCondLst>
                      <p:childTnLst>
                        <p:par>
                          <p:cTn id="85" fill="hold">
                            <p:stCondLst>
                              <p:cond delay="0"/>
                            </p:stCondLst>
                            <p:childTnLst>
                              <p:par>
                                <p:cTn id="86" presetID="3" presetClass="entr" presetSubtype="10" fill="hold" grpId="0" nodeType="clickEffect">
                                  <p:stCondLst>
                                    <p:cond delay="0"/>
                                  </p:stCondLst>
                                  <p:childTnLst>
                                    <p:set>
                                      <p:cBhvr>
                                        <p:cTn id="87" dur="1" fill="hold">
                                          <p:stCondLst>
                                            <p:cond delay="0"/>
                                          </p:stCondLst>
                                        </p:cTn>
                                        <p:tgtEl>
                                          <p:spTgt spid="94"/>
                                        </p:tgtEl>
                                        <p:attrNameLst>
                                          <p:attrName>style.visibility</p:attrName>
                                        </p:attrNameLst>
                                      </p:cBhvr>
                                      <p:to>
                                        <p:strVal val="visible"/>
                                      </p:to>
                                    </p:set>
                                    <p:animEffect transition="in" filter="blinds(horizontal)">
                                      <p:cBhvr>
                                        <p:cTn id="88" dur="500"/>
                                        <p:tgtEl>
                                          <p:spTgt spid="94"/>
                                        </p:tgtEl>
                                      </p:cBhvr>
                                    </p:animEffect>
                                  </p:childTnLst>
                                </p:cTn>
                              </p:par>
                            </p:childTnLst>
                          </p:cTn>
                        </p:par>
                      </p:childTnLst>
                    </p:cTn>
                  </p:par>
                  <p:par>
                    <p:cTn id="89" fill="hold">
                      <p:stCondLst>
                        <p:cond delay="indefinite"/>
                      </p:stCondLst>
                      <p:childTnLst>
                        <p:par>
                          <p:cTn id="90" fill="hold">
                            <p:stCondLst>
                              <p:cond delay="0"/>
                            </p:stCondLst>
                            <p:childTnLst>
                              <p:par>
                                <p:cTn id="91" presetID="3" presetClass="entr" presetSubtype="10" fill="hold" grpId="0" nodeType="clickEffect">
                                  <p:stCondLst>
                                    <p:cond delay="0"/>
                                  </p:stCondLst>
                                  <p:childTnLst>
                                    <p:set>
                                      <p:cBhvr>
                                        <p:cTn id="92" dur="1" fill="hold">
                                          <p:stCondLst>
                                            <p:cond delay="0"/>
                                          </p:stCondLst>
                                        </p:cTn>
                                        <p:tgtEl>
                                          <p:spTgt spid="82"/>
                                        </p:tgtEl>
                                        <p:attrNameLst>
                                          <p:attrName>style.visibility</p:attrName>
                                        </p:attrNameLst>
                                      </p:cBhvr>
                                      <p:to>
                                        <p:strVal val="visible"/>
                                      </p:to>
                                    </p:set>
                                    <p:animEffect transition="in" filter="blinds(horizontal)">
                                      <p:cBhvr>
                                        <p:cTn id="93" dur="500"/>
                                        <p:tgtEl>
                                          <p:spTgt spid="82"/>
                                        </p:tgtEl>
                                      </p:cBhvr>
                                    </p:animEffect>
                                  </p:childTnLst>
                                </p:cTn>
                              </p:par>
                            </p:childTnLst>
                          </p:cTn>
                        </p:par>
                      </p:childTnLst>
                    </p:cTn>
                  </p:par>
                  <p:par>
                    <p:cTn id="94" fill="hold">
                      <p:stCondLst>
                        <p:cond delay="indefinite"/>
                      </p:stCondLst>
                      <p:childTnLst>
                        <p:par>
                          <p:cTn id="95" fill="hold">
                            <p:stCondLst>
                              <p:cond delay="0"/>
                            </p:stCondLst>
                            <p:childTnLst>
                              <p:par>
                                <p:cTn id="96" presetID="3" presetClass="entr" presetSubtype="10" fill="hold" grpId="0" nodeType="clickEffect">
                                  <p:stCondLst>
                                    <p:cond delay="0"/>
                                  </p:stCondLst>
                                  <p:childTnLst>
                                    <p:set>
                                      <p:cBhvr>
                                        <p:cTn id="97" dur="1" fill="hold">
                                          <p:stCondLst>
                                            <p:cond delay="0"/>
                                          </p:stCondLst>
                                        </p:cTn>
                                        <p:tgtEl>
                                          <p:spTgt spid="89"/>
                                        </p:tgtEl>
                                        <p:attrNameLst>
                                          <p:attrName>style.visibility</p:attrName>
                                        </p:attrNameLst>
                                      </p:cBhvr>
                                      <p:to>
                                        <p:strVal val="visible"/>
                                      </p:to>
                                    </p:set>
                                    <p:animEffect transition="in" filter="blinds(horizontal)">
                                      <p:cBhvr>
                                        <p:cTn id="98" dur="500"/>
                                        <p:tgtEl>
                                          <p:spTgt spid="89"/>
                                        </p:tgtEl>
                                      </p:cBhvr>
                                    </p:animEffect>
                                  </p:childTnLst>
                                </p:cTn>
                              </p:par>
                            </p:childTnLst>
                          </p:cTn>
                        </p:par>
                      </p:childTnLst>
                    </p:cTn>
                  </p:par>
                  <p:par>
                    <p:cTn id="99" fill="hold">
                      <p:stCondLst>
                        <p:cond delay="indefinite"/>
                      </p:stCondLst>
                      <p:childTnLst>
                        <p:par>
                          <p:cTn id="100" fill="hold">
                            <p:stCondLst>
                              <p:cond delay="0"/>
                            </p:stCondLst>
                            <p:childTnLst>
                              <p:par>
                                <p:cTn id="101" presetID="3" presetClass="entr" presetSubtype="10" fill="hold" grpId="0" nodeType="clickEffect">
                                  <p:stCondLst>
                                    <p:cond delay="0"/>
                                  </p:stCondLst>
                                  <p:childTnLst>
                                    <p:set>
                                      <p:cBhvr>
                                        <p:cTn id="102" dur="1" fill="hold">
                                          <p:stCondLst>
                                            <p:cond delay="0"/>
                                          </p:stCondLst>
                                        </p:cTn>
                                        <p:tgtEl>
                                          <p:spTgt spid="95"/>
                                        </p:tgtEl>
                                        <p:attrNameLst>
                                          <p:attrName>style.visibility</p:attrName>
                                        </p:attrNameLst>
                                      </p:cBhvr>
                                      <p:to>
                                        <p:strVal val="visible"/>
                                      </p:to>
                                    </p:set>
                                    <p:animEffect transition="in" filter="blinds(horizontal)">
                                      <p:cBhvr>
                                        <p:cTn id="103" dur="500"/>
                                        <p:tgtEl>
                                          <p:spTgt spid="95"/>
                                        </p:tgtEl>
                                      </p:cBhvr>
                                    </p:animEffect>
                                  </p:childTnLst>
                                </p:cTn>
                              </p:par>
                            </p:childTnLst>
                          </p:cTn>
                        </p:par>
                      </p:childTnLst>
                    </p:cTn>
                  </p:par>
                  <p:par>
                    <p:cTn id="104" fill="hold">
                      <p:stCondLst>
                        <p:cond delay="indefinite"/>
                      </p:stCondLst>
                      <p:childTnLst>
                        <p:par>
                          <p:cTn id="105" fill="hold">
                            <p:stCondLst>
                              <p:cond delay="0"/>
                            </p:stCondLst>
                            <p:childTnLst>
                              <p:par>
                                <p:cTn id="106" presetID="3" presetClass="entr" presetSubtype="10" fill="hold" grpId="0" nodeType="clickEffect">
                                  <p:stCondLst>
                                    <p:cond delay="0"/>
                                  </p:stCondLst>
                                  <p:childTnLst>
                                    <p:set>
                                      <p:cBhvr>
                                        <p:cTn id="107" dur="1" fill="hold">
                                          <p:stCondLst>
                                            <p:cond delay="0"/>
                                          </p:stCondLst>
                                        </p:cTn>
                                        <p:tgtEl>
                                          <p:spTgt spid="83"/>
                                        </p:tgtEl>
                                        <p:attrNameLst>
                                          <p:attrName>style.visibility</p:attrName>
                                        </p:attrNameLst>
                                      </p:cBhvr>
                                      <p:to>
                                        <p:strVal val="visible"/>
                                      </p:to>
                                    </p:set>
                                    <p:animEffect transition="in" filter="blinds(horizontal)">
                                      <p:cBhvr>
                                        <p:cTn id="108" dur="500"/>
                                        <p:tgtEl>
                                          <p:spTgt spid="83"/>
                                        </p:tgtEl>
                                      </p:cBhvr>
                                    </p:animEffect>
                                  </p:childTnLst>
                                </p:cTn>
                              </p:par>
                            </p:childTnLst>
                          </p:cTn>
                        </p:par>
                      </p:childTnLst>
                    </p:cTn>
                  </p:par>
                  <p:par>
                    <p:cTn id="109" fill="hold">
                      <p:stCondLst>
                        <p:cond delay="indefinite"/>
                      </p:stCondLst>
                      <p:childTnLst>
                        <p:par>
                          <p:cTn id="110" fill="hold">
                            <p:stCondLst>
                              <p:cond delay="0"/>
                            </p:stCondLst>
                            <p:childTnLst>
                              <p:par>
                                <p:cTn id="111" presetID="3" presetClass="entr" presetSubtype="10" fill="hold" grpId="0" nodeType="clickEffect">
                                  <p:stCondLst>
                                    <p:cond delay="0"/>
                                  </p:stCondLst>
                                  <p:childTnLst>
                                    <p:set>
                                      <p:cBhvr>
                                        <p:cTn id="112" dur="1" fill="hold">
                                          <p:stCondLst>
                                            <p:cond delay="0"/>
                                          </p:stCondLst>
                                        </p:cTn>
                                        <p:tgtEl>
                                          <p:spTgt spid="90"/>
                                        </p:tgtEl>
                                        <p:attrNameLst>
                                          <p:attrName>style.visibility</p:attrName>
                                        </p:attrNameLst>
                                      </p:cBhvr>
                                      <p:to>
                                        <p:strVal val="visible"/>
                                      </p:to>
                                    </p:set>
                                    <p:animEffect transition="in" filter="blinds(horizontal)">
                                      <p:cBhvr>
                                        <p:cTn id="113" dur="500"/>
                                        <p:tgtEl>
                                          <p:spTgt spid="90"/>
                                        </p:tgtEl>
                                      </p:cBhvr>
                                    </p:animEffect>
                                  </p:childTnLst>
                                </p:cTn>
                              </p:par>
                            </p:childTnLst>
                          </p:cTn>
                        </p:par>
                      </p:childTnLst>
                    </p:cTn>
                  </p:par>
                  <p:par>
                    <p:cTn id="114" fill="hold">
                      <p:stCondLst>
                        <p:cond delay="indefinite"/>
                      </p:stCondLst>
                      <p:childTnLst>
                        <p:par>
                          <p:cTn id="115" fill="hold">
                            <p:stCondLst>
                              <p:cond delay="0"/>
                            </p:stCondLst>
                            <p:childTnLst>
                              <p:par>
                                <p:cTn id="116" presetID="3" presetClass="entr" presetSubtype="10" fill="hold" grpId="0" nodeType="clickEffect">
                                  <p:stCondLst>
                                    <p:cond delay="0"/>
                                  </p:stCondLst>
                                  <p:childTnLst>
                                    <p:set>
                                      <p:cBhvr>
                                        <p:cTn id="117" dur="1" fill="hold">
                                          <p:stCondLst>
                                            <p:cond delay="0"/>
                                          </p:stCondLst>
                                        </p:cTn>
                                        <p:tgtEl>
                                          <p:spTgt spid="96"/>
                                        </p:tgtEl>
                                        <p:attrNameLst>
                                          <p:attrName>style.visibility</p:attrName>
                                        </p:attrNameLst>
                                      </p:cBhvr>
                                      <p:to>
                                        <p:strVal val="visible"/>
                                      </p:to>
                                    </p:set>
                                    <p:animEffect transition="in" filter="blinds(horizontal)">
                                      <p:cBhvr>
                                        <p:cTn id="118" dur="500"/>
                                        <p:tgtEl>
                                          <p:spTgt spid="96"/>
                                        </p:tgtEl>
                                      </p:cBhvr>
                                    </p:animEffect>
                                  </p:childTnLst>
                                </p:cTn>
                              </p:par>
                            </p:childTnLst>
                          </p:cTn>
                        </p:par>
                      </p:childTnLst>
                    </p:cTn>
                  </p:par>
                  <p:par>
                    <p:cTn id="119" fill="hold">
                      <p:stCondLst>
                        <p:cond delay="indefinite"/>
                      </p:stCondLst>
                      <p:childTnLst>
                        <p:par>
                          <p:cTn id="120" fill="hold">
                            <p:stCondLst>
                              <p:cond delay="0"/>
                            </p:stCondLst>
                            <p:childTnLst>
                              <p:par>
                                <p:cTn id="121" presetID="3" presetClass="entr" presetSubtype="10" fill="hold" grpId="0" nodeType="clickEffect">
                                  <p:stCondLst>
                                    <p:cond delay="0"/>
                                  </p:stCondLst>
                                  <p:childTnLst>
                                    <p:set>
                                      <p:cBhvr>
                                        <p:cTn id="122" dur="1" fill="hold">
                                          <p:stCondLst>
                                            <p:cond delay="0"/>
                                          </p:stCondLst>
                                        </p:cTn>
                                        <p:tgtEl>
                                          <p:spTgt spid="84"/>
                                        </p:tgtEl>
                                        <p:attrNameLst>
                                          <p:attrName>style.visibility</p:attrName>
                                        </p:attrNameLst>
                                      </p:cBhvr>
                                      <p:to>
                                        <p:strVal val="visible"/>
                                      </p:to>
                                    </p:set>
                                    <p:animEffect transition="in" filter="blinds(horizontal)">
                                      <p:cBhvr>
                                        <p:cTn id="123" dur="500"/>
                                        <p:tgtEl>
                                          <p:spTgt spid="84"/>
                                        </p:tgtEl>
                                      </p:cBhvr>
                                    </p:animEffect>
                                  </p:childTnLst>
                                </p:cTn>
                              </p:par>
                            </p:childTnLst>
                          </p:cTn>
                        </p:par>
                      </p:childTnLst>
                    </p:cTn>
                  </p:par>
                  <p:par>
                    <p:cTn id="124" fill="hold">
                      <p:stCondLst>
                        <p:cond delay="indefinite"/>
                      </p:stCondLst>
                      <p:childTnLst>
                        <p:par>
                          <p:cTn id="125" fill="hold">
                            <p:stCondLst>
                              <p:cond delay="0"/>
                            </p:stCondLst>
                            <p:childTnLst>
                              <p:par>
                                <p:cTn id="126" presetID="3" presetClass="entr" presetSubtype="10" fill="hold" grpId="0" nodeType="clickEffect">
                                  <p:stCondLst>
                                    <p:cond delay="0"/>
                                  </p:stCondLst>
                                  <p:childTnLst>
                                    <p:set>
                                      <p:cBhvr>
                                        <p:cTn id="127" dur="1" fill="hold">
                                          <p:stCondLst>
                                            <p:cond delay="0"/>
                                          </p:stCondLst>
                                        </p:cTn>
                                        <p:tgtEl>
                                          <p:spTgt spid="91"/>
                                        </p:tgtEl>
                                        <p:attrNameLst>
                                          <p:attrName>style.visibility</p:attrName>
                                        </p:attrNameLst>
                                      </p:cBhvr>
                                      <p:to>
                                        <p:strVal val="visible"/>
                                      </p:to>
                                    </p:set>
                                    <p:animEffect transition="in" filter="blinds(horizontal)">
                                      <p:cBhvr>
                                        <p:cTn id="128" dur="500"/>
                                        <p:tgtEl>
                                          <p:spTgt spid="91"/>
                                        </p:tgtEl>
                                      </p:cBhvr>
                                    </p:animEffect>
                                  </p:childTnLst>
                                </p:cTn>
                              </p:par>
                            </p:childTnLst>
                          </p:cTn>
                        </p:par>
                      </p:childTnLst>
                    </p:cTn>
                  </p:par>
                  <p:par>
                    <p:cTn id="129" fill="hold">
                      <p:stCondLst>
                        <p:cond delay="indefinite"/>
                      </p:stCondLst>
                      <p:childTnLst>
                        <p:par>
                          <p:cTn id="130" fill="hold">
                            <p:stCondLst>
                              <p:cond delay="0"/>
                            </p:stCondLst>
                            <p:childTnLst>
                              <p:par>
                                <p:cTn id="131" presetID="3" presetClass="entr" presetSubtype="10" fill="hold" grpId="0" nodeType="clickEffect">
                                  <p:stCondLst>
                                    <p:cond delay="0"/>
                                  </p:stCondLst>
                                  <p:childTnLst>
                                    <p:set>
                                      <p:cBhvr>
                                        <p:cTn id="132" dur="1" fill="hold">
                                          <p:stCondLst>
                                            <p:cond delay="0"/>
                                          </p:stCondLst>
                                        </p:cTn>
                                        <p:tgtEl>
                                          <p:spTgt spid="97"/>
                                        </p:tgtEl>
                                        <p:attrNameLst>
                                          <p:attrName>style.visibility</p:attrName>
                                        </p:attrNameLst>
                                      </p:cBhvr>
                                      <p:to>
                                        <p:strVal val="visible"/>
                                      </p:to>
                                    </p:set>
                                    <p:animEffect transition="in" filter="blinds(horizontal)">
                                      <p:cBhvr>
                                        <p:cTn id="133" dur="500"/>
                                        <p:tgtEl>
                                          <p:spTgt spid="97"/>
                                        </p:tgtEl>
                                      </p:cBhvr>
                                    </p:animEffect>
                                  </p:childTnLst>
                                </p:cTn>
                              </p:par>
                            </p:childTnLst>
                          </p:cTn>
                        </p:par>
                      </p:childTnLst>
                    </p:cTn>
                  </p:par>
                  <p:par>
                    <p:cTn id="134" fill="hold">
                      <p:stCondLst>
                        <p:cond delay="indefinite"/>
                      </p:stCondLst>
                      <p:childTnLst>
                        <p:par>
                          <p:cTn id="135" fill="hold">
                            <p:stCondLst>
                              <p:cond delay="0"/>
                            </p:stCondLst>
                            <p:childTnLst>
                              <p:par>
                                <p:cTn id="136" presetID="3" presetClass="entr" presetSubtype="10" fill="hold" grpId="0" nodeType="clickEffect">
                                  <p:stCondLst>
                                    <p:cond delay="0"/>
                                  </p:stCondLst>
                                  <p:childTnLst>
                                    <p:set>
                                      <p:cBhvr>
                                        <p:cTn id="137" dur="1" fill="hold">
                                          <p:stCondLst>
                                            <p:cond delay="0"/>
                                          </p:stCondLst>
                                        </p:cTn>
                                        <p:tgtEl>
                                          <p:spTgt spid="85"/>
                                        </p:tgtEl>
                                        <p:attrNameLst>
                                          <p:attrName>style.visibility</p:attrName>
                                        </p:attrNameLst>
                                      </p:cBhvr>
                                      <p:to>
                                        <p:strVal val="visible"/>
                                      </p:to>
                                    </p:set>
                                    <p:animEffect transition="in" filter="blinds(horizontal)">
                                      <p:cBhvr>
                                        <p:cTn id="138" dur="500"/>
                                        <p:tgtEl>
                                          <p:spTgt spid="85"/>
                                        </p:tgtEl>
                                      </p:cBhvr>
                                    </p:animEffect>
                                  </p:childTnLst>
                                </p:cTn>
                              </p:par>
                            </p:childTnLst>
                          </p:cTn>
                        </p:par>
                      </p:childTnLst>
                    </p:cTn>
                  </p:par>
                  <p:par>
                    <p:cTn id="139" fill="hold">
                      <p:stCondLst>
                        <p:cond delay="indefinite"/>
                      </p:stCondLst>
                      <p:childTnLst>
                        <p:par>
                          <p:cTn id="140" fill="hold">
                            <p:stCondLst>
                              <p:cond delay="0"/>
                            </p:stCondLst>
                            <p:childTnLst>
                              <p:par>
                                <p:cTn id="141" presetID="3" presetClass="entr" presetSubtype="10" fill="hold" grpId="0" nodeType="clickEffect">
                                  <p:stCondLst>
                                    <p:cond delay="0"/>
                                  </p:stCondLst>
                                  <p:childTnLst>
                                    <p:set>
                                      <p:cBhvr>
                                        <p:cTn id="142" dur="1" fill="hold">
                                          <p:stCondLst>
                                            <p:cond delay="0"/>
                                          </p:stCondLst>
                                        </p:cTn>
                                        <p:tgtEl>
                                          <p:spTgt spid="92"/>
                                        </p:tgtEl>
                                        <p:attrNameLst>
                                          <p:attrName>style.visibility</p:attrName>
                                        </p:attrNameLst>
                                      </p:cBhvr>
                                      <p:to>
                                        <p:strVal val="visible"/>
                                      </p:to>
                                    </p:set>
                                    <p:animEffect transition="in" filter="blinds(horizontal)">
                                      <p:cBhvr>
                                        <p:cTn id="143" dur="500"/>
                                        <p:tgtEl>
                                          <p:spTgt spid="92"/>
                                        </p:tgtEl>
                                      </p:cBhvr>
                                    </p:animEffect>
                                  </p:childTnLst>
                                </p:cTn>
                              </p:par>
                            </p:childTnLst>
                          </p:cTn>
                        </p:par>
                      </p:childTnLst>
                    </p:cTn>
                  </p:par>
                  <p:par>
                    <p:cTn id="144" fill="hold">
                      <p:stCondLst>
                        <p:cond delay="indefinite"/>
                      </p:stCondLst>
                      <p:childTnLst>
                        <p:par>
                          <p:cTn id="145" fill="hold">
                            <p:stCondLst>
                              <p:cond delay="0"/>
                            </p:stCondLst>
                            <p:childTnLst>
                              <p:par>
                                <p:cTn id="146" presetID="3" presetClass="entr" presetSubtype="10" fill="hold" grpId="0" nodeType="clickEffect">
                                  <p:stCondLst>
                                    <p:cond delay="0"/>
                                  </p:stCondLst>
                                  <p:childTnLst>
                                    <p:set>
                                      <p:cBhvr>
                                        <p:cTn id="147" dur="1" fill="hold">
                                          <p:stCondLst>
                                            <p:cond delay="0"/>
                                          </p:stCondLst>
                                        </p:cTn>
                                        <p:tgtEl>
                                          <p:spTgt spid="98"/>
                                        </p:tgtEl>
                                        <p:attrNameLst>
                                          <p:attrName>style.visibility</p:attrName>
                                        </p:attrNameLst>
                                      </p:cBhvr>
                                      <p:to>
                                        <p:strVal val="visible"/>
                                      </p:to>
                                    </p:set>
                                    <p:animEffect transition="in" filter="blinds(horizontal)">
                                      <p:cBhvr>
                                        <p:cTn id="148" dur="500"/>
                                        <p:tgtEl>
                                          <p:spTgt spid="98"/>
                                        </p:tgtEl>
                                      </p:cBhvr>
                                    </p:animEffect>
                                  </p:childTnLst>
                                </p:cTn>
                              </p:par>
                            </p:childTnLst>
                          </p:cTn>
                        </p:par>
                      </p:childTnLst>
                    </p:cTn>
                  </p:par>
                  <p:par>
                    <p:cTn id="149" fill="hold">
                      <p:stCondLst>
                        <p:cond delay="indefinite"/>
                      </p:stCondLst>
                      <p:childTnLst>
                        <p:par>
                          <p:cTn id="150" fill="hold">
                            <p:stCondLst>
                              <p:cond delay="0"/>
                            </p:stCondLst>
                            <p:childTnLst>
                              <p:par>
                                <p:cTn id="151" presetID="3" presetClass="entr" presetSubtype="10" fill="hold" grpId="0" nodeType="clickEffect">
                                  <p:stCondLst>
                                    <p:cond delay="0"/>
                                  </p:stCondLst>
                                  <p:childTnLst>
                                    <p:set>
                                      <p:cBhvr>
                                        <p:cTn id="152" dur="1" fill="hold">
                                          <p:stCondLst>
                                            <p:cond delay="0"/>
                                          </p:stCondLst>
                                        </p:cTn>
                                        <p:tgtEl>
                                          <p:spTgt spid="86"/>
                                        </p:tgtEl>
                                        <p:attrNameLst>
                                          <p:attrName>style.visibility</p:attrName>
                                        </p:attrNameLst>
                                      </p:cBhvr>
                                      <p:to>
                                        <p:strVal val="visible"/>
                                      </p:to>
                                    </p:set>
                                    <p:animEffect transition="in" filter="blinds(horizontal)">
                                      <p:cBhvr>
                                        <p:cTn id="153" dur="500"/>
                                        <p:tgtEl>
                                          <p:spTgt spid="86"/>
                                        </p:tgtEl>
                                      </p:cBhvr>
                                    </p:animEffect>
                                  </p:childTnLst>
                                </p:cTn>
                              </p:par>
                            </p:childTnLst>
                          </p:cTn>
                        </p:par>
                      </p:childTnLst>
                    </p:cTn>
                  </p:par>
                  <p:par>
                    <p:cTn id="154" fill="hold">
                      <p:stCondLst>
                        <p:cond delay="indefinite"/>
                      </p:stCondLst>
                      <p:childTnLst>
                        <p:par>
                          <p:cTn id="155" fill="hold">
                            <p:stCondLst>
                              <p:cond delay="0"/>
                            </p:stCondLst>
                            <p:childTnLst>
                              <p:par>
                                <p:cTn id="156" presetID="3" presetClass="entr" presetSubtype="10" fill="hold" grpId="0" nodeType="clickEffect">
                                  <p:stCondLst>
                                    <p:cond delay="0"/>
                                  </p:stCondLst>
                                  <p:childTnLst>
                                    <p:set>
                                      <p:cBhvr>
                                        <p:cTn id="157" dur="1" fill="hold">
                                          <p:stCondLst>
                                            <p:cond delay="0"/>
                                          </p:stCondLst>
                                        </p:cTn>
                                        <p:tgtEl>
                                          <p:spTgt spid="99"/>
                                        </p:tgtEl>
                                        <p:attrNameLst>
                                          <p:attrName>style.visibility</p:attrName>
                                        </p:attrNameLst>
                                      </p:cBhvr>
                                      <p:to>
                                        <p:strVal val="visible"/>
                                      </p:to>
                                    </p:set>
                                    <p:animEffect transition="in" filter="blinds(horizontal)">
                                      <p:cBhvr>
                                        <p:cTn id="158" dur="500"/>
                                        <p:tgtEl>
                                          <p:spTgt spid="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p:bldP spid="41" grpId="0"/>
      <p:bldP spid="52" grpId="0"/>
      <p:bldP spid="60" grpId="0" animBg="1"/>
      <p:bldP spid="65" grpId="0"/>
      <p:bldP spid="80" grpId="0"/>
      <p:bldP spid="81" grpId="0"/>
      <p:bldP spid="82" grpId="0"/>
      <p:bldP spid="83" grpId="0"/>
      <p:bldP spid="84" grpId="0"/>
      <p:bldP spid="85" grpId="0"/>
      <p:bldP spid="86" grpId="0"/>
      <p:bldP spid="87" grpId="0" animBg="1"/>
      <p:bldP spid="88" grpId="0" animBg="1"/>
      <p:bldP spid="89" grpId="0" animBg="1"/>
      <p:bldP spid="90" grpId="0" animBg="1"/>
      <p:bldP spid="91" grpId="0" animBg="1"/>
      <p:bldP spid="92" grpId="0" animBg="1"/>
      <p:bldP spid="93" grpId="0"/>
      <p:bldP spid="94" grpId="0"/>
      <p:bldP spid="95" grpId="0"/>
      <p:bldP spid="96" grpId="0"/>
      <p:bldP spid="97" grpId="0"/>
      <p:bldP spid="98" grpId="0"/>
      <p:bldP spid="5" grpId="0" animBg="1"/>
      <p:bldP spid="5" grpId="1" animBg="1"/>
      <p:bldP spid="99" grpId="0" animBg="1"/>
      <p:bldP spid="100" grpId="0" animBg="1"/>
      <p:bldP spid="100" grpId="1" animBg="1"/>
      <p:bldP spid="101" grpId="0" animBg="1"/>
      <p:bldP spid="101" grpId="1"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12" name="Straight Arrow Connector 111"/>
          <p:cNvCxnSpPr/>
          <p:nvPr/>
        </p:nvCxnSpPr>
        <p:spPr>
          <a:xfrm flipV="1">
            <a:off x="6553200" y="1447800"/>
            <a:ext cx="762000" cy="3810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1" name="Straight Arrow Connector 110"/>
          <p:cNvCxnSpPr/>
          <p:nvPr/>
        </p:nvCxnSpPr>
        <p:spPr>
          <a:xfrm flipH="1" flipV="1">
            <a:off x="6096000" y="1219200"/>
            <a:ext cx="304800" cy="6096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4" name="Straight Arrow Connector 103"/>
          <p:cNvCxnSpPr/>
          <p:nvPr/>
        </p:nvCxnSpPr>
        <p:spPr>
          <a:xfrm>
            <a:off x="6477000" y="1981200"/>
            <a:ext cx="304800" cy="609600"/>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6477000" y="1981200"/>
            <a:ext cx="0" cy="7620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GB" dirty="0" smtClean="0">
                <a:latin typeface="Comic Sans MS" pitchFamily="66" charset="0"/>
              </a:rPr>
              <a:t>Statics of a Particle</a:t>
            </a:r>
            <a:endParaRPr lang="en-GB" dirty="0">
              <a:latin typeface="Comic Sans MS" pitchFamily="66" charset="0"/>
            </a:endParaRPr>
          </a:p>
        </p:txBody>
      </p:sp>
      <p:sp>
        <p:nvSpPr>
          <p:cNvPr id="3" name="Content Placeholder 2"/>
          <p:cNvSpPr>
            <a:spLocks noGrp="1"/>
          </p:cNvSpPr>
          <p:nvPr>
            <p:ph idx="1"/>
          </p:nvPr>
        </p:nvSpPr>
        <p:spPr>
          <a:xfrm>
            <a:off x="152400" y="1600200"/>
            <a:ext cx="3352800" cy="4724400"/>
          </a:xfrm>
        </p:spPr>
        <p:txBody>
          <a:bodyPr>
            <a:normAutofit/>
          </a:bodyPr>
          <a:lstStyle/>
          <a:p>
            <a:pPr marL="0" indent="0" algn="ctr">
              <a:buNone/>
            </a:pPr>
            <a:r>
              <a:rPr lang="en-GB" sz="1400" b="1" dirty="0" smtClean="0">
                <a:latin typeface="Comic Sans MS" pitchFamily="66" charset="0"/>
              </a:rPr>
              <a:t>You can also solve statics problems by using the relationship F = µR</a:t>
            </a:r>
            <a:endParaRPr lang="en-GB" sz="1400" dirty="0" smtClean="0">
              <a:latin typeface="Comic Sans MS" pitchFamily="66" charset="0"/>
            </a:endParaRPr>
          </a:p>
          <a:p>
            <a:pPr marL="0" indent="0" algn="ctr">
              <a:buNone/>
            </a:pPr>
            <a:endParaRPr lang="en-GB" sz="1400" b="1" dirty="0">
              <a:latin typeface="Comic Sans MS" pitchFamily="66" charset="0"/>
            </a:endParaRPr>
          </a:p>
          <a:p>
            <a:pPr marL="0" indent="0" algn="ctr">
              <a:buNone/>
            </a:pPr>
            <a:r>
              <a:rPr lang="en-GB" sz="1400" dirty="0" smtClean="0">
                <a:latin typeface="Comic Sans MS" pitchFamily="66" charset="0"/>
              </a:rPr>
              <a:t>A box of mass 10kg rests in limiting equilibrium on a rough plane inclined at 20° above the horizontal. Find the coefficient of friction between the box and the plane.</a:t>
            </a:r>
          </a:p>
          <a:p>
            <a:pPr marL="0" indent="0" algn="ctr">
              <a:buNone/>
            </a:pPr>
            <a:endParaRPr lang="en-GB" sz="1400" dirty="0">
              <a:latin typeface="Comic Sans MS" pitchFamily="66" charset="0"/>
            </a:endParaRPr>
          </a:p>
          <a:p>
            <a:pPr algn="ctr">
              <a:buFont typeface="Wingdings"/>
              <a:buChar char="à"/>
            </a:pPr>
            <a:r>
              <a:rPr lang="en-GB" sz="1400" dirty="0" smtClean="0">
                <a:latin typeface="Comic Sans MS" pitchFamily="66" charset="0"/>
                <a:sym typeface="Wingdings" pitchFamily="2" charset="2"/>
              </a:rPr>
              <a:t>Draw a diagram</a:t>
            </a:r>
          </a:p>
          <a:p>
            <a:pPr algn="ctr">
              <a:buFont typeface="Wingdings"/>
              <a:buChar char="à"/>
            </a:pPr>
            <a:endParaRPr lang="en-GB" sz="1400" dirty="0">
              <a:latin typeface="Comic Sans MS" pitchFamily="66" charset="0"/>
              <a:sym typeface="Wingdings" pitchFamily="2" charset="2"/>
            </a:endParaRPr>
          </a:p>
          <a:p>
            <a:pPr algn="ctr">
              <a:buFont typeface="Wingdings"/>
              <a:buChar char="à"/>
            </a:pPr>
            <a:r>
              <a:rPr lang="en-GB" sz="1400" dirty="0" smtClean="0">
                <a:latin typeface="Comic Sans MS" pitchFamily="66" charset="0"/>
                <a:sym typeface="Wingdings" pitchFamily="2" charset="2"/>
              </a:rPr>
              <a:t>We need to find F</a:t>
            </a:r>
            <a:r>
              <a:rPr lang="en-GB" sz="1400" baseline="-25000" dirty="0" smtClean="0">
                <a:latin typeface="Comic Sans MS" pitchFamily="66" charset="0"/>
                <a:sym typeface="Wingdings" pitchFamily="2" charset="2"/>
              </a:rPr>
              <a:t>MAX </a:t>
            </a:r>
            <a:r>
              <a:rPr lang="en-GB" sz="1400" dirty="0" smtClean="0">
                <a:latin typeface="Comic Sans MS" pitchFamily="66" charset="0"/>
                <a:sym typeface="Wingdings" pitchFamily="2" charset="2"/>
              </a:rPr>
              <a:t>so begin by calculating the normal reaction</a:t>
            </a:r>
            <a:endParaRPr lang="en-GB" sz="1400" dirty="0">
              <a:latin typeface="Comic Sans MS" pitchFamily="66" charset="0"/>
              <a:sym typeface="Wingdings" pitchFamily="2" charset="2"/>
            </a:endParaRPr>
          </a:p>
        </p:txBody>
      </p:sp>
      <p:sp>
        <p:nvSpPr>
          <p:cNvPr id="4" name="TextBox 3"/>
          <p:cNvSpPr txBox="1"/>
          <p:nvPr/>
        </p:nvSpPr>
        <p:spPr>
          <a:xfrm>
            <a:off x="8742557" y="6531169"/>
            <a:ext cx="439543" cy="338554"/>
          </a:xfrm>
          <a:prstGeom prst="rect">
            <a:avLst/>
          </a:prstGeom>
          <a:noFill/>
        </p:spPr>
        <p:txBody>
          <a:bodyPr wrap="none" rtlCol="0">
            <a:spAutoFit/>
          </a:bodyPr>
          <a:lstStyle/>
          <a:p>
            <a:pPr algn="r"/>
            <a:r>
              <a:rPr lang="en-GB" sz="1600" dirty="0" smtClean="0">
                <a:latin typeface="Comic Sans MS" pitchFamily="66" charset="0"/>
              </a:rPr>
              <a:t>4C</a:t>
            </a:r>
            <a:endParaRPr lang="en-GB" sz="1600" dirty="0">
              <a:latin typeface="Comic Sans MS" pitchFamily="66" charset="0"/>
            </a:endParaRPr>
          </a:p>
        </p:txBody>
      </p:sp>
      <p:cxnSp>
        <p:nvCxnSpPr>
          <p:cNvPr id="102" name="Straight Connector 101"/>
          <p:cNvCxnSpPr/>
          <p:nvPr/>
        </p:nvCxnSpPr>
        <p:spPr>
          <a:xfrm>
            <a:off x="4876800" y="2819400"/>
            <a:ext cx="24384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a:xfrm flipV="1">
            <a:off x="4876800" y="1676400"/>
            <a:ext cx="2286000" cy="11430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Arc 6"/>
          <p:cNvSpPr/>
          <p:nvPr/>
        </p:nvSpPr>
        <p:spPr>
          <a:xfrm>
            <a:off x="4419600" y="2362200"/>
            <a:ext cx="914400" cy="914400"/>
          </a:xfrm>
          <a:prstGeom prst="arc">
            <a:avLst>
              <a:gd name="adj1" fmla="val 19938714"/>
              <a:gd name="adj2" fmla="val 2156465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 name="Rectangle 7"/>
          <p:cNvSpPr/>
          <p:nvPr/>
        </p:nvSpPr>
        <p:spPr>
          <a:xfrm rot="19952565">
            <a:off x="6235340" y="1806297"/>
            <a:ext cx="381000" cy="2286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05" name="Straight Arrow Connector 104"/>
          <p:cNvCxnSpPr/>
          <p:nvPr/>
        </p:nvCxnSpPr>
        <p:spPr>
          <a:xfrm flipH="1">
            <a:off x="6477000" y="2590800"/>
            <a:ext cx="304800" cy="15240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7" name="TextBox 16"/>
              <p:cNvSpPr txBox="1"/>
              <p:nvPr/>
            </p:nvSpPr>
            <p:spPr>
              <a:xfrm>
                <a:off x="5257800" y="2590800"/>
                <a:ext cx="431528" cy="276999"/>
              </a:xfrm>
              <a:prstGeom prst="rect">
                <a:avLst/>
              </a:prstGeom>
              <a:noFill/>
            </p:spPr>
            <p:txBody>
              <a:bodyPr wrap="none" rtlCol="0">
                <a:spAutoFit/>
              </a:bodyPr>
              <a:lstStyle/>
              <a:p>
                <a:r>
                  <a:rPr lang="en-GB" sz="1200" dirty="0" smtClean="0">
                    <a:latin typeface="Comic Sans MS" pitchFamily="66" charset="0"/>
                  </a:rPr>
                  <a:t>20</a:t>
                </a:r>
                <a14:m>
                  <m:oMath xmlns:m="http://schemas.openxmlformats.org/officeDocument/2006/math">
                    <m:r>
                      <a:rPr lang="en-GB" sz="1200" i="1" smtClean="0">
                        <a:latin typeface="Cambria Math"/>
                        <a:ea typeface="Cambria Math"/>
                      </a:rPr>
                      <m:t>°</m:t>
                    </m:r>
                  </m:oMath>
                </a14:m>
                <a:endParaRPr lang="en-GB" sz="1200" dirty="0">
                  <a:latin typeface="Comic Sans MS" pitchFamily="66" charset="0"/>
                </a:endParaRPr>
              </a:p>
            </p:txBody>
          </p:sp>
        </mc:Choice>
        <mc:Fallback xmlns="">
          <p:sp>
            <p:nvSpPr>
              <p:cNvPr id="17" name="TextBox 16"/>
              <p:cNvSpPr txBox="1">
                <a:spLocks noRot="1" noChangeAspect="1" noMove="1" noResize="1" noEditPoints="1" noAdjustHandles="1" noChangeArrowheads="1" noChangeShapeType="1" noTextEdit="1"/>
              </p:cNvSpPr>
              <p:nvPr/>
            </p:nvSpPr>
            <p:spPr>
              <a:xfrm>
                <a:off x="5257800" y="2590800"/>
                <a:ext cx="431528" cy="276999"/>
              </a:xfrm>
              <a:prstGeom prst="rect">
                <a:avLst/>
              </a:prstGeom>
              <a:blipFill rotWithShape="1">
                <a:blip r:embed="rId2"/>
                <a:stretch>
                  <a:fillRect l="-1429" b="-17778"/>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06" name="TextBox 105"/>
              <p:cNvSpPr txBox="1"/>
              <p:nvPr/>
            </p:nvSpPr>
            <p:spPr>
              <a:xfrm>
                <a:off x="6019800" y="2209800"/>
                <a:ext cx="410690" cy="261610"/>
              </a:xfrm>
              <a:prstGeom prst="rect">
                <a:avLst/>
              </a:prstGeom>
              <a:noFill/>
            </p:spPr>
            <p:txBody>
              <a:bodyPr wrap="none" rtlCol="0">
                <a:spAutoFit/>
              </a:bodyPr>
              <a:lstStyle/>
              <a:p>
                <a:r>
                  <a:rPr lang="en-GB" sz="1100" dirty="0" smtClean="0">
                    <a:latin typeface="Comic Sans MS" pitchFamily="66" charset="0"/>
                  </a:rPr>
                  <a:t>20</a:t>
                </a:r>
                <a14:m>
                  <m:oMath xmlns:m="http://schemas.openxmlformats.org/officeDocument/2006/math">
                    <m:r>
                      <a:rPr lang="en-GB" sz="1100" i="1" smtClean="0">
                        <a:latin typeface="Cambria Math"/>
                        <a:ea typeface="Cambria Math"/>
                      </a:rPr>
                      <m:t>°</m:t>
                    </m:r>
                  </m:oMath>
                </a14:m>
                <a:endParaRPr lang="en-GB" sz="1100" dirty="0">
                  <a:latin typeface="Comic Sans MS" pitchFamily="66" charset="0"/>
                </a:endParaRPr>
              </a:p>
            </p:txBody>
          </p:sp>
        </mc:Choice>
        <mc:Fallback xmlns="">
          <p:sp>
            <p:nvSpPr>
              <p:cNvPr id="106" name="TextBox 105"/>
              <p:cNvSpPr txBox="1">
                <a:spLocks noRot="1" noChangeAspect="1" noMove="1" noResize="1" noEditPoints="1" noAdjustHandles="1" noChangeArrowheads="1" noChangeShapeType="1" noTextEdit="1"/>
              </p:cNvSpPr>
              <p:nvPr/>
            </p:nvSpPr>
            <p:spPr>
              <a:xfrm>
                <a:off x="6019800" y="2209800"/>
                <a:ext cx="410690" cy="261610"/>
              </a:xfrm>
              <a:prstGeom prst="rect">
                <a:avLst/>
              </a:prstGeom>
              <a:blipFill rotWithShape="1">
                <a:blip r:embed="rId3"/>
                <a:stretch>
                  <a:fillRect b="-16667"/>
                </a:stretch>
              </a:blipFill>
            </p:spPr>
            <p:txBody>
              <a:bodyPr/>
              <a:lstStyle/>
              <a:p>
                <a:r>
                  <a:rPr lang="en-GB">
                    <a:noFill/>
                  </a:rPr>
                  <a:t> </a:t>
                </a:r>
              </a:p>
            </p:txBody>
          </p:sp>
        </mc:Fallback>
      </mc:AlternateContent>
      <p:sp>
        <p:nvSpPr>
          <p:cNvPr id="107" name="Arc 106"/>
          <p:cNvSpPr/>
          <p:nvPr/>
        </p:nvSpPr>
        <p:spPr>
          <a:xfrm>
            <a:off x="5943600" y="1295400"/>
            <a:ext cx="914400" cy="914400"/>
          </a:xfrm>
          <a:prstGeom prst="arc">
            <a:avLst>
              <a:gd name="adj1" fmla="val 4161470"/>
              <a:gd name="adj2" fmla="val 4777682"/>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19" name="Straight Connector 18"/>
          <p:cNvCxnSpPr/>
          <p:nvPr/>
        </p:nvCxnSpPr>
        <p:spPr>
          <a:xfrm flipV="1">
            <a:off x="6324600" y="2133600"/>
            <a:ext cx="175655" cy="76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8" name="TextBox 107"/>
          <p:cNvSpPr txBox="1"/>
          <p:nvPr/>
        </p:nvSpPr>
        <p:spPr>
          <a:xfrm>
            <a:off x="6096000" y="2362200"/>
            <a:ext cx="429926" cy="276999"/>
          </a:xfrm>
          <a:prstGeom prst="rect">
            <a:avLst/>
          </a:prstGeom>
          <a:noFill/>
        </p:spPr>
        <p:txBody>
          <a:bodyPr wrap="none" rtlCol="0">
            <a:spAutoFit/>
          </a:bodyPr>
          <a:lstStyle/>
          <a:p>
            <a:r>
              <a:rPr lang="en-GB" sz="1200" dirty="0" smtClean="0">
                <a:latin typeface="Comic Sans MS" pitchFamily="66" charset="0"/>
              </a:rPr>
              <a:t>10g</a:t>
            </a:r>
            <a:endParaRPr lang="en-GB" sz="1200" dirty="0">
              <a:latin typeface="Comic Sans MS" pitchFamily="66" charset="0"/>
            </a:endParaRPr>
          </a:p>
        </p:txBody>
      </p:sp>
      <p:sp>
        <p:nvSpPr>
          <p:cNvPr id="109" name="TextBox 108"/>
          <p:cNvSpPr txBox="1"/>
          <p:nvPr/>
        </p:nvSpPr>
        <p:spPr>
          <a:xfrm>
            <a:off x="6629400" y="2133600"/>
            <a:ext cx="811441" cy="261610"/>
          </a:xfrm>
          <a:prstGeom prst="rect">
            <a:avLst/>
          </a:prstGeom>
          <a:noFill/>
        </p:spPr>
        <p:txBody>
          <a:bodyPr wrap="none" rtlCol="0">
            <a:spAutoFit/>
          </a:bodyPr>
          <a:lstStyle/>
          <a:p>
            <a:r>
              <a:rPr lang="en-GB" sz="1100" dirty="0" smtClean="0">
                <a:solidFill>
                  <a:srgbClr val="0000FF"/>
                </a:solidFill>
                <a:latin typeface="Comic Sans MS" pitchFamily="66" charset="0"/>
              </a:rPr>
              <a:t>10gCos20</a:t>
            </a:r>
            <a:endParaRPr lang="en-GB" sz="1100" dirty="0">
              <a:solidFill>
                <a:srgbClr val="0000FF"/>
              </a:solidFill>
              <a:latin typeface="Comic Sans MS" pitchFamily="66" charset="0"/>
            </a:endParaRPr>
          </a:p>
        </p:txBody>
      </p:sp>
      <p:sp>
        <p:nvSpPr>
          <p:cNvPr id="110" name="TextBox 109"/>
          <p:cNvSpPr txBox="1"/>
          <p:nvPr/>
        </p:nvSpPr>
        <p:spPr>
          <a:xfrm>
            <a:off x="6629400" y="2590800"/>
            <a:ext cx="795411" cy="261610"/>
          </a:xfrm>
          <a:prstGeom prst="rect">
            <a:avLst/>
          </a:prstGeom>
          <a:noFill/>
        </p:spPr>
        <p:txBody>
          <a:bodyPr wrap="none" rtlCol="0">
            <a:spAutoFit/>
          </a:bodyPr>
          <a:lstStyle/>
          <a:p>
            <a:r>
              <a:rPr lang="en-GB" sz="1100" dirty="0" smtClean="0">
                <a:solidFill>
                  <a:srgbClr val="FF0000"/>
                </a:solidFill>
                <a:latin typeface="Comic Sans MS" pitchFamily="66" charset="0"/>
              </a:rPr>
              <a:t>10gSin20</a:t>
            </a:r>
            <a:endParaRPr lang="en-GB" sz="1100" dirty="0">
              <a:solidFill>
                <a:srgbClr val="FF0000"/>
              </a:solidFill>
              <a:latin typeface="Comic Sans MS" pitchFamily="66" charset="0"/>
            </a:endParaRPr>
          </a:p>
        </p:txBody>
      </p:sp>
      <p:sp>
        <p:nvSpPr>
          <p:cNvPr id="22" name="TextBox 21"/>
          <p:cNvSpPr txBox="1"/>
          <p:nvPr/>
        </p:nvSpPr>
        <p:spPr>
          <a:xfrm>
            <a:off x="5791200" y="1143000"/>
            <a:ext cx="280846" cy="276999"/>
          </a:xfrm>
          <a:prstGeom prst="rect">
            <a:avLst/>
          </a:prstGeom>
          <a:noFill/>
        </p:spPr>
        <p:txBody>
          <a:bodyPr wrap="none" rtlCol="0">
            <a:spAutoFit/>
          </a:bodyPr>
          <a:lstStyle/>
          <a:p>
            <a:r>
              <a:rPr lang="en-GB" sz="1200" dirty="0" smtClean="0">
                <a:latin typeface="Comic Sans MS" pitchFamily="66" charset="0"/>
              </a:rPr>
              <a:t>R</a:t>
            </a:r>
            <a:endParaRPr lang="en-GB" sz="1200" dirty="0">
              <a:latin typeface="Comic Sans MS" pitchFamily="66" charset="0"/>
            </a:endParaRPr>
          </a:p>
        </p:txBody>
      </p:sp>
      <p:sp>
        <p:nvSpPr>
          <p:cNvPr id="113" name="TextBox 112"/>
          <p:cNvSpPr txBox="1"/>
          <p:nvPr/>
        </p:nvSpPr>
        <p:spPr>
          <a:xfrm>
            <a:off x="7315200" y="1219200"/>
            <a:ext cx="280846" cy="276999"/>
          </a:xfrm>
          <a:prstGeom prst="rect">
            <a:avLst/>
          </a:prstGeom>
          <a:noFill/>
        </p:spPr>
        <p:txBody>
          <a:bodyPr wrap="none" rtlCol="0">
            <a:spAutoFit/>
          </a:bodyPr>
          <a:lstStyle/>
          <a:p>
            <a:r>
              <a:rPr lang="en-GB" sz="1200" dirty="0" smtClean="0">
                <a:latin typeface="Comic Sans MS" pitchFamily="66" charset="0"/>
              </a:rPr>
              <a:t>F</a:t>
            </a:r>
            <a:endParaRPr lang="en-GB" sz="1200" dirty="0">
              <a:latin typeface="Comic Sans MS" pitchFamily="66" charset="0"/>
            </a:endParaRPr>
          </a:p>
        </p:txBody>
      </p:sp>
      <p:sp>
        <p:nvSpPr>
          <p:cNvPr id="28" name="TextBox 27"/>
          <p:cNvSpPr txBox="1"/>
          <p:nvPr/>
        </p:nvSpPr>
        <p:spPr>
          <a:xfrm>
            <a:off x="3733800" y="3124200"/>
            <a:ext cx="2140330" cy="307777"/>
          </a:xfrm>
          <a:prstGeom prst="rect">
            <a:avLst/>
          </a:prstGeom>
          <a:noFill/>
        </p:spPr>
        <p:txBody>
          <a:bodyPr wrap="none" rtlCol="0">
            <a:spAutoFit/>
          </a:bodyPr>
          <a:lstStyle/>
          <a:p>
            <a:r>
              <a:rPr lang="en-GB" sz="1400" u="sng" dirty="0" smtClean="0">
                <a:latin typeface="Comic Sans MS" pitchFamily="66" charset="0"/>
              </a:rPr>
              <a:t>Resolving Perpendicular</a:t>
            </a:r>
            <a:endParaRPr lang="en-GB" sz="1400" u="sng" dirty="0">
              <a:latin typeface="Comic Sans MS" pitchFamily="66" charset="0"/>
            </a:endParaRPr>
          </a:p>
        </p:txBody>
      </p:sp>
      <mc:AlternateContent xmlns:mc="http://schemas.openxmlformats.org/markup-compatibility/2006" xmlns:a14="http://schemas.microsoft.com/office/drawing/2010/main">
        <mc:Choice Requires="a14">
          <p:sp>
            <p:nvSpPr>
              <p:cNvPr id="29" name="TextBox 28"/>
              <p:cNvSpPr txBox="1"/>
              <p:nvPr/>
            </p:nvSpPr>
            <p:spPr>
              <a:xfrm>
                <a:off x="4648200" y="3505200"/>
                <a:ext cx="829586"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𝐹</m:t>
                      </m:r>
                      <m:r>
                        <a:rPr lang="en-GB" sz="1400" b="0" i="1" smtClean="0">
                          <a:latin typeface="Cambria Math"/>
                        </a:rPr>
                        <m:t>=</m:t>
                      </m:r>
                      <m:r>
                        <a:rPr lang="en-GB" sz="1400" b="0" i="1" smtClean="0">
                          <a:latin typeface="Cambria Math"/>
                        </a:rPr>
                        <m:t>𝑚𝑎</m:t>
                      </m:r>
                    </m:oMath>
                  </m:oMathPara>
                </a14:m>
                <a:endParaRPr lang="en-GB" sz="1400" dirty="0"/>
              </a:p>
            </p:txBody>
          </p:sp>
        </mc:Choice>
        <mc:Fallback xmlns="">
          <p:sp>
            <p:nvSpPr>
              <p:cNvPr id="29" name="TextBox 28"/>
              <p:cNvSpPr txBox="1">
                <a:spLocks noRot="1" noChangeAspect="1" noMove="1" noResize="1" noEditPoints="1" noAdjustHandles="1" noChangeArrowheads="1" noChangeShapeType="1" noTextEdit="1"/>
              </p:cNvSpPr>
              <p:nvPr/>
            </p:nvSpPr>
            <p:spPr>
              <a:xfrm>
                <a:off x="4648200" y="3505200"/>
                <a:ext cx="829586" cy="307777"/>
              </a:xfrm>
              <a:prstGeom prst="rect">
                <a:avLst/>
              </a:prstGeom>
              <a:blipFill rotWithShape="1">
                <a:blip r:embed="rId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5" name="TextBox 114"/>
              <p:cNvSpPr txBox="1"/>
              <p:nvPr/>
            </p:nvSpPr>
            <p:spPr>
              <a:xfrm>
                <a:off x="3636335" y="3886200"/>
                <a:ext cx="1687129"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𝑅</m:t>
                      </m:r>
                      <m:r>
                        <a:rPr lang="en-GB" sz="1400" b="0" i="1" smtClean="0">
                          <a:latin typeface="Cambria Math"/>
                        </a:rPr>
                        <m:t>−10</m:t>
                      </m:r>
                      <m:r>
                        <a:rPr lang="en-GB" sz="1400" b="0" i="1" smtClean="0">
                          <a:latin typeface="Cambria Math"/>
                        </a:rPr>
                        <m:t>𝑔𝐶𝑜𝑠</m:t>
                      </m:r>
                      <m:r>
                        <a:rPr lang="en-GB" sz="1400" b="0" i="1" smtClean="0">
                          <a:latin typeface="Cambria Math"/>
                        </a:rPr>
                        <m:t>20=0</m:t>
                      </m:r>
                    </m:oMath>
                  </m:oMathPara>
                </a14:m>
                <a:endParaRPr lang="en-GB" sz="1400" dirty="0"/>
              </a:p>
            </p:txBody>
          </p:sp>
        </mc:Choice>
        <mc:Fallback xmlns="">
          <p:sp>
            <p:nvSpPr>
              <p:cNvPr id="115" name="TextBox 114"/>
              <p:cNvSpPr txBox="1">
                <a:spLocks noRot="1" noChangeAspect="1" noMove="1" noResize="1" noEditPoints="1" noAdjustHandles="1" noChangeArrowheads="1" noChangeShapeType="1" noTextEdit="1"/>
              </p:cNvSpPr>
              <p:nvPr/>
            </p:nvSpPr>
            <p:spPr>
              <a:xfrm>
                <a:off x="3636335" y="3886200"/>
                <a:ext cx="1687129" cy="307777"/>
              </a:xfrm>
              <a:prstGeom prst="rect">
                <a:avLst/>
              </a:prstGeom>
              <a:blipFill rotWithShape="1">
                <a:blip r:embed="rId5"/>
                <a:stretch>
                  <a:fillRect b="-4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6" name="TextBox 115"/>
              <p:cNvSpPr txBox="1"/>
              <p:nvPr/>
            </p:nvSpPr>
            <p:spPr>
              <a:xfrm>
                <a:off x="4648200" y="4267200"/>
                <a:ext cx="1373325"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𝑅</m:t>
                      </m:r>
                      <m:r>
                        <a:rPr lang="en-GB" sz="1400" b="0" i="1" smtClean="0">
                          <a:latin typeface="Cambria Math"/>
                        </a:rPr>
                        <m:t>=10</m:t>
                      </m:r>
                      <m:r>
                        <a:rPr lang="en-GB" sz="1400" b="0" i="1" smtClean="0">
                          <a:latin typeface="Cambria Math"/>
                        </a:rPr>
                        <m:t>𝑔𝐶𝑜𝑠</m:t>
                      </m:r>
                      <m:r>
                        <a:rPr lang="en-GB" sz="1400" b="0" i="1" smtClean="0">
                          <a:latin typeface="Cambria Math"/>
                        </a:rPr>
                        <m:t>20</m:t>
                      </m:r>
                    </m:oMath>
                  </m:oMathPara>
                </a14:m>
                <a:endParaRPr lang="en-GB" sz="1400" dirty="0"/>
              </a:p>
            </p:txBody>
          </p:sp>
        </mc:Choice>
        <mc:Fallback xmlns="">
          <p:sp>
            <p:nvSpPr>
              <p:cNvPr id="116" name="TextBox 115"/>
              <p:cNvSpPr txBox="1">
                <a:spLocks noRot="1" noChangeAspect="1" noMove="1" noResize="1" noEditPoints="1" noAdjustHandles="1" noChangeArrowheads="1" noChangeShapeType="1" noTextEdit="1"/>
              </p:cNvSpPr>
              <p:nvPr/>
            </p:nvSpPr>
            <p:spPr>
              <a:xfrm>
                <a:off x="4648200" y="4267200"/>
                <a:ext cx="1373325" cy="307777"/>
              </a:xfrm>
              <a:prstGeom prst="rect">
                <a:avLst/>
              </a:prstGeom>
              <a:blipFill rotWithShape="1">
                <a:blip r:embed="rId6"/>
                <a:stretch>
                  <a:fillRect b="-6000"/>
                </a:stretch>
              </a:blipFill>
            </p:spPr>
            <p:txBody>
              <a:bodyPr/>
              <a:lstStyle/>
              <a:p>
                <a:r>
                  <a:rPr lang="en-GB">
                    <a:noFill/>
                  </a:rPr>
                  <a:t> </a:t>
                </a:r>
              </a:p>
            </p:txBody>
          </p:sp>
        </mc:Fallback>
      </mc:AlternateContent>
      <p:sp>
        <p:nvSpPr>
          <p:cNvPr id="117" name="TextBox 116"/>
          <p:cNvSpPr txBox="1"/>
          <p:nvPr/>
        </p:nvSpPr>
        <p:spPr>
          <a:xfrm>
            <a:off x="3733800" y="4800600"/>
            <a:ext cx="1225015" cy="307777"/>
          </a:xfrm>
          <a:prstGeom prst="rect">
            <a:avLst/>
          </a:prstGeom>
          <a:noFill/>
        </p:spPr>
        <p:txBody>
          <a:bodyPr wrap="none" rtlCol="0">
            <a:spAutoFit/>
          </a:bodyPr>
          <a:lstStyle/>
          <a:p>
            <a:r>
              <a:rPr lang="en-GB" sz="1400" u="sng" dirty="0" smtClean="0">
                <a:latin typeface="Comic Sans MS" pitchFamily="66" charset="0"/>
              </a:rPr>
              <a:t>Finding F</a:t>
            </a:r>
            <a:r>
              <a:rPr lang="en-GB" sz="1400" baseline="-25000" dirty="0" smtClean="0">
                <a:latin typeface="Comic Sans MS" pitchFamily="66" charset="0"/>
              </a:rPr>
              <a:t>MAX</a:t>
            </a:r>
            <a:endParaRPr lang="en-GB" sz="1400" baseline="-25000" dirty="0">
              <a:latin typeface="Comic Sans MS" pitchFamily="66" charset="0"/>
            </a:endParaRPr>
          </a:p>
        </p:txBody>
      </p:sp>
      <p:sp>
        <p:nvSpPr>
          <p:cNvPr id="118" name="Arc 117"/>
          <p:cNvSpPr/>
          <p:nvPr/>
        </p:nvSpPr>
        <p:spPr>
          <a:xfrm>
            <a:off x="5257800" y="3657600"/>
            <a:ext cx="457200" cy="381000"/>
          </a:xfrm>
          <a:prstGeom prst="arc">
            <a:avLst>
              <a:gd name="adj1" fmla="val 16200000"/>
              <a:gd name="adj2" fmla="val 5400000"/>
            </a:avLst>
          </a:prstGeom>
          <a:ln w="25400">
            <a:solidFill>
              <a:srgbClr val="0000FF"/>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19" name="TextBox 118"/>
          <p:cNvSpPr txBox="1"/>
          <p:nvPr/>
        </p:nvSpPr>
        <p:spPr>
          <a:xfrm>
            <a:off x="5638800" y="3657600"/>
            <a:ext cx="1447800" cy="430887"/>
          </a:xfrm>
          <a:prstGeom prst="rect">
            <a:avLst/>
          </a:prstGeom>
          <a:noFill/>
        </p:spPr>
        <p:txBody>
          <a:bodyPr wrap="square" rtlCol="0">
            <a:spAutoFit/>
          </a:bodyPr>
          <a:lstStyle/>
          <a:p>
            <a:pPr algn="ctr"/>
            <a:r>
              <a:rPr lang="en-GB" sz="1100" dirty="0" smtClean="0">
                <a:solidFill>
                  <a:srgbClr val="0000FF"/>
                </a:solidFill>
                <a:latin typeface="Comic Sans MS" pitchFamily="66" charset="0"/>
              </a:rPr>
              <a:t>Sub in values with R as positive</a:t>
            </a:r>
            <a:endParaRPr lang="en-GB" sz="1100" dirty="0">
              <a:solidFill>
                <a:srgbClr val="0000FF"/>
              </a:solidFill>
              <a:latin typeface="Comic Sans MS" pitchFamily="66" charset="0"/>
            </a:endParaRPr>
          </a:p>
        </p:txBody>
      </p:sp>
      <p:sp>
        <p:nvSpPr>
          <p:cNvPr id="120" name="Arc 119"/>
          <p:cNvSpPr/>
          <p:nvPr/>
        </p:nvSpPr>
        <p:spPr>
          <a:xfrm>
            <a:off x="5715000" y="4038600"/>
            <a:ext cx="457200" cy="381000"/>
          </a:xfrm>
          <a:prstGeom prst="arc">
            <a:avLst>
              <a:gd name="adj1" fmla="val 16200000"/>
              <a:gd name="adj2" fmla="val 5400000"/>
            </a:avLst>
          </a:prstGeom>
          <a:ln w="25400">
            <a:solidFill>
              <a:srgbClr val="0000FF"/>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21" name="TextBox 120"/>
          <p:cNvSpPr txBox="1"/>
          <p:nvPr/>
        </p:nvSpPr>
        <p:spPr>
          <a:xfrm>
            <a:off x="6096000" y="4114800"/>
            <a:ext cx="990600" cy="261610"/>
          </a:xfrm>
          <a:prstGeom prst="rect">
            <a:avLst/>
          </a:prstGeom>
          <a:noFill/>
        </p:spPr>
        <p:txBody>
          <a:bodyPr wrap="square" rtlCol="0">
            <a:spAutoFit/>
          </a:bodyPr>
          <a:lstStyle/>
          <a:p>
            <a:pPr algn="ctr"/>
            <a:r>
              <a:rPr lang="en-GB" sz="1100" dirty="0" smtClean="0">
                <a:solidFill>
                  <a:srgbClr val="0000FF"/>
                </a:solidFill>
                <a:latin typeface="Comic Sans MS" pitchFamily="66" charset="0"/>
              </a:rPr>
              <a:t>Rearrange</a:t>
            </a:r>
            <a:endParaRPr lang="en-GB" sz="1100" dirty="0">
              <a:solidFill>
                <a:srgbClr val="0000FF"/>
              </a:solidFill>
              <a:latin typeface="Comic Sans MS" pitchFamily="66" charset="0"/>
            </a:endParaRPr>
          </a:p>
        </p:txBody>
      </p:sp>
      <mc:AlternateContent xmlns:mc="http://schemas.openxmlformats.org/markup-compatibility/2006" xmlns:a14="http://schemas.microsoft.com/office/drawing/2010/main">
        <mc:Choice Requires="a14">
          <p:sp>
            <p:nvSpPr>
              <p:cNvPr id="122" name="TextBox 121"/>
              <p:cNvSpPr txBox="1"/>
              <p:nvPr/>
            </p:nvSpPr>
            <p:spPr>
              <a:xfrm>
                <a:off x="4648200" y="5257800"/>
                <a:ext cx="1067472"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400" b="0" i="1" smtClean="0">
                              <a:latin typeface="Cambria Math"/>
                            </a:rPr>
                          </m:ctrlPr>
                        </m:sSubPr>
                        <m:e>
                          <m:r>
                            <a:rPr lang="en-GB" sz="1400" b="0" i="1" smtClean="0">
                              <a:latin typeface="Cambria Math"/>
                            </a:rPr>
                            <m:t>𝐹</m:t>
                          </m:r>
                        </m:e>
                        <m:sub>
                          <m:r>
                            <a:rPr lang="en-GB" sz="1400" b="0" i="1" smtClean="0">
                              <a:latin typeface="Cambria Math"/>
                            </a:rPr>
                            <m:t>𝑀𝐴𝑋</m:t>
                          </m:r>
                        </m:sub>
                      </m:sSub>
                      <m:r>
                        <a:rPr lang="en-GB" sz="1400" b="0" i="1" smtClean="0">
                          <a:latin typeface="Cambria Math"/>
                        </a:rPr>
                        <m:t>=</m:t>
                      </m:r>
                      <m:r>
                        <a:rPr lang="en-GB" sz="1400" b="0" i="1" smtClean="0">
                          <a:latin typeface="Cambria Math"/>
                          <a:ea typeface="Cambria Math"/>
                        </a:rPr>
                        <m:t>𝜇</m:t>
                      </m:r>
                      <m:r>
                        <a:rPr lang="en-GB" sz="1400" b="0" i="1" smtClean="0">
                          <a:latin typeface="Cambria Math"/>
                          <a:ea typeface="Cambria Math"/>
                        </a:rPr>
                        <m:t>𝑅</m:t>
                      </m:r>
                    </m:oMath>
                  </m:oMathPara>
                </a14:m>
                <a:endParaRPr lang="en-GB" sz="1400" dirty="0"/>
              </a:p>
            </p:txBody>
          </p:sp>
        </mc:Choice>
        <mc:Fallback xmlns="">
          <p:sp>
            <p:nvSpPr>
              <p:cNvPr id="122" name="TextBox 121"/>
              <p:cNvSpPr txBox="1">
                <a:spLocks noRot="1" noChangeAspect="1" noMove="1" noResize="1" noEditPoints="1" noAdjustHandles="1" noChangeArrowheads="1" noChangeShapeType="1" noTextEdit="1"/>
              </p:cNvSpPr>
              <p:nvPr/>
            </p:nvSpPr>
            <p:spPr>
              <a:xfrm>
                <a:off x="4648200" y="5257800"/>
                <a:ext cx="1067472" cy="307777"/>
              </a:xfrm>
              <a:prstGeom prst="rect">
                <a:avLst/>
              </a:prstGeom>
              <a:blipFill rotWithShape="1">
                <a:blip r:embed="rId7"/>
                <a:stretch>
                  <a:fillRect b="-4000"/>
                </a:stretch>
              </a:blipFill>
            </p:spPr>
            <p:txBody>
              <a:bodyPr/>
              <a:lstStyle/>
              <a:p>
                <a:r>
                  <a:rPr lang="en-GB">
                    <a:noFill/>
                  </a:rPr>
                  <a:t> </a:t>
                </a:r>
              </a:p>
            </p:txBody>
          </p:sp>
        </mc:Fallback>
      </mc:AlternateContent>
      <p:sp>
        <p:nvSpPr>
          <p:cNvPr id="123" name="Arc 122"/>
          <p:cNvSpPr/>
          <p:nvPr/>
        </p:nvSpPr>
        <p:spPr>
          <a:xfrm>
            <a:off x="6324600" y="5410200"/>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24" name="TextBox 123"/>
          <p:cNvSpPr txBox="1"/>
          <p:nvPr/>
        </p:nvSpPr>
        <p:spPr>
          <a:xfrm>
            <a:off x="6705600" y="5410200"/>
            <a:ext cx="1143000" cy="430887"/>
          </a:xfrm>
          <a:prstGeom prst="rect">
            <a:avLst/>
          </a:prstGeom>
          <a:noFill/>
        </p:spPr>
        <p:txBody>
          <a:bodyPr wrap="square" rtlCol="0">
            <a:spAutoFit/>
          </a:bodyPr>
          <a:lstStyle/>
          <a:p>
            <a:pPr algn="ctr"/>
            <a:r>
              <a:rPr lang="en-GB" sz="1100" dirty="0" smtClean="0">
                <a:solidFill>
                  <a:srgbClr val="FF0000"/>
                </a:solidFill>
                <a:latin typeface="Comic Sans MS" pitchFamily="66" charset="0"/>
              </a:rPr>
              <a:t>Sub in R and leave µ</a:t>
            </a:r>
            <a:endParaRPr lang="en-GB" sz="11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125" name="TextBox 124"/>
              <p:cNvSpPr txBox="1"/>
              <p:nvPr/>
            </p:nvSpPr>
            <p:spPr>
              <a:xfrm>
                <a:off x="4648200" y="5638800"/>
                <a:ext cx="1895775"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400" b="0" i="1" smtClean="0">
                              <a:latin typeface="Cambria Math"/>
                            </a:rPr>
                          </m:ctrlPr>
                        </m:sSubPr>
                        <m:e>
                          <m:r>
                            <a:rPr lang="en-GB" sz="1400" b="0" i="1" smtClean="0">
                              <a:latin typeface="Cambria Math"/>
                            </a:rPr>
                            <m:t>𝐹</m:t>
                          </m:r>
                        </m:e>
                        <m:sub>
                          <m:r>
                            <a:rPr lang="en-GB" sz="1400" b="0" i="1" smtClean="0">
                              <a:latin typeface="Cambria Math"/>
                            </a:rPr>
                            <m:t>𝑀𝐴𝑋</m:t>
                          </m:r>
                        </m:sub>
                      </m:sSub>
                      <m:r>
                        <a:rPr lang="en-GB" sz="1400" b="0" i="1" smtClean="0">
                          <a:latin typeface="Cambria Math"/>
                        </a:rPr>
                        <m:t>=</m:t>
                      </m:r>
                      <m:r>
                        <a:rPr lang="en-GB" sz="1400" b="0" i="1" smtClean="0">
                          <a:latin typeface="Cambria Math"/>
                          <a:ea typeface="Cambria Math"/>
                        </a:rPr>
                        <m:t>𝜇</m:t>
                      </m:r>
                      <m:r>
                        <a:rPr lang="en-GB" sz="1400" b="0" i="1" smtClean="0">
                          <a:latin typeface="Cambria Math"/>
                          <a:ea typeface="Cambria Math"/>
                        </a:rPr>
                        <m:t>(10</m:t>
                      </m:r>
                      <m:r>
                        <a:rPr lang="en-GB" sz="1400" b="0" i="1" smtClean="0">
                          <a:latin typeface="Cambria Math"/>
                          <a:ea typeface="Cambria Math"/>
                        </a:rPr>
                        <m:t>𝑔𝐶𝑜𝑠</m:t>
                      </m:r>
                      <m:r>
                        <a:rPr lang="en-GB" sz="1400" b="0" i="1" smtClean="0">
                          <a:latin typeface="Cambria Math"/>
                          <a:ea typeface="Cambria Math"/>
                        </a:rPr>
                        <m:t>20)</m:t>
                      </m:r>
                    </m:oMath>
                  </m:oMathPara>
                </a14:m>
                <a:endParaRPr lang="en-GB" sz="1400" dirty="0"/>
              </a:p>
            </p:txBody>
          </p:sp>
        </mc:Choice>
        <mc:Fallback xmlns="">
          <p:sp>
            <p:nvSpPr>
              <p:cNvPr id="125" name="TextBox 124"/>
              <p:cNvSpPr txBox="1">
                <a:spLocks noRot="1" noChangeAspect="1" noMove="1" noResize="1" noEditPoints="1" noAdjustHandles="1" noChangeArrowheads="1" noChangeShapeType="1" noTextEdit="1"/>
              </p:cNvSpPr>
              <p:nvPr/>
            </p:nvSpPr>
            <p:spPr>
              <a:xfrm>
                <a:off x="4648200" y="5638800"/>
                <a:ext cx="1895775" cy="307777"/>
              </a:xfrm>
              <a:prstGeom prst="rect">
                <a:avLst/>
              </a:prstGeom>
              <a:blipFill rotWithShape="1">
                <a:blip r:embed="rId8"/>
                <a:stretch>
                  <a:fillRect b="-8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26" name="TextBox 125"/>
              <p:cNvSpPr txBox="1"/>
              <p:nvPr/>
            </p:nvSpPr>
            <p:spPr>
              <a:xfrm>
                <a:off x="1066800" y="4800600"/>
                <a:ext cx="1895775"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400" b="0" i="1" smtClean="0">
                              <a:latin typeface="Cambria Math"/>
                            </a:rPr>
                          </m:ctrlPr>
                        </m:sSubPr>
                        <m:e>
                          <m:r>
                            <a:rPr lang="en-GB" sz="1400" b="0" i="1" smtClean="0">
                              <a:latin typeface="Cambria Math"/>
                            </a:rPr>
                            <m:t>𝐹</m:t>
                          </m:r>
                        </m:e>
                        <m:sub>
                          <m:r>
                            <a:rPr lang="en-GB" sz="1400" b="0" i="1" smtClean="0">
                              <a:latin typeface="Cambria Math"/>
                            </a:rPr>
                            <m:t>𝑀𝐴𝑋</m:t>
                          </m:r>
                        </m:sub>
                      </m:sSub>
                      <m:r>
                        <a:rPr lang="en-GB" sz="1400" b="0" i="1" smtClean="0">
                          <a:latin typeface="Cambria Math"/>
                        </a:rPr>
                        <m:t>=</m:t>
                      </m:r>
                      <m:r>
                        <a:rPr lang="en-GB" sz="1400" b="0" i="1" smtClean="0">
                          <a:latin typeface="Cambria Math"/>
                          <a:ea typeface="Cambria Math"/>
                        </a:rPr>
                        <m:t>𝜇</m:t>
                      </m:r>
                      <m:r>
                        <a:rPr lang="en-GB" sz="1400" b="0" i="1" smtClean="0">
                          <a:latin typeface="Cambria Math"/>
                          <a:ea typeface="Cambria Math"/>
                        </a:rPr>
                        <m:t>(10</m:t>
                      </m:r>
                      <m:r>
                        <a:rPr lang="en-GB" sz="1400" b="0" i="1" smtClean="0">
                          <a:latin typeface="Cambria Math"/>
                          <a:ea typeface="Cambria Math"/>
                        </a:rPr>
                        <m:t>𝑔𝐶𝑜𝑠</m:t>
                      </m:r>
                      <m:r>
                        <a:rPr lang="en-GB" sz="1400" b="0" i="1" smtClean="0">
                          <a:latin typeface="Cambria Math"/>
                          <a:ea typeface="Cambria Math"/>
                        </a:rPr>
                        <m:t>20)</m:t>
                      </m:r>
                    </m:oMath>
                  </m:oMathPara>
                </a14:m>
                <a:endParaRPr lang="en-GB" sz="1400" dirty="0"/>
              </a:p>
            </p:txBody>
          </p:sp>
        </mc:Choice>
        <mc:Fallback xmlns="">
          <p:sp>
            <p:nvSpPr>
              <p:cNvPr id="126" name="TextBox 125"/>
              <p:cNvSpPr txBox="1">
                <a:spLocks noRot="1" noChangeAspect="1" noMove="1" noResize="1" noEditPoints="1" noAdjustHandles="1" noChangeArrowheads="1" noChangeShapeType="1" noTextEdit="1"/>
              </p:cNvSpPr>
              <p:nvPr/>
            </p:nvSpPr>
            <p:spPr>
              <a:xfrm>
                <a:off x="1066800" y="4800600"/>
                <a:ext cx="1895775" cy="307777"/>
              </a:xfrm>
              <a:prstGeom prst="rect">
                <a:avLst/>
              </a:prstGeom>
              <a:blipFill rotWithShape="1">
                <a:blip r:embed="rId9"/>
                <a:stretch>
                  <a:fillRect b="-6000"/>
                </a:stretch>
              </a:blipFill>
            </p:spPr>
            <p:txBody>
              <a:bodyPr/>
              <a:lstStyle/>
              <a:p>
                <a:r>
                  <a:rPr lang="en-GB">
                    <a:noFill/>
                  </a:rPr>
                  <a:t> </a:t>
                </a:r>
              </a:p>
            </p:txBody>
          </p:sp>
        </mc:Fallback>
      </mc:AlternateContent>
      <p:pic>
        <p:nvPicPr>
          <p:cNvPr id="37" name="Picture 6" descr="http://sd.keepcalm-o-matic.co.uk/i/keep-calm-and-use-the-forces-3.pn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152400" y="76200"/>
            <a:ext cx="1066800" cy="1244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79606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blinds(horizontal)">
                                      <p:cBhvr>
                                        <p:cTn id="7" dur="500"/>
                                        <p:tgtEl>
                                          <p:spTgt spid="3">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blinds(horizontal)">
                                      <p:cBhvr>
                                        <p:cTn id="15" dur="500"/>
                                        <p:tgtEl>
                                          <p:spTgt spid="17"/>
                                        </p:tgtEl>
                                      </p:cBhvr>
                                    </p:animEffect>
                                  </p:childTnLst>
                                </p:cTn>
                              </p:par>
                              <p:par>
                                <p:cTn id="16" presetID="3" presetClass="entr" presetSubtype="10" fill="hold" nodeType="withEffect">
                                  <p:stCondLst>
                                    <p:cond delay="0"/>
                                  </p:stCondLst>
                                  <p:childTnLst>
                                    <p:set>
                                      <p:cBhvr>
                                        <p:cTn id="17" dur="1" fill="hold">
                                          <p:stCondLst>
                                            <p:cond delay="0"/>
                                          </p:stCondLst>
                                        </p:cTn>
                                        <p:tgtEl>
                                          <p:spTgt spid="102"/>
                                        </p:tgtEl>
                                        <p:attrNameLst>
                                          <p:attrName>style.visibility</p:attrName>
                                        </p:attrNameLst>
                                      </p:cBhvr>
                                      <p:to>
                                        <p:strVal val="visible"/>
                                      </p:to>
                                    </p:set>
                                    <p:animEffect transition="in" filter="blinds(horizontal)">
                                      <p:cBhvr>
                                        <p:cTn id="18" dur="500"/>
                                        <p:tgtEl>
                                          <p:spTgt spid="102"/>
                                        </p:tgtEl>
                                      </p:cBhvr>
                                    </p:animEffect>
                                  </p:childTnLst>
                                </p:cTn>
                              </p:par>
                              <p:par>
                                <p:cTn id="19" presetID="3" presetClass="entr" presetSubtype="10" fill="hold" nodeType="withEffect">
                                  <p:stCondLst>
                                    <p:cond delay="0"/>
                                  </p:stCondLst>
                                  <p:childTnLst>
                                    <p:set>
                                      <p:cBhvr>
                                        <p:cTn id="20" dur="1" fill="hold">
                                          <p:stCondLst>
                                            <p:cond delay="0"/>
                                          </p:stCondLst>
                                        </p:cTn>
                                        <p:tgtEl>
                                          <p:spTgt spid="103"/>
                                        </p:tgtEl>
                                        <p:attrNameLst>
                                          <p:attrName>style.visibility</p:attrName>
                                        </p:attrNameLst>
                                      </p:cBhvr>
                                      <p:to>
                                        <p:strVal val="visible"/>
                                      </p:to>
                                    </p:set>
                                    <p:animEffect transition="in" filter="blinds(horizontal)">
                                      <p:cBhvr>
                                        <p:cTn id="21" dur="500"/>
                                        <p:tgtEl>
                                          <p:spTgt spid="103"/>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blinds(horizontal)">
                                      <p:cBhvr>
                                        <p:cTn id="26" dur="500"/>
                                        <p:tgtEl>
                                          <p:spTgt spid="8"/>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nodeType="click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blinds(horizontal)">
                                      <p:cBhvr>
                                        <p:cTn id="31" dur="500"/>
                                        <p:tgtEl>
                                          <p:spTgt spid="10"/>
                                        </p:tgtEl>
                                      </p:cBhvr>
                                    </p:animEffect>
                                  </p:childTnLst>
                                </p:cTn>
                              </p:par>
                              <p:par>
                                <p:cTn id="32" presetID="3" presetClass="entr" presetSubtype="10" fill="hold" grpId="0" nodeType="withEffect">
                                  <p:stCondLst>
                                    <p:cond delay="0"/>
                                  </p:stCondLst>
                                  <p:childTnLst>
                                    <p:set>
                                      <p:cBhvr>
                                        <p:cTn id="33" dur="1" fill="hold">
                                          <p:stCondLst>
                                            <p:cond delay="0"/>
                                          </p:stCondLst>
                                        </p:cTn>
                                        <p:tgtEl>
                                          <p:spTgt spid="108"/>
                                        </p:tgtEl>
                                        <p:attrNameLst>
                                          <p:attrName>style.visibility</p:attrName>
                                        </p:attrNameLst>
                                      </p:cBhvr>
                                      <p:to>
                                        <p:strVal val="visible"/>
                                      </p:to>
                                    </p:set>
                                    <p:animEffect transition="in" filter="blinds(horizontal)">
                                      <p:cBhvr>
                                        <p:cTn id="34" dur="500"/>
                                        <p:tgtEl>
                                          <p:spTgt spid="108"/>
                                        </p:tgtEl>
                                      </p:cBhvr>
                                    </p:animEffec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nodeType="clickEffect">
                                  <p:stCondLst>
                                    <p:cond delay="0"/>
                                  </p:stCondLst>
                                  <p:childTnLst>
                                    <p:set>
                                      <p:cBhvr>
                                        <p:cTn id="38" dur="1" fill="hold">
                                          <p:stCondLst>
                                            <p:cond delay="0"/>
                                          </p:stCondLst>
                                        </p:cTn>
                                        <p:tgtEl>
                                          <p:spTgt spid="111"/>
                                        </p:tgtEl>
                                        <p:attrNameLst>
                                          <p:attrName>style.visibility</p:attrName>
                                        </p:attrNameLst>
                                      </p:cBhvr>
                                      <p:to>
                                        <p:strVal val="visible"/>
                                      </p:to>
                                    </p:set>
                                    <p:animEffect transition="in" filter="blinds(horizontal)">
                                      <p:cBhvr>
                                        <p:cTn id="39" dur="500"/>
                                        <p:tgtEl>
                                          <p:spTgt spid="111"/>
                                        </p:tgtEl>
                                      </p:cBhvr>
                                    </p:animEffect>
                                  </p:childTnLst>
                                </p:cTn>
                              </p:par>
                              <p:par>
                                <p:cTn id="40" presetID="3" presetClass="entr" presetSubtype="10" fill="hold" grpId="0" nodeType="withEffect">
                                  <p:stCondLst>
                                    <p:cond delay="0"/>
                                  </p:stCondLst>
                                  <p:childTnLst>
                                    <p:set>
                                      <p:cBhvr>
                                        <p:cTn id="41" dur="1" fill="hold">
                                          <p:stCondLst>
                                            <p:cond delay="0"/>
                                          </p:stCondLst>
                                        </p:cTn>
                                        <p:tgtEl>
                                          <p:spTgt spid="22"/>
                                        </p:tgtEl>
                                        <p:attrNameLst>
                                          <p:attrName>style.visibility</p:attrName>
                                        </p:attrNameLst>
                                      </p:cBhvr>
                                      <p:to>
                                        <p:strVal val="visible"/>
                                      </p:to>
                                    </p:set>
                                    <p:animEffect transition="in" filter="blinds(horizontal)">
                                      <p:cBhvr>
                                        <p:cTn id="42" dur="500"/>
                                        <p:tgtEl>
                                          <p:spTgt spid="22"/>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112"/>
                                        </p:tgtEl>
                                        <p:attrNameLst>
                                          <p:attrName>style.visibility</p:attrName>
                                        </p:attrNameLst>
                                      </p:cBhvr>
                                      <p:to>
                                        <p:strVal val="visible"/>
                                      </p:to>
                                    </p:set>
                                    <p:animEffect transition="in" filter="blinds(horizontal)">
                                      <p:cBhvr>
                                        <p:cTn id="47" dur="500"/>
                                        <p:tgtEl>
                                          <p:spTgt spid="112"/>
                                        </p:tgtEl>
                                      </p:cBhvr>
                                    </p:animEffect>
                                  </p:childTnLst>
                                </p:cTn>
                              </p:par>
                              <p:par>
                                <p:cTn id="48" presetID="3" presetClass="entr" presetSubtype="10" fill="hold" grpId="0" nodeType="withEffect">
                                  <p:stCondLst>
                                    <p:cond delay="0"/>
                                  </p:stCondLst>
                                  <p:childTnLst>
                                    <p:set>
                                      <p:cBhvr>
                                        <p:cTn id="49" dur="1" fill="hold">
                                          <p:stCondLst>
                                            <p:cond delay="0"/>
                                          </p:stCondLst>
                                        </p:cTn>
                                        <p:tgtEl>
                                          <p:spTgt spid="113"/>
                                        </p:tgtEl>
                                        <p:attrNameLst>
                                          <p:attrName>style.visibility</p:attrName>
                                        </p:attrNameLst>
                                      </p:cBhvr>
                                      <p:to>
                                        <p:strVal val="visible"/>
                                      </p:to>
                                    </p:set>
                                    <p:animEffect transition="in" filter="blinds(horizontal)">
                                      <p:cBhvr>
                                        <p:cTn id="50" dur="500"/>
                                        <p:tgtEl>
                                          <p:spTgt spid="113"/>
                                        </p:tgtEl>
                                      </p:cBhvr>
                                    </p:animEffect>
                                  </p:childTnLst>
                                </p:cTn>
                              </p:par>
                            </p:childTnLst>
                          </p:cTn>
                        </p:par>
                      </p:childTnLst>
                    </p:cTn>
                  </p:par>
                  <p:par>
                    <p:cTn id="51" fill="hold">
                      <p:stCondLst>
                        <p:cond delay="indefinite"/>
                      </p:stCondLst>
                      <p:childTnLst>
                        <p:par>
                          <p:cTn id="52" fill="hold">
                            <p:stCondLst>
                              <p:cond delay="0"/>
                            </p:stCondLst>
                            <p:childTnLst>
                              <p:par>
                                <p:cTn id="53" presetID="3" presetClass="entr" presetSubtype="10" fill="hold" nodeType="clickEffect">
                                  <p:stCondLst>
                                    <p:cond delay="0"/>
                                  </p:stCondLst>
                                  <p:childTnLst>
                                    <p:set>
                                      <p:cBhvr>
                                        <p:cTn id="54" dur="1" fill="hold">
                                          <p:stCondLst>
                                            <p:cond delay="0"/>
                                          </p:stCondLst>
                                        </p:cTn>
                                        <p:tgtEl>
                                          <p:spTgt spid="104"/>
                                        </p:tgtEl>
                                        <p:attrNameLst>
                                          <p:attrName>style.visibility</p:attrName>
                                        </p:attrNameLst>
                                      </p:cBhvr>
                                      <p:to>
                                        <p:strVal val="visible"/>
                                      </p:to>
                                    </p:set>
                                    <p:animEffect transition="in" filter="blinds(horizontal)">
                                      <p:cBhvr>
                                        <p:cTn id="55" dur="500"/>
                                        <p:tgtEl>
                                          <p:spTgt spid="104"/>
                                        </p:tgtEl>
                                      </p:cBhvr>
                                    </p:animEffect>
                                  </p:childTnLst>
                                </p:cTn>
                              </p:par>
                              <p:par>
                                <p:cTn id="56" presetID="3" presetClass="entr" presetSubtype="10" fill="hold" nodeType="withEffect">
                                  <p:stCondLst>
                                    <p:cond delay="0"/>
                                  </p:stCondLst>
                                  <p:childTnLst>
                                    <p:set>
                                      <p:cBhvr>
                                        <p:cTn id="57" dur="1" fill="hold">
                                          <p:stCondLst>
                                            <p:cond delay="0"/>
                                          </p:stCondLst>
                                        </p:cTn>
                                        <p:tgtEl>
                                          <p:spTgt spid="105"/>
                                        </p:tgtEl>
                                        <p:attrNameLst>
                                          <p:attrName>style.visibility</p:attrName>
                                        </p:attrNameLst>
                                      </p:cBhvr>
                                      <p:to>
                                        <p:strVal val="visible"/>
                                      </p:to>
                                    </p:set>
                                    <p:animEffect transition="in" filter="blinds(horizontal)">
                                      <p:cBhvr>
                                        <p:cTn id="58" dur="500"/>
                                        <p:tgtEl>
                                          <p:spTgt spid="105"/>
                                        </p:tgtEl>
                                      </p:cBhvr>
                                    </p:animEffect>
                                  </p:childTnLst>
                                </p:cTn>
                              </p:par>
                            </p:childTnLst>
                          </p:cTn>
                        </p:par>
                      </p:childTnLst>
                    </p:cTn>
                  </p:par>
                  <p:par>
                    <p:cTn id="59" fill="hold">
                      <p:stCondLst>
                        <p:cond delay="indefinite"/>
                      </p:stCondLst>
                      <p:childTnLst>
                        <p:par>
                          <p:cTn id="60" fill="hold">
                            <p:stCondLst>
                              <p:cond delay="0"/>
                            </p:stCondLst>
                            <p:childTnLst>
                              <p:par>
                                <p:cTn id="61" presetID="3" presetClass="entr" presetSubtype="10" fill="hold" nodeType="clickEffect">
                                  <p:stCondLst>
                                    <p:cond delay="0"/>
                                  </p:stCondLst>
                                  <p:childTnLst>
                                    <p:set>
                                      <p:cBhvr>
                                        <p:cTn id="62" dur="1" fill="hold">
                                          <p:stCondLst>
                                            <p:cond delay="0"/>
                                          </p:stCondLst>
                                        </p:cTn>
                                        <p:tgtEl>
                                          <p:spTgt spid="19"/>
                                        </p:tgtEl>
                                        <p:attrNameLst>
                                          <p:attrName>style.visibility</p:attrName>
                                        </p:attrNameLst>
                                      </p:cBhvr>
                                      <p:to>
                                        <p:strVal val="visible"/>
                                      </p:to>
                                    </p:set>
                                    <p:animEffect transition="in" filter="blinds(horizontal)">
                                      <p:cBhvr>
                                        <p:cTn id="63" dur="500"/>
                                        <p:tgtEl>
                                          <p:spTgt spid="19"/>
                                        </p:tgtEl>
                                      </p:cBhvr>
                                    </p:animEffect>
                                  </p:childTnLst>
                                </p:cTn>
                              </p:par>
                              <p:par>
                                <p:cTn id="64" presetID="3" presetClass="entr" presetSubtype="10" fill="hold" grpId="0" nodeType="withEffect">
                                  <p:stCondLst>
                                    <p:cond delay="0"/>
                                  </p:stCondLst>
                                  <p:childTnLst>
                                    <p:set>
                                      <p:cBhvr>
                                        <p:cTn id="65" dur="1" fill="hold">
                                          <p:stCondLst>
                                            <p:cond delay="0"/>
                                          </p:stCondLst>
                                        </p:cTn>
                                        <p:tgtEl>
                                          <p:spTgt spid="107"/>
                                        </p:tgtEl>
                                        <p:attrNameLst>
                                          <p:attrName>style.visibility</p:attrName>
                                        </p:attrNameLst>
                                      </p:cBhvr>
                                      <p:to>
                                        <p:strVal val="visible"/>
                                      </p:to>
                                    </p:set>
                                    <p:animEffect transition="in" filter="blinds(horizontal)">
                                      <p:cBhvr>
                                        <p:cTn id="66" dur="500"/>
                                        <p:tgtEl>
                                          <p:spTgt spid="107"/>
                                        </p:tgtEl>
                                      </p:cBhvr>
                                    </p:animEffect>
                                  </p:childTnLst>
                                </p:cTn>
                              </p:par>
                              <p:par>
                                <p:cTn id="67" presetID="3" presetClass="entr" presetSubtype="10" fill="hold" grpId="0" nodeType="withEffect">
                                  <p:stCondLst>
                                    <p:cond delay="0"/>
                                  </p:stCondLst>
                                  <p:childTnLst>
                                    <p:set>
                                      <p:cBhvr>
                                        <p:cTn id="68" dur="1" fill="hold">
                                          <p:stCondLst>
                                            <p:cond delay="0"/>
                                          </p:stCondLst>
                                        </p:cTn>
                                        <p:tgtEl>
                                          <p:spTgt spid="106"/>
                                        </p:tgtEl>
                                        <p:attrNameLst>
                                          <p:attrName>style.visibility</p:attrName>
                                        </p:attrNameLst>
                                      </p:cBhvr>
                                      <p:to>
                                        <p:strVal val="visible"/>
                                      </p:to>
                                    </p:set>
                                    <p:animEffect transition="in" filter="blinds(horizontal)">
                                      <p:cBhvr>
                                        <p:cTn id="69" dur="500"/>
                                        <p:tgtEl>
                                          <p:spTgt spid="106"/>
                                        </p:tgtEl>
                                      </p:cBhvr>
                                    </p:animEffect>
                                  </p:childTnLst>
                                </p:cTn>
                              </p:par>
                            </p:childTnLst>
                          </p:cTn>
                        </p:par>
                      </p:childTnLst>
                    </p:cTn>
                  </p:par>
                  <p:par>
                    <p:cTn id="70" fill="hold">
                      <p:stCondLst>
                        <p:cond delay="indefinite"/>
                      </p:stCondLst>
                      <p:childTnLst>
                        <p:par>
                          <p:cTn id="71" fill="hold">
                            <p:stCondLst>
                              <p:cond delay="0"/>
                            </p:stCondLst>
                            <p:childTnLst>
                              <p:par>
                                <p:cTn id="72" presetID="3" presetClass="entr" presetSubtype="10" fill="hold" grpId="0" nodeType="clickEffect">
                                  <p:stCondLst>
                                    <p:cond delay="0"/>
                                  </p:stCondLst>
                                  <p:childTnLst>
                                    <p:set>
                                      <p:cBhvr>
                                        <p:cTn id="73" dur="1" fill="hold">
                                          <p:stCondLst>
                                            <p:cond delay="0"/>
                                          </p:stCondLst>
                                        </p:cTn>
                                        <p:tgtEl>
                                          <p:spTgt spid="109"/>
                                        </p:tgtEl>
                                        <p:attrNameLst>
                                          <p:attrName>style.visibility</p:attrName>
                                        </p:attrNameLst>
                                      </p:cBhvr>
                                      <p:to>
                                        <p:strVal val="visible"/>
                                      </p:to>
                                    </p:set>
                                    <p:animEffect transition="in" filter="blinds(horizontal)">
                                      <p:cBhvr>
                                        <p:cTn id="74" dur="500"/>
                                        <p:tgtEl>
                                          <p:spTgt spid="109"/>
                                        </p:tgtEl>
                                      </p:cBhvr>
                                    </p:animEffect>
                                  </p:childTnLst>
                                </p:cTn>
                              </p:par>
                            </p:childTnLst>
                          </p:cTn>
                        </p:par>
                      </p:childTnLst>
                    </p:cTn>
                  </p:par>
                  <p:par>
                    <p:cTn id="75" fill="hold">
                      <p:stCondLst>
                        <p:cond delay="indefinite"/>
                      </p:stCondLst>
                      <p:childTnLst>
                        <p:par>
                          <p:cTn id="76" fill="hold">
                            <p:stCondLst>
                              <p:cond delay="0"/>
                            </p:stCondLst>
                            <p:childTnLst>
                              <p:par>
                                <p:cTn id="77" presetID="3" presetClass="entr" presetSubtype="10" fill="hold" grpId="0" nodeType="clickEffect">
                                  <p:stCondLst>
                                    <p:cond delay="0"/>
                                  </p:stCondLst>
                                  <p:childTnLst>
                                    <p:set>
                                      <p:cBhvr>
                                        <p:cTn id="78" dur="1" fill="hold">
                                          <p:stCondLst>
                                            <p:cond delay="0"/>
                                          </p:stCondLst>
                                        </p:cTn>
                                        <p:tgtEl>
                                          <p:spTgt spid="110"/>
                                        </p:tgtEl>
                                        <p:attrNameLst>
                                          <p:attrName>style.visibility</p:attrName>
                                        </p:attrNameLst>
                                      </p:cBhvr>
                                      <p:to>
                                        <p:strVal val="visible"/>
                                      </p:to>
                                    </p:set>
                                    <p:animEffect transition="in" filter="blinds(horizontal)">
                                      <p:cBhvr>
                                        <p:cTn id="79" dur="500"/>
                                        <p:tgtEl>
                                          <p:spTgt spid="110"/>
                                        </p:tgtEl>
                                      </p:cBhvr>
                                    </p:animEffect>
                                  </p:childTnLst>
                                </p:cTn>
                              </p:par>
                            </p:childTnLst>
                          </p:cTn>
                        </p:par>
                      </p:childTnLst>
                    </p:cTn>
                  </p:par>
                  <p:par>
                    <p:cTn id="80" fill="hold">
                      <p:stCondLst>
                        <p:cond delay="indefinite"/>
                      </p:stCondLst>
                      <p:childTnLst>
                        <p:par>
                          <p:cTn id="81" fill="hold">
                            <p:stCondLst>
                              <p:cond delay="0"/>
                            </p:stCondLst>
                            <p:childTnLst>
                              <p:par>
                                <p:cTn id="82" presetID="3" presetClass="entr" presetSubtype="10" fill="hold" nodeType="clickEffect">
                                  <p:stCondLst>
                                    <p:cond delay="0"/>
                                  </p:stCondLst>
                                  <p:childTnLst>
                                    <p:set>
                                      <p:cBhvr>
                                        <p:cTn id="83" dur="1" fill="hold">
                                          <p:stCondLst>
                                            <p:cond delay="0"/>
                                          </p:stCondLst>
                                        </p:cTn>
                                        <p:tgtEl>
                                          <p:spTgt spid="3">
                                            <p:txEl>
                                              <p:pRg st="6" end="6"/>
                                            </p:txEl>
                                          </p:spTgt>
                                        </p:tgtEl>
                                        <p:attrNameLst>
                                          <p:attrName>style.visibility</p:attrName>
                                        </p:attrNameLst>
                                      </p:cBhvr>
                                      <p:to>
                                        <p:strVal val="visible"/>
                                      </p:to>
                                    </p:set>
                                    <p:animEffect transition="in" filter="blinds(horizontal)">
                                      <p:cBhvr>
                                        <p:cTn id="84" dur="500"/>
                                        <p:tgtEl>
                                          <p:spTgt spid="3">
                                            <p:txEl>
                                              <p:pRg st="6" end="6"/>
                                            </p:txEl>
                                          </p:spTgt>
                                        </p:tgtEl>
                                      </p:cBhvr>
                                    </p:animEffect>
                                  </p:childTnLst>
                                </p:cTn>
                              </p:par>
                            </p:childTnLst>
                          </p:cTn>
                        </p:par>
                      </p:childTnLst>
                    </p:cTn>
                  </p:par>
                  <p:par>
                    <p:cTn id="85" fill="hold">
                      <p:stCondLst>
                        <p:cond delay="indefinite"/>
                      </p:stCondLst>
                      <p:childTnLst>
                        <p:par>
                          <p:cTn id="86" fill="hold">
                            <p:stCondLst>
                              <p:cond delay="0"/>
                            </p:stCondLst>
                            <p:childTnLst>
                              <p:par>
                                <p:cTn id="87" presetID="3" presetClass="entr" presetSubtype="10" fill="hold" grpId="0" nodeType="clickEffect">
                                  <p:stCondLst>
                                    <p:cond delay="0"/>
                                  </p:stCondLst>
                                  <p:childTnLst>
                                    <p:set>
                                      <p:cBhvr>
                                        <p:cTn id="88" dur="1" fill="hold">
                                          <p:stCondLst>
                                            <p:cond delay="0"/>
                                          </p:stCondLst>
                                        </p:cTn>
                                        <p:tgtEl>
                                          <p:spTgt spid="28"/>
                                        </p:tgtEl>
                                        <p:attrNameLst>
                                          <p:attrName>style.visibility</p:attrName>
                                        </p:attrNameLst>
                                      </p:cBhvr>
                                      <p:to>
                                        <p:strVal val="visible"/>
                                      </p:to>
                                    </p:set>
                                    <p:animEffect transition="in" filter="blinds(horizontal)">
                                      <p:cBhvr>
                                        <p:cTn id="89" dur="500"/>
                                        <p:tgtEl>
                                          <p:spTgt spid="28"/>
                                        </p:tgtEl>
                                      </p:cBhvr>
                                    </p:animEffect>
                                  </p:childTnLst>
                                </p:cTn>
                              </p:par>
                            </p:childTnLst>
                          </p:cTn>
                        </p:par>
                      </p:childTnLst>
                    </p:cTn>
                  </p:par>
                  <p:par>
                    <p:cTn id="90" fill="hold">
                      <p:stCondLst>
                        <p:cond delay="indefinite"/>
                      </p:stCondLst>
                      <p:childTnLst>
                        <p:par>
                          <p:cTn id="91" fill="hold">
                            <p:stCondLst>
                              <p:cond delay="0"/>
                            </p:stCondLst>
                            <p:childTnLst>
                              <p:par>
                                <p:cTn id="92" presetID="3" presetClass="entr" presetSubtype="10" fill="hold" grpId="0" nodeType="clickEffect">
                                  <p:stCondLst>
                                    <p:cond delay="0"/>
                                  </p:stCondLst>
                                  <p:childTnLst>
                                    <p:set>
                                      <p:cBhvr>
                                        <p:cTn id="93" dur="1" fill="hold">
                                          <p:stCondLst>
                                            <p:cond delay="0"/>
                                          </p:stCondLst>
                                        </p:cTn>
                                        <p:tgtEl>
                                          <p:spTgt spid="29"/>
                                        </p:tgtEl>
                                        <p:attrNameLst>
                                          <p:attrName>style.visibility</p:attrName>
                                        </p:attrNameLst>
                                      </p:cBhvr>
                                      <p:to>
                                        <p:strVal val="visible"/>
                                      </p:to>
                                    </p:set>
                                    <p:animEffect transition="in" filter="blinds(horizontal)">
                                      <p:cBhvr>
                                        <p:cTn id="94" dur="500"/>
                                        <p:tgtEl>
                                          <p:spTgt spid="29"/>
                                        </p:tgtEl>
                                      </p:cBhvr>
                                    </p:animEffect>
                                  </p:childTnLst>
                                </p:cTn>
                              </p:par>
                            </p:childTnLst>
                          </p:cTn>
                        </p:par>
                      </p:childTnLst>
                    </p:cTn>
                  </p:par>
                  <p:par>
                    <p:cTn id="95" fill="hold">
                      <p:stCondLst>
                        <p:cond delay="indefinite"/>
                      </p:stCondLst>
                      <p:childTnLst>
                        <p:par>
                          <p:cTn id="96" fill="hold">
                            <p:stCondLst>
                              <p:cond delay="0"/>
                            </p:stCondLst>
                            <p:childTnLst>
                              <p:par>
                                <p:cTn id="97" presetID="3" presetClass="entr" presetSubtype="10" fill="hold" grpId="0" nodeType="clickEffect">
                                  <p:stCondLst>
                                    <p:cond delay="0"/>
                                  </p:stCondLst>
                                  <p:childTnLst>
                                    <p:set>
                                      <p:cBhvr>
                                        <p:cTn id="98" dur="1" fill="hold">
                                          <p:stCondLst>
                                            <p:cond delay="0"/>
                                          </p:stCondLst>
                                        </p:cTn>
                                        <p:tgtEl>
                                          <p:spTgt spid="118"/>
                                        </p:tgtEl>
                                        <p:attrNameLst>
                                          <p:attrName>style.visibility</p:attrName>
                                        </p:attrNameLst>
                                      </p:cBhvr>
                                      <p:to>
                                        <p:strVal val="visible"/>
                                      </p:to>
                                    </p:set>
                                    <p:animEffect transition="in" filter="blinds(horizontal)">
                                      <p:cBhvr>
                                        <p:cTn id="99" dur="500"/>
                                        <p:tgtEl>
                                          <p:spTgt spid="118"/>
                                        </p:tgtEl>
                                      </p:cBhvr>
                                    </p:animEffect>
                                  </p:childTnLst>
                                </p:cTn>
                              </p:par>
                            </p:childTnLst>
                          </p:cTn>
                        </p:par>
                      </p:childTnLst>
                    </p:cTn>
                  </p:par>
                  <p:par>
                    <p:cTn id="100" fill="hold">
                      <p:stCondLst>
                        <p:cond delay="indefinite"/>
                      </p:stCondLst>
                      <p:childTnLst>
                        <p:par>
                          <p:cTn id="101" fill="hold">
                            <p:stCondLst>
                              <p:cond delay="0"/>
                            </p:stCondLst>
                            <p:childTnLst>
                              <p:par>
                                <p:cTn id="102" presetID="3" presetClass="entr" presetSubtype="10" fill="hold" grpId="0" nodeType="clickEffect">
                                  <p:stCondLst>
                                    <p:cond delay="0"/>
                                  </p:stCondLst>
                                  <p:childTnLst>
                                    <p:set>
                                      <p:cBhvr>
                                        <p:cTn id="103" dur="1" fill="hold">
                                          <p:stCondLst>
                                            <p:cond delay="0"/>
                                          </p:stCondLst>
                                        </p:cTn>
                                        <p:tgtEl>
                                          <p:spTgt spid="119"/>
                                        </p:tgtEl>
                                        <p:attrNameLst>
                                          <p:attrName>style.visibility</p:attrName>
                                        </p:attrNameLst>
                                      </p:cBhvr>
                                      <p:to>
                                        <p:strVal val="visible"/>
                                      </p:to>
                                    </p:set>
                                    <p:animEffect transition="in" filter="blinds(horizontal)">
                                      <p:cBhvr>
                                        <p:cTn id="104" dur="500"/>
                                        <p:tgtEl>
                                          <p:spTgt spid="119"/>
                                        </p:tgtEl>
                                      </p:cBhvr>
                                    </p:animEffect>
                                  </p:childTnLst>
                                </p:cTn>
                              </p:par>
                            </p:childTnLst>
                          </p:cTn>
                        </p:par>
                      </p:childTnLst>
                    </p:cTn>
                  </p:par>
                  <p:par>
                    <p:cTn id="105" fill="hold">
                      <p:stCondLst>
                        <p:cond delay="indefinite"/>
                      </p:stCondLst>
                      <p:childTnLst>
                        <p:par>
                          <p:cTn id="106" fill="hold">
                            <p:stCondLst>
                              <p:cond delay="0"/>
                            </p:stCondLst>
                            <p:childTnLst>
                              <p:par>
                                <p:cTn id="107" presetID="7" presetClass="emph" presetSubtype="2" fill="hold" nodeType="clickEffect">
                                  <p:stCondLst>
                                    <p:cond delay="0"/>
                                  </p:stCondLst>
                                  <p:childTnLst>
                                    <p:animClr clrSpc="rgb" dir="cw">
                                      <p:cBhvr>
                                        <p:cTn id="108" dur="500" fill="hold"/>
                                        <p:tgtEl>
                                          <p:spTgt spid="111"/>
                                        </p:tgtEl>
                                        <p:attrNameLst>
                                          <p:attrName>stroke.color</p:attrName>
                                        </p:attrNameLst>
                                      </p:cBhvr>
                                      <p:to>
                                        <a:schemeClr val="hlink"/>
                                      </p:to>
                                    </p:animClr>
                                    <p:set>
                                      <p:cBhvr>
                                        <p:cTn id="109" dur="500" fill="hold"/>
                                        <p:tgtEl>
                                          <p:spTgt spid="111"/>
                                        </p:tgtEl>
                                        <p:attrNameLst>
                                          <p:attrName>stroke.on</p:attrName>
                                        </p:attrNameLst>
                                      </p:cBhvr>
                                      <p:to>
                                        <p:strVal val="true"/>
                                      </p:to>
                                    </p:set>
                                  </p:childTnLst>
                                </p:cTn>
                              </p:par>
                              <p:par>
                                <p:cTn id="110" presetID="3" presetClass="emph" presetSubtype="2" fill="hold" grpId="1" nodeType="withEffect">
                                  <p:stCondLst>
                                    <p:cond delay="0"/>
                                  </p:stCondLst>
                                  <p:childTnLst>
                                    <p:animClr clrSpc="rgb" dir="cw">
                                      <p:cBhvr override="childStyle">
                                        <p:cTn id="111" dur="500" fill="hold"/>
                                        <p:tgtEl>
                                          <p:spTgt spid="22"/>
                                        </p:tgtEl>
                                        <p:attrNameLst>
                                          <p:attrName>style.color</p:attrName>
                                        </p:attrNameLst>
                                      </p:cBhvr>
                                      <p:to>
                                        <a:schemeClr val="hlink"/>
                                      </p:to>
                                    </p:animClr>
                                  </p:childTnLst>
                                </p:cTn>
                              </p:par>
                            </p:childTnLst>
                          </p:cTn>
                        </p:par>
                      </p:childTnLst>
                    </p:cTn>
                  </p:par>
                  <p:par>
                    <p:cTn id="112" fill="hold">
                      <p:stCondLst>
                        <p:cond delay="indefinite"/>
                      </p:stCondLst>
                      <p:childTnLst>
                        <p:par>
                          <p:cTn id="113" fill="hold">
                            <p:stCondLst>
                              <p:cond delay="0"/>
                            </p:stCondLst>
                            <p:childTnLst>
                              <p:par>
                                <p:cTn id="114" presetID="3" presetClass="entr" presetSubtype="10" fill="hold" grpId="0" nodeType="clickEffect">
                                  <p:stCondLst>
                                    <p:cond delay="0"/>
                                  </p:stCondLst>
                                  <p:childTnLst>
                                    <p:set>
                                      <p:cBhvr>
                                        <p:cTn id="115" dur="1" fill="hold">
                                          <p:stCondLst>
                                            <p:cond delay="0"/>
                                          </p:stCondLst>
                                        </p:cTn>
                                        <p:tgtEl>
                                          <p:spTgt spid="115"/>
                                        </p:tgtEl>
                                        <p:attrNameLst>
                                          <p:attrName>style.visibility</p:attrName>
                                        </p:attrNameLst>
                                      </p:cBhvr>
                                      <p:to>
                                        <p:strVal val="visible"/>
                                      </p:to>
                                    </p:set>
                                    <p:animEffect transition="in" filter="blinds(horizontal)">
                                      <p:cBhvr>
                                        <p:cTn id="116" dur="500"/>
                                        <p:tgtEl>
                                          <p:spTgt spid="115"/>
                                        </p:tgtEl>
                                      </p:cBhvr>
                                    </p:animEffect>
                                  </p:childTnLst>
                                </p:cTn>
                              </p:par>
                            </p:childTnLst>
                          </p:cTn>
                        </p:par>
                      </p:childTnLst>
                    </p:cTn>
                  </p:par>
                  <p:par>
                    <p:cTn id="117" fill="hold">
                      <p:stCondLst>
                        <p:cond delay="indefinite"/>
                      </p:stCondLst>
                      <p:childTnLst>
                        <p:par>
                          <p:cTn id="118" fill="hold">
                            <p:stCondLst>
                              <p:cond delay="0"/>
                            </p:stCondLst>
                            <p:childTnLst>
                              <p:par>
                                <p:cTn id="119" presetID="3" presetClass="entr" presetSubtype="10" fill="hold" grpId="0" nodeType="clickEffect">
                                  <p:stCondLst>
                                    <p:cond delay="0"/>
                                  </p:stCondLst>
                                  <p:childTnLst>
                                    <p:set>
                                      <p:cBhvr>
                                        <p:cTn id="120" dur="1" fill="hold">
                                          <p:stCondLst>
                                            <p:cond delay="0"/>
                                          </p:stCondLst>
                                        </p:cTn>
                                        <p:tgtEl>
                                          <p:spTgt spid="120"/>
                                        </p:tgtEl>
                                        <p:attrNameLst>
                                          <p:attrName>style.visibility</p:attrName>
                                        </p:attrNameLst>
                                      </p:cBhvr>
                                      <p:to>
                                        <p:strVal val="visible"/>
                                      </p:to>
                                    </p:set>
                                    <p:animEffect transition="in" filter="blinds(horizontal)">
                                      <p:cBhvr>
                                        <p:cTn id="121" dur="500"/>
                                        <p:tgtEl>
                                          <p:spTgt spid="120"/>
                                        </p:tgtEl>
                                      </p:cBhvr>
                                    </p:animEffect>
                                  </p:childTnLst>
                                </p:cTn>
                              </p:par>
                            </p:childTnLst>
                          </p:cTn>
                        </p:par>
                      </p:childTnLst>
                    </p:cTn>
                  </p:par>
                  <p:par>
                    <p:cTn id="122" fill="hold">
                      <p:stCondLst>
                        <p:cond delay="indefinite"/>
                      </p:stCondLst>
                      <p:childTnLst>
                        <p:par>
                          <p:cTn id="123" fill="hold">
                            <p:stCondLst>
                              <p:cond delay="0"/>
                            </p:stCondLst>
                            <p:childTnLst>
                              <p:par>
                                <p:cTn id="124" presetID="3" presetClass="entr" presetSubtype="10" fill="hold" grpId="0" nodeType="clickEffect">
                                  <p:stCondLst>
                                    <p:cond delay="0"/>
                                  </p:stCondLst>
                                  <p:childTnLst>
                                    <p:set>
                                      <p:cBhvr>
                                        <p:cTn id="125" dur="1" fill="hold">
                                          <p:stCondLst>
                                            <p:cond delay="0"/>
                                          </p:stCondLst>
                                        </p:cTn>
                                        <p:tgtEl>
                                          <p:spTgt spid="121"/>
                                        </p:tgtEl>
                                        <p:attrNameLst>
                                          <p:attrName>style.visibility</p:attrName>
                                        </p:attrNameLst>
                                      </p:cBhvr>
                                      <p:to>
                                        <p:strVal val="visible"/>
                                      </p:to>
                                    </p:set>
                                    <p:animEffect transition="in" filter="blinds(horizontal)">
                                      <p:cBhvr>
                                        <p:cTn id="126" dur="500"/>
                                        <p:tgtEl>
                                          <p:spTgt spid="121"/>
                                        </p:tgtEl>
                                      </p:cBhvr>
                                    </p:animEffect>
                                  </p:childTnLst>
                                </p:cTn>
                              </p:par>
                            </p:childTnLst>
                          </p:cTn>
                        </p:par>
                      </p:childTnLst>
                    </p:cTn>
                  </p:par>
                  <p:par>
                    <p:cTn id="127" fill="hold">
                      <p:stCondLst>
                        <p:cond delay="indefinite"/>
                      </p:stCondLst>
                      <p:childTnLst>
                        <p:par>
                          <p:cTn id="128" fill="hold">
                            <p:stCondLst>
                              <p:cond delay="0"/>
                            </p:stCondLst>
                            <p:childTnLst>
                              <p:par>
                                <p:cTn id="129" presetID="3" presetClass="entr" presetSubtype="10" fill="hold" grpId="0" nodeType="clickEffect">
                                  <p:stCondLst>
                                    <p:cond delay="0"/>
                                  </p:stCondLst>
                                  <p:childTnLst>
                                    <p:set>
                                      <p:cBhvr>
                                        <p:cTn id="130" dur="1" fill="hold">
                                          <p:stCondLst>
                                            <p:cond delay="0"/>
                                          </p:stCondLst>
                                        </p:cTn>
                                        <p:tgtEl>
                                          <p:spTgt spid="116"/>
                                        </p:tgtEl>
                                        <p:attrNameLst>
                                          <p:attrName>style.visibility</p:attrName>
                                        </p:attrNameLst>
                                      </p:cBhvr>
                                      <p:to>
                                        <p:strVal val="visible"/>
                                      </p:to>
                                    </p:set>
                                    <p:animEffect transition="in" filter="blinds(horizontal)">
                                      <p:cBhvr>
                                        <p:cTn id="131" dur="500"/>
                                        <p:tgtEl>
                                          <p:spTgt spid="116"/>
                                        </p:tgtEl>
                                      </p:cBhvr>
                                    </p:animEffect>
                                  </p:childTnLst>
                                </p:cTn>
                              </p:par>
                            </p:childTnLst>
                          </p:cTn>
                        </p:par>
                      </p:childTnLst>
                    </p:cTn>
                  </p:par>
                  <p:par>
                    <p:cTn id="132" fill="hold">
                      <p:stCondLst>
                        <p:cond delay="indefinite"/>
                      </p:stCondLst>
                      <p:childTnLst>
                        <p:par>
                          <p:cTn id="133" fill="hold">
                            <p:stCondLst>
                              <p:cond delay="0"/>
                            </p:stCondLst>
                            <p:childTnLst>
                              <p:par>
                                <p:cTn id="134" presetID="3" presetClass="entr" presetSubtype="10" fill="hold" grpId="0" nodeType="clickEffect">
                                  <p:stCondLst>
                                    <p:cond delay="0"/>
                                  </p:stCondLst>
                                  <p:childTnLst>
                                    <p:set>
                                      <p:cBhvr>
                                        <p:cTn id="135" dur="1" fill="hold">
                                          <p:stCondLst>
                                            <p:cond delay="0"/>
                                          </p:stCondLst>
                                        </p:cTn>
                                        <p:tgtEl>
                                          <p:spTgt spid="117"/>
                                        </p:tgtEl>
                                        <p:attrNameLst>
                                          <p:attrName>style.visibility</p:attrName>
                                        </p:attrNameLst>
                                      </p:cBhvr>
                                      <p:to>
                                        <p:strVal val="visible"/>
                                      </p:to>
                                    </p:set>
                                    <p:animEffect transition="in" filter="blinds(horizontal)">
                                      <p:cBhvr>
                                        <p:cTn id="136" dur="500"/>
                                        <p:tgtEl>
                                          <p:spTgt spid="117"/>
                                        </p:tgtEl>
                                      </p:cBhvr>
                                    </p:animEffect>
                                  </p:childTnLst>
                                </p:cTn>
                              </p:par>
                            </p:childTnLst>
                          </p:cTn>
                        </p:par>
                      </p:childTnLst>
                    </p:cTn>
                  </p:par>
                  <p:par>
                    <p:cTn id="137" fill="hold">
                      <p:stCondLst>
                        <p:cond delay="indefinite"/>
                      </p:stCondLst>
                      <p:childTnLst>
                        <p:par>
                          <p:cTn id="138" fill="hold">
                            <p:stCondLst>
                              <p:cond delay="0"/>
                            </p:stCondLst>
                            <p:childTnLst>
                              <p:par>
                                <p:cTn id="139" presetID="3" presetClass="entr" presetSubtype="10" fill="hold" grpId="0" nodeType="clickEffect">
                                  <p:stCondLst>
                                    <p:cond delay="0"/>
                                  </p:stCondLst>
                                  <p:childTnLst>
                                    <p:set>
                                      <p:cBhvr>
                                        <p:cTn id="140" dur="1" fill="hold">
                                          <p:stCondLst>
                                            <p:cond delay="0"/>
                                          </p:stCondLst>
                                        </p:cTn>
                                        <p:tgtEl>
                                          <p:spTgt spid="122"/>
                                        </p:tgtEl>
                                        <p:attrNameLst>
                                          <p:attrName>style.visibility</p:attrName>
                                        </p:attrNameLst>
                                      </p:cBhvr>
                                      <p:to>
                                        <p:strVal val="visible"/>
                                      </p:to>
                                    </p:set>
                                    <p:animEffect transition="in" filter="blinds(horizontal)">
                                      <p:cBhvr>
                                        <p:cTn id="141" dur="500"/>
                                        <p:tgtEl>
                                          <p:spTgt spid="122"/>
                                        </p:tgtEl>
                                      </p:cBhvr>
                                    </p:animEffect>
                                  </p:childTnLst>
                                </p:cTn>
                              </p:par>
                            </p:childTnLst>
                          </p:cTn>
                        </p:par>
                      </p:childTnLst>
                    </p:cTn>
                  </p:par>
                  <p:par>
                    <p:cTn id="142" fill="hold">
                      <p:stCondLst>
                        <p:cond delay="indefinite"/>
                      </p:stCondLst>
                      <p:childTnLst>
                        <p:par>
                          <p:cTn id="143" fill="hold">
                            <p:stCondLst>
                              <p:cond delay="0"/>
                            </p:stCondLst>
                            <p:childTnLst>
                              <p:par>
                                <p:cTn id="144" presetID="3" presetClass="entr" presetSubtype="10" fill="hold" grpId="0" nodeType="clickEffect">
                                  <p:stCondLst>
                                    <p:cond delay="0"/>
                                  </p:stCondLst>
                                  <p:childTnLst>
                                    <p:set>
                                      <p:cBhvr>
                                        <p:cTn id="145" dur="1" fill="hold">
                                          <p:stCondLst>
                                            <p:cond delay="0"/>
                                          </p:stCondLst>
                                        </p:cTn>
                                        <p:tgtEl>
                                          <p:spTgt spid="123"/>
                                        </p:tgtEl>
                                        <p:attrNameLst>
                                          <p:attrName>style.visibility</p:attrName>
                                        </p:attrNameLst>
                                      </p:cBhvr>
                                      <p:to>
                                        <p:strVal val="visible"/>
                                      </p:to>
                                    </p:set>
                                    <p:animEffect transition="in" filter="blinds(horizontal)">
                                      <p:cBhvr>
                                        <p:cTn id="146" dur="500"/>
                                        <p:tgtEl>
                                          <p:spTgt spid="123"/>
                                        </p:tgtEl>
                                      </p:cBhvr>
                                    </p:animEffect>
                                  </p:childTnLst>
                                </p:cTn>
                              </p:par>
                            </p:childTnLst>
                          </p:cTn>
                        </p:par>
                      </p:childTnLst>
                    </p:cTn>
                  </p:par>
                  <p:par>
                    <p:cTn id="147" fill="hold">
                      <p:stCondLst>
                        <p:cond delay="indefinite"/>
                      </p:stCondLst>
                      <p:childTnLst>
                        <p:par>
                          <p:cTn id="148" fill="hold">
                            <p:stCondLst>
                              <p:cond delay="0"/>
                            </p:stCondLst>
                            <p:childTnLst>
                              <p:par>
                                <p:cTn id="149" presetID="3" presetClass="entr" presetSubtype="10" fill="hold" grpId="0" nodeType="clickEffect">
                                  <p:stCondLst>
                                    <p:cond delay="0"/>
                                  </p:stCondLst>
                                  <p:childTnLst>
                                    <p:set>
                                      <p:cBhvr>
                                        <p:cTn id="150" dur="1" fill="hold">
                                          <p:stCondLst>
                                            <p:cond delay="0"/>
                                          </p:stCondLst>
                                        </p:cTn>
                                        <p:tgtEl>
                                          <p:spTgt spid="124"/>
                                        </p:tgtEl>
                                        <p:attrNameLst>
                                          <p:attrName>style.visibility</p:attrName>
                                        </p:attrNameLst>
                                      </p:cBhvr>
                                      <p:to>
                                        <p:strVal val="visible"/>
                                      </p:to>
                                    </p:set>
                                    <p:animEffect transition="in" filter="blinds(horizontal)">
                                      <p:cBhvr>
                                        <p:cTn id="151" dur="500"/>
                                        <p:tgtEl>
                                          <p:spTgt spid="124"/>
                                        </p:tgtEl>
                                      </p:cBhvr>
                                    </p:animEffect>
                                  </p:childTnLst>
                                </p:cTn>
                              </p:par>
                            </p:childTnLst>
                          </p:cTn>
                        </p:par>
                      </p:childTnLst>
                    </p:cTn>
                  </p:par>
                  <p:par>
                    <p:cTn id="152" fill="hold">
                      <p:stCondLst>
                        <p:cond delay="indefinite"/>
                      </p:stCondLst>
                      <p:childTnLst>
                        <p:par>
                          <p:cTn id="153" fill="hold">
                            <p:stCondLst>
                              <p:cond delay="0"/>
                            </p:stCondLst>
                            <p:childTnLst>
                              <p:par>
                                <p:cTn id="154" presetID="3" presetClass="entr" presetSubtype="10" fill="hold" grpId="0" nodeType="clickEffect">
                                  <p:stCondLst>
                                    <p:cond delay="0"/>
                                  </p:stCondLst>
                                  <p:childTnLst>
                                    <p:set>
                                      <p:cBhvr>
                                        <p:cTn id="155" dur="1" fill="hold">
                                          <p:stCondLst>
                                            <p:cond delay="0"/>
                                          </p:stCondLst>
                                        </p:cTn>
                                        <p:tgtEl>
                                          <p:spTgt spid="125"/>
                                        </p:tgtEl>
                                        <p:attrNameLst>
                                          <p:attrName>style.visibility</p:attrName>
                                        </p:attrNameLst>
                                      </p:cBhvr>
                                      <p:to>
                                        <p:strVal val="visible"/>
                                      </p:to>
                                    </p:set>
                                    <p:animEffect transition="in" filter="blinds(horizontal)">
                                      <p:cBhvr>
                                        <p:cTn id="156" dur="500"/>
                                        <p:tgtEl>
                                          <p:spTgt spid="125"/>
                                        </p:tgtEl>
                                      </p:cBhvr>
                                    </p:animEffect>
                                  </p:childTnLst>
                                </p:cTn>
                              </p:par>
                            </p:childTnLst>
                          </p:cTn>
                        </p:par>
                      </p:childTnLst>
                    </p:cTn>
                  </p:par>
                  <p:par>
                    <p:cTn id="157" fill="hold">
                      <p:stCondLst>
                        <p:cond delay="indefinite"/>
                      </p:stCondLst>
                      <p:childTnLst>
                        <p:par>
                          <p:cTn id="158" fill="hold">
                            <p:stCondLst>
                              <p:cond delay="0"/>
                            </p:stCondLst>
                            <p:childTnLst>
                              <p:par>
                                <p:cTn id="159" presetID="3" presetClass="entr" presetSubtype="10" fill="hold" grpId="0" nodeType="clickEffect">
                                  <p:stCondLst>
                                    <p:cond delay="0"/>
                                  </p:stCondLst>
                                  <p:childTnLst>
                                    <p:set>
                                      <p:cBhvr>
                                        <p:cTn id="160" dur="1" fill="hold">
                                          <p:stCondLst>
                                            <p:cond delay="0"/>
                                          </p:stCondLst>
                                        </p:cTn>
                                        <p:tgtEl>
                                          <p:spTgt spid="126"/>
                                        </p:tgtEl>
                                        <p:attrNameLst>
                                          <p:attrName>style.visibility</p:attrName>
                                        </p:attrNameLst>
                                      </p:cBhvr>
                                      <p:to>
                                        <p:strVal val="visible"/>
                                      </p:to>
                                    </p:set>
                                    <p:animEffect transition="in" filter="blinds(horizontal)">
                                      <p:cBhvr>
                                        <p:cTn id="161" dur="500"/>
                                        <p:tgtEl>
                                          <p:spTgt spid="1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17" grpId="0"/>
      <p:bldP spid="106" grpId="0"/>
      <p:bldP spid="107" grpId="0" animBg="1"/>
      <p:bldP spid="108" grpId="0"/>
      <p:bldP spid="109" grpId="0"/>
      <p:bldP spid="110" grpId="0"/>
      <p:bldP spid="22" grpId="0"/>
      <p:bldP spid="22" grpId="1"/>
      <p:bldP spid="113" grpId="0"/>
      <p:bldP spid="28" grpId="0"/>
      <p:bldP spid="29" grpId="0"/>
      <p:bldP spid="115" grpId="0"/>
      <p:bldP spid="116" grpId="0"/>
      <p:bldP spid="117" grpId="0"/>
      <p:bldP spid="118" grpId="0" animBg="1"/>
      <p:bldP spid="119" grpId="0"/>
      <p:bldP spid="120" grpId="0" animBg="1"/>
      <p:bldP spid="121" grpId="0"/>
      <p:bldP spid="122" grpId="0"/>
      <p:bldP spid="123" grpId="0" animBg="1"/>
      <p:bldP spid="124" grpId="0"/>
      <p:bldP spid="125" grpId="0"/>
      <p:bldP spid="126"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12" name="Straight Arrow Connector 111"/>
          <p:cNvCxnSpPr/>
          <p:nvPr/>
        </p:nvCxnSpPr>
        <p:spPr>
          <a:xfrm flipV="1">
            <a:off x="6553200" y="1447800"/>
            <a:ext cx="762000" cy="3810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1" name="Straight Arrow Connector 110"/>
          <p:cNvCxnSpPr/>
          <p:nvPr/>
        </p:nvCxnSpPr>
        <p:spPr>
          <a:xfrm flipH="1" flipV="1">
            <a:off x="6096000" y="1219200"/>
            <a:ext cx="304800" cy="6096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4" name="Straight Arrow Connector 103"/>
          <p:cNvCxnSpPr/>
          <p:nvPr/>
        </p:nvCxnSpPr>
        <p:spPr>
          <a:xfrm>
            <a:off x="6477000" y="1981200"/>
            <a:ext cx="304800" cy="609600"/>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6477000" y="1981200"/>
            <a:ext cx="0" cy="7620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GB" dirty="0" smtClean="0">
                <a:latin typeface="Comic Sans MS" pitchFamily="66" charset="0"/>
              </a:rPr>
              <a:t>Statics of a Particle</a:t>
            </a:r>
            <a:endParaRPr lang="en-GB" dirty="0">
              <a:latin typeface="Comic Sans MS" pitchFamily="66" charset="0"/>
            </a:endParaRPr>
          </a:p>
        </p:txBody>
      </p:sp>
      <p:sp>
        <p:nvSpPr>
          <p:cNvPr id="3" name="Content Placeholder 2"/>
          <p:cNvSpPr>
            <a:spLocks noGrp="1"/>
          </p:cNvSpPr>
          <p:nvPr>
            <p:ph idx="1"/>
          </p:nvPr>
        </p:nvSpPr>
        <p:spPr>
          <a:xfrm>
            <a:off x="152400" y="1600200"/>
            <a:ext cx="3352800" cy="4724400"/>
          </a:xfrm>
        </p:spPr>
        <p:txBody>
          <a:bodyPr>
            <a:normAutofit/>
          </a:bodyPr>
          <a:lstStyle/>
          <a:p>
            <a:pPr marL="0" indent="0" algn="ctr">
              <a:buNone/>
            </a:pPr>
            <a:r>
              <a:rPr lang="en-GB" sz="1400" b="1" dirty="0" smtClean="0">
                <a:latin typeface="Comic Sans MS" pitchFamily="66" charset="0"/>
              </a:rPr>
              <a:t>You can also solve statics problems by using the relationship F = µR</a:t>
            </a:r>
            <a:endParaRPr lang="en-GB" sz="1400" dirty="0" smtClean="0">
              <a:latin typeface="Comic Sans MS" pitchFamily="66" charset="0"/>
            </a:endParaRPr>
          </a:p>
          <a:p>
            <a:pPr marL="0" indent="0" algn="ctr">
              <a:buNone/>
            </a:pPr>
            <a:endParaRPr lang="en-GB" sz="1400" b="1" dirty="0">
              <a:latin typeface="Comic Sans MS" pitchFamily="66" charset="0"/>
            </a:endParaRPr>
          </a:p>
          <a:p>
            <a:pPr marL="0" indent="0" algn="ctr">
              <a:buNone/>
            </a:pPr>
            <a:r>
              <a:rPr lang="en-GB" sz="1400" dirty="0" smtClean="0">
                <a:latin typeface="Comic Sans MS" pitchFamily="66" charset="0"/>
              </a:rPr>
              <a:t>A box of mass 10kg rests in limiting equilibrium on a rough plane inclined at 20° above the horizontal. Find the coefficient of friction between the box and the plane.</a:t>
            </a:r>
          </a:p>
          <a:p>
            <a:pPr marL="0" indent="0" algn="ctr">
              <a:buNone/>
            </a:pPr>
            <a:endParaRPr lang="en-GB" sz="1400" dirty="0">
              <a:latin typeface="Comic Sans MS" pitchFamily="66" charset="0"/>
            </a:endParaRPr>
          </a:p>
          <a:p>
            <a:pPr algn="ctr">
              <a:buFont typeface="Wingdings"/>
              <a:buChar char="à"/>
            </a:pPr>
            <a:r>
              <a:rPr lang="en-GB" sz="1400" dirty="0" smtClean="0">
                <a:latin typeface="Comic Sans MS" pitchFamily="66" charset="0"/>
                <a:sym typeface="Wingdings" pitchFamily="2" charset="2"/>
              </a:rPr>
              <a:t>Draw a diagram</a:t>
            </a:r>
          </a:p>
          <a:p>
            <a:pPr algn="ctr">
              <a:buFont typeface="Wingdings"/>
              <a:buChar char="à"/>
            </a:pPr>
            <a:endParaRPr lang="en-GB" sz="1400" dirty="0">
              <a:latin typeface="Comic Sans MS" pitchFamily="66" charset="0"/>
              <a:sym typeface="Wingdings" pitchFamily="2" charset="2"/>
            </a:endParaRPr>
          </a:p>
          <a:p>
            <a:pPr algn="ctr">
              <a:buFont typeface="Wingdings"/>
              <a:buChar char="à"/>
            </a:pPr>
            <a:r>
              <a:rPr lang="en-GB" sz="1400" dirty="0" smtClean="0">
                <a:latin typeface="Comic Sans MS" pitchFamily="66" charset="0"/>
                <a:sym typeface="Wingdings" pitchFamily="2" charset="2"/>
              </a:rPr>
              <a:t>We need to find F</a:t>
            </a:r>
            <a:r>
              <a:rPr lang="en-GB" sz="1400" baseline="-25000" dirty="0" smtClean="0">
                <a:latin typeface="Comic Sans MS" pitchFamily="66" charset="0"/>
                <a:sym typeface="Wingdings" pitchFamily="2" charset="2"/>
              </a:rPr>
              <a:t>MAX </a:t>
            </a:r>
            <a:r>
              <a:rPr lang="en-GB" sz="1400" dirty="0" smtClean="0">
                <a:latin typeface="Comic Sans MS" pitchFamily="66" charset="0"/>
                <a:sym typeface="Wingdings" pitchFamily="2" charset="2"/>
              </a:rPr>
              <a:t>so begin by calculating the normal reaction</a:t>
            </a:r>
          </a:p>
          <a:p>
            <a:pPr algn="ctr">
              <a:buFont typeface="Wingdings"/>
              <a:buChar char="à"/>
            </a:pPr>
            <a:endParaRPr lang="en-GB" sz="1400" dirty="0" smtClean="0">
              <a:latin typeface="Comic Sans MS" pitchFamily="66" charset="0"/>
              <a:sym typeface="Wingdings" pitchFamily="2" charset="2"/>
            </a:endParaRPr>
          </a:p>
          <a:p>
            <a:pPr marL="0" indent="0" algn="ctr">
              <a:buNone/>
            </a:pPr>
            <a:endParaRPr lang="en-GB" sz="1400" dirty="0">
              <a:latin typeface="Comic Sans MS" pitchFamily="66" charset="0"/>
              <a:sym typeface="Wingdings" pitchFamily="2" charset="2"/>
            </a:endParaRPr>
          </a:p>
          <a:p>
            <a:pPr algn="ctr">
              <a:buFont typeface="Wingdings"/>
              <a:buChar char="à"/>
            </a:pPr>
            <a:r>
              <a:rPr lang="en-GB" sz="1400" dirty="0" smtClean="0">
                <a:latin typeface="Comic Sans MS" pitchFamily="66" charset="0"/>
                <a:sym typeface="Wingdings" pitchFamily="2" charset="2"/>
              </a:rPr>
              <a:t>Now you can resolve Parallel to find µ</a:t>
            </a:r>
            <a:endParaRPr lang="en-GB" sz="1400" dirty="0">
              <a:latin typeface="Comic Sans MS" pitchFamily="66" charset="0"/>
              <a:sym typeface="Wingdings" pitchFamily="2" charset="2"/>
            </a:endParaRPr>
          </a:p>
        </p:txBody>
      </p:sp>
      <p:sp>
        <p:nvSpPr>
          <p:cNvPr id="4" name="TextBox 3"/>
          <p:cNvSpPr txBox="1"/>
          <p:nvPr/>
        </p:nvSpPr>
        <p:spPr>
          <a:xfrm>
            <a:off x="8742557" y="6531169"/>
            <a:ext cx="439543" cy="338554"/>
          </a:xfrm>
          <a:prstGeom prst="rect">
            <a:avLst/>
          </a:prstGeom>
          <a:noFill/>
        </p:spPr>
        <p:txBody>
          <a:bodyPr wrap="none" rtlCol="0">
            <a:spAutoFit/>
          </a:bodyPr>
          <a:lstStyle/>
          <a:p>
            <a:pPr algn="r"/>
            <a:r>
              <a:rPr lang="en-GB" sz="1600" dirty="0" smtClean="0">
                <a:latin typeface="Comic Sans MS" pitchFamily="66" charset="0"/>
              </a:rPr>
              <a:t>4C</a:t>
            </a:r>
            <a:endParaRPr lang="en-GB" sz="1600" dirty="0">
              <a:latin typeface="Comic Sans MS" pitchFamily="66" charset="0"/>
            </a:endParaRPr>
          </a:p>
        </p:txBody>
      </p:sp>
      <p:cxnSp>
        <p:nvCxnSpPr>
          <p:cNvPr id="102" name="Straight Connector 101"/>
          <p:cNvCxnSpPr/>
          <p:nvPr/>
        </p:nvCxnSpPr>
        <p:spPr>
          <a:xfrm>
            <a:off x="4876800" y="2819400"/>
            <a:ext cx="24384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a:xfrm flipV="1">
            <a:off x="4876800" y="1676400"/>
            <a:ext cx="2286000" cy="11430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Arc 6"/>
          <p:cNvSpPr/>
          <p:nvPr/>
        </p:nvSpPr>
        <p:spPr>
          <a:xfrm>
            <a:off x="4419600" y="2362200"/>
            <a:ext cx="914400" cy="914400"/>
          </a:xfrm>
          <a:prstGeom prst="arc">
            <a:avLst>
              <a:gd name="adj1" fmla="val 19938714"/>
              <a:gd name="adj2" fmla="val 2156465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 name="Rectangle 7"/>
          <p:cNvSpPr/>
          <p:nvPr/>
        </p:nvSpPr>
        <p:spPr>
          <a:xfrm rot="19952565">
            <a:off x="6235340" y="1806297"/>
            <a:ext cx="381000" cy="2286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05" name="Straight Arrow Connector 104"/>
          <p:cNvCxnSpPr/>
          <p:nvPr/>
        </p:nvCxnSpPr>
        <p:spPr>
          <a:xfrm flipH="1">
            <a:off x="6477000" y="2590800"/>
            <a:ext cx="304800" cy="15240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7" name="TextBox 16"/>
              <p:cNvSpPr txBox="1"/>
              <p:nvPr/>
            </p:nvSpPr>
            <p:spPr>
              <a:xfrm>
                <a:off x="5257800" y="2590800"/>
                <a:ext cx="431528" cy="276999"/>
              </a:xfrm>
              <a:prstGeom prst="rect">
                <a:avLst/>
              </a:prstGeom>
              <a:noFill/>
            </p:spPr>
            <p:txBody>
              <a:bodyPr wrap="none" rtlCol="0">
                <a:spAutoFit/>
              </a:bodyPr>
              <a:lstStyle/>
              <a:p>
                <a:r>
                  <a:rPr lang="en-GB" sz="1200" dirty="0" smtClean="0">
                    <a:latin typeface="Comic Sans MS" pitchFamily="66" charset="0"/>
                  </a:rPr>
                  <a:t>20</a:t>
                </a:r>
                <a14:m>
                  <m:oMath xmlns:m="http://schemas.openxmlformats.org/officeDocument/2006/math">
                    <m:r>
                      <a:rPr lang="en-GB" sz="1200" i="1" smtClean="0">
                        <a:latin typeface="Cambria Math"/>
                        <a:ea typeface="Cambria Math"/>
                      </a:rPr>
                      <m:t>°</m:t>
                    </m:r>
                  </m:oMath>
                </a14:m>
                <a:endParaRPr lang="en-GB" sz="1200" dirty="0">
                  <a:latin typeface="Comic Sans MS" pitchFamily="66" charset="0"/>
                </a:endParaRPr>
              </a:p>
            </p:txBody>
          </p:sp>
        </mc:Choice>
        <mc:Fallback xmlns="">
          <p:sp>
            <p:nvSpPr>
              <p:cNvPr id="17" name="TextBox 16"/>
              <p:cNvSpPr txBox="1">
                <a:spLocks noRot="1" noChangeAspect="1" noMove="1" noResize="1" noEditPoints="1" noAdjustHandles="1" noChangeArrowheads="1" noChangeShapeType="1" noTextEdit="1"/>
              </p:cNvSpPr>
              <p:nvPr/>
            </p:nvSpPr>
            <p:spPr>
              <a:xfrm>
                <a:off x="5257800" y="2590800"/>
                <a:ext cx="431528" cy="276999"/>
              </a:xfrm>
              <a:prstGeom prst="rect">
                <a:avLst/>
              </a:prstGeom>
              <a:blipFill rotWithShape="1">
                <a:blip r:embed="rId2"/>
                <a:stretch>
                  <a:fillRect l="-1429" b="-17778"/>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06" name="TextBox 105"/>
              <p:cNvSpPr txBox="1"/>
              <p:nvPr/>
            </p:nvSpPr>
            <p:spPr>
              <a:xfrm>
                <a:off x="6019800" y="2209800"/>
                <a:ext cx="410690" cy="261610"/>
              </a:xfrm>
              <a:prstGeom prst="rect">
                <a:avLst/>
              </a:prstGeom>
              <a:noFill/>
            </p:spPr>
            <p:txBody>
              <a:bodyPr wrap="none" rtlCol="0">
                <a:spAutoFit/>
              </a:bodyPr>
              <a:lstStyle/>
              <a:p>
                <a:r>
                  <a:rPr lang="en-GB" sz="1100" dirty="0" smtClean="0">
                    <a:latin typeface="Comic Sans MS" pitchFamily="66" charset="0"/>
                  </a:rPr>
                  <a:t>20</a:t>
                </a:r>
                <a14:m>
                  <m:oMath xmlns:m="http://schemas.openxmlformats.org/officeDocument/2006/math">
                    <m:r>
                      <a:rPr lang="en-GB" sz="1100" i="1" smtClean="0">
                        <a:latin typeface="Cambria Math"/>
                        <a:ea typeface="Cambria Math"/>
                      </a:rPr>
                      <m:t>°</m:t>
                    </m:r>
                  </m:oMath>
                </a14:m>
                <a:endParaRPr lang="en-GB" sz="1100" dirty="0">
                  <a:latin typeface="Comic Sans MS" pitchFamily="66" charset="0"/>
                </a:endParaRPr>
              </a:p>
            </p:txBody>
          </p:sp>
        </mc:Choice>
        <mc:Fallback xmlns="">
          <p:sp>
            <p:nvSpPr>
              <p:cNvPr id="106" name="TextBox 105"/>
              <p:cNvSpPr txBox="1">
                <a:spLocks noRot="1" noChangeAspect="1" noMove="1" noResize="1" noEditPoints="1" noAdjustHandles="1" noChangeArrowheads="1" noChangeShapeType="1" noTextEdit="1"/>
              </p:cNvSpPr>
              <p:nvPr/>
            </p:nvSpPr>
            <p:spPr>
              <a:xfrm>
                <a:off x="6019800" y="2209800"/>
                <a:ext cx="410690" cy="261610"/>
              </a:xfrm>
              <a:prstGeom prst="rect">
                <a:avLst/>
              </a:prstGeom>
              <a:blipFill rotWithShape="1">
                <a:blip r:embed="rId3"/>
                <a:stretch>
                  <a:fillRect b="-16667"/>
                </a:stretch>
              </a:blipFill>
            </p:spPr>
            <p:txBody>
              <a:bodyPr/>
              <a:lstStyle/>
              <a:p>
                <a:r>
                  <a:rPr lang="en-GB">
                    <a:noFill/>
                  </a:rPr>
                  <a:t> </a:t>
                </a:r>
              </a:p>
            </p:txBody>
          </p:sp>
        </mc:Fallback>
      </mc:AlternateContent>
      <p:sp>
        <p:nvSpPr>
          <p:cNvPr id="107" name="Arc 106"/>
          <p:cNvSpPr/>
          <p:nvPr/>
        </p:nvSpPr>
        <p:spPr>
          <a:xfrm>
            <a:off x="5943600" y="1295400"/>
            <a:ext cx="914400" cy="914400"/>
          </a:xfrm>
          <a:prstGeom prst="arc">
            <a:avLst>
              <a:gd name="adj1" fmla="val 4161470"/>
              <a:gd name="adj2" fmla="val 4777682"/>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19" name="Straight Connector 18"/>
          <p:cNvCxnSpPr/>
          <p:nvPr/>
        </p:nvCxnSpPr>
        <p:spPr>
          <a:xfrm flipV="1">
            <a:off x="6324600" y="2133600"/>
            <a:ext cx="175655" cy="76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8" name="TextBox 107"/>
          <p:cNvSpPr txBox="1"/>
          <p:nvPr/>
        </p:nvSpPr>
        <p:spPr>
          <a:xfrm>
            <a:off x="6096000" y="2362200"/>
            <a:ext cx="429926" cy="276999"/>
          </a:xfrm>
          <a:prstGeom prst="rect">
            <a:avLst/>
          </a:prstGeom>
          <a:noFill/>
        </p:spPr>
        <p:txBody>
          <a:bodyPr wrap="none" rtlCol="0">
            <a:spAutoFit/>
          </a:bodyPr>
          <a:lstStyle/>
          <a:p>
            <a:r>
              <a:rPr lang="en-GB" sz="1200" dirty="0" smtClean="0">
                <a:latin typeface="Comic Sans MS" pitchFamily="66" charset="0"/>
              </a:rPr>
              <a:t>10g</a:t>
            </a:r>
            <a:endParaRPr lang="en-GB" sz="1200" dirty="0">
              <a:latin typeface="Comic Sans MS" pitchFamily="66" charset="0"/>
            </a:endParaRPr>
          </a:p>
        </p:txBody>
      </p:sp>
      <p:sp>
        <p:nvSpPr>
          <p:cNvPr id="109" name="TextBox 108"/>
          <p:cNvSpPr txBox="1"/>
          <p:nvPr/>
        </p:nvSpPr>
        <p:spPr>
          <a:xfrm>
            <a:off x="6629400" y="2133600"/>
            <a:ext cx="811441" cy="261610"/>
          </a:xfrm>
          <a:prstGeom prst="rect">
            <a:avLst/>
          </a:prstGeom>
          <a:noFill/>
        </p:spPr>
        <p:txBody>
          <a:bodyPr wrap="none" rtlCol="0">
            <a:spAutoFit/>
          </a:bodyPr>
          <a:lstStyle/>
          <a:p>
            <a:r>
              <a:rPr lang="en-GB" sz="1100" dirty="0" smtClean="0">
                <a:solidFill>
                  <a:srgbClr val="0000FF"/>
                </a:solidFill>
                <a:latin typeface="Comic Sans MS" pitchFamily="66" charset="0"/>
              </a:rPr>
              <a:t>10gCos20</a:t>
            </a:r>
            <a:endParaRPr lang="en-GB" sz="1100" dirty="0">
              <a:solidFill>
                <a:srgbClr val="0000FF"/>
              </a:solidFill>
              <a:latin typeface="Comic Sans MS" pitchFamily="66" charset="0"/>
            </a:endParaRPr>
          </a:p>
        </p:txBody>
      </p:sp>
      <p:sp>
        <p:nvSpPr>
          <p:cNvPr id="110" name="TextBox 109"/>
          <p:cNvSpPr txBox="1"/>
          <p:nvPr/>
        </p:nvSpPr>
        <p:spPr>
          <a:xfrm>
            <a:off x="6629400" y="2590800"/>
            <a:ext cx="795411" cy="261610"/>
          </a:xfrm>
          <a:prstGeom prst="rect">
            <a:avLst/>
          </a:prstGeom>
          <a:noFill/>
        </p:spPr>
        <p:txBody>
          <a:bodyPr wrap="none" rtlCol="0">
            <a:spAutoFit/>
          </a:bodyPr>
          <a:lstStyle/>
          <a:p>
            <a:r>
              <a:rPr lang="en-GB" sz="1100" dirty="0" smtClean="0">
                <a:solidFill>
                  <a:srgbClr val="FF0000"/>
                </a:solidFill>
                <a:latin typeface="Comic Sans MS" pitchFamily="66" charset="0"/>
              </a:rPr>
              <a:t>10gSin20</a:t>
            </a:r>
            <a:endParaRPr lang="en-GB" sz="1100" dirty="0">
              <a:solidFill>
                <a:srgbClr val="FF0000"/>
              </a:solidFill>
              <a:latin typeface="Comic Sans MS" pitchFamily="66" charset="0"/>
            </a:endParaRPr>
          </a:p>
        </p:txBody>
      </p:sp>
      <p:sp>
        <p:nvSpPr>
          <p:cNvPr id="22" name="TextBox 21"/>
          <p:cNvSpPr txBox="1"/>
          <p:nvPr/>
        </p:nvSpPr>
        <p:spPr>
          <a:xfrm>
            <a:off x="5791200" y="1143000"/>
            <a:ext cx="280846" cy="276999"/>
          </a:xfrm>
          <a:prstGeom prst="rect">
            <a:avLst/>
          </a:prstGeom>
          <a:noFill/>
        </p:spPr>
        <p:txBody>
          <a:bodyPr wrap="none" rtlCol="0">
            <a:spAutoFit/>
          </a:bodyPr>
          <a:lstStyle/>
          <a:p>
            <a:r>
              <a:rPr lang="en-GB" sz="1200" dirty="0" smtClean="0">
                <a:latin typeface="Comic Sans MS" pitchFamily="66" charset="0"/>
              </a:rPr>
              <a:t>R</a:t>
            </a:r>
            <a:endParaRPr lang="en-GB" sz="1200" dirty="0">
              <a:latin typeface="Comic Sans MS" pitchFamily="66" charset="0"/>
            </a:endParaRPr>
          </a:p>
        </p:txBody>
      </p:sp>
      <p:sp>
        <p:nvSpPr>
          <p:cNvPr id="113" name="TextBox 112"/>
          <p:cNvSpPr txBox="1"/>
          <p:nvPr/>
        </p:nvSpPr>
        <p:spPr>
          <a:xfrm>
            <a:off x="7315200" y="1219200"/>
            <a:ext cx="280846" cy="276999"/>
          </a:xfrm>
          <a:prstGeom prst="rect">
            <a:avLst/>
          </a:prstGeom>
          <a:noFill/>
        </p:spPr>
        <p:txBody>
          <a:bodyPr wrap="none" rtlCol="0">
            <a:spAutoFit/>
          </a:bodyPr>
          <a:lstStyle/>
          <a:p>
            <a:r>
              <a:rPr lang="en-GB" sz="1200" dirty="0" smtClean="0">
                <a:latin typeface="Comic Sans MS" pitchFamily="66" charset="0"/>
              </a:rPr>
              <a:t>F</a:t>
            </a:r>
            <a:endParaRPr lang="en-GB" sz="1200" dirty="0">
              <a:latin typeface="Comic Sans MS" pitchFamily="66" charset="0"/>
            </a:endParaRPr>
          </a:p>
        </p:txBody>
      </p:sp>
      <p:sp>
        <p:nvSpPr>
          <p:cNvPr id="28" name="TextBox 27"/>
          <p:cNvSpPr txBox="1"/>
          <p:nvPr/>
        </p:nvSpPr>
        <p:spPr>
          <a:xfrm>
            <a:off x="3733800" y="3124200"/>
            <a:ext cx="1614545" cy="307777"/>
          </a:xfrm>
          <a:prstGeom prst="rect">
            <a:avLst/>
          </a:prstGeom>
          <a:noFill/>
        </p:spPr>
        <p:txBody>
          <a:bodyPr wrap="none" rtlCol="0">
            <a:spAutoFit/>
          </a:bodyPr>
          <a:lstStyle/>
          <a:p>
            <a:r>
              <a:rPr lang="en-GB" sz="1400" u="sng" dirty="0" smtClean="0">
                <a:latin typeface="Comic Sans MS" pitchFamily="66" charset="0"/>
              </a:rPr>
              <a:t>Resolving Parallel</a:t>
            </a:r>
            <a:endParaRPr lang="en-GB" sz="1400" u="sng" dirty="0">
              <a:latin typeface="Comic Sans MS" pitchFamily="66" charset="0"/>
            </a:endParaRPr>
          </a:p>
        </p:txBody>
      </p:sp>
      <mc:AlternateContent xmlns:mc="http://schemas.openxmlformats.org/markup-compatibility/2006" xmlns:a14="http://schemas.microsoft.com/office/drawing/2010/main">
        <mc:Choice Requires="a14">
          <p:sp>
            <p:nvSpPr>
              <p:cNvPr id="126" name="TextBox 125"/>
              <p:cNvSpPr txBox="1"/>
              <p:nvPr/>
            </p:nvSpPr>
            <p:spPr>
              <a:xfrm>
                <a:off x="1066800" y="4800600"/>
                <a:ext cx="1895775"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400" b="0" i="1" smtClean="0">
                              <a:latin typeface="Cambria Math"/>
                            </a:rPr>
                          </m:ctrlPr>
                        </m:sSubPr>
                        <m:e>
                          <m:r>
                            <a:rPr lang="en-GB" sz="1400" b="0" i="1" smtClean="0">
                              <a:latin typeface="Cambria Math"/>
                            </a:rPr>
                            <m:t>𝐹</m:t>
                          </m:r>
                        </m:e>
                        <m:sub>
                          <m:r>
                            <a:rPr lang="en-GB" sz="1400" b="0" i="1" smtClean="0">
                              <a:latin typeface="Cambria Math"/>
                            </a:rPr>
                            <m:t>𝑀𝐴𝑋</m:t>
                          </m:r>
                        </m:sub>
                      </m:sSub>
                      <m:r>
                        <a:rPr lang="en-GB" sz="1400" b="0" i="1" smtClean="0">
                          <a:latin typeface="Cambria Math"/>
                        </a:rPr>
                        <m:t>=</m:t>
                      </m:r>
                      <m:r>
                        <a:rPr lang="en-GB" sz="1400" b="0" i="1" smtClean="0">
                          <a:latin typeface="Cambria Math"/>
                          <a:ea typeface="Cambria Math"/>
                        </a:rPr>
                        <m:t>𝜇</m:t>
                      </m:r>
                      <m:r>
                        <a:rPr lang="en-GB" sz="1400" b="0" i="1" smtClean="0">
                          <a:latin typeface="Cambria Math"/>
                          <a:ea typeface="Cambria Math"/>
                        </a:rPr>
                        <m:t>(10</m:t>
                      </m:r>
                      <m:r>
                        <a:rPr lang="en-GB" sz="1400" b="0" i="1" smtClean="0">
                          <a:latin typeface="Cambria Math"/>
                          <a:ea typeface="Cambria Math"/>
                        </a:rPr>
                        <m:t>𝑔𝐶𝑜𝑠</m:t>
                      </m:r>
                      <m:r>
                        <a:rPr lang="en-GB" sz="1400" b="0" i="1" smtClean="0">
                          <a:latin typeface="Cambria Math"/>
                          <a:ea typeface="Cambria Math"/>
                        </a:rPr>
                        <m:t>20)</m:t>
                      </m:r>
                    </m:oMath>
                  </m:oMathPara>
                </a14:m>
                <a:endParaRPr lang="en-GB" sz="1400" dirty="0"/>
              </a:p>
            </p:txBody>
          </p:sp>
        </mc:Choice>
        <mc:Fallback xmlns="">
          <p:sp>
            <p:nvSpPr>
              <p:cNvPr id="126" name="TextBox 125"/>
              <p:cNvSpPr txBox="1">
                <a:spLocks noRot="1" noChangeAspect="1" noMove="1" noResize="1" noEditPoints="1" noAdjustHandles="1" noChangeArrowheads="1" noChangeShapeType="1" noTextEdit="1"/>
              </p:cNvSpPr>
              <p:nvPr/>
            </p:nvSpPr>
            <p:spPr>
              <a:xfrm>
                <a:off x="1066800" y="4800600"/>
                <a:ext cx="1895775" cy="307777"/>
              </a:xfrm>
              <a:prstGeom prst="rect">
                <a:avLst/>
              </a:prstGeom>
              <a:blipFill rotWithShape="1">
                <a:blip r:embed="rId4"/>
                <a:stretch>
                  <a:fillRect b="-6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7" name="TextBox 36"/>
              <p:cNvSpPr txBox="1"/>
              <p:nvPr/>
            </p:nvSpPr>
            <p:spPr>
              <a:xfrm>
                <a:off x="5638800" y="3505200"/>
                <a:ext cx="829586"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𝐹</m:t>
                      </m:r>
                      <m:r>
                        <a:rPr lang="en-GB" sz="1400" b="0" i="1" smtClean="0">
                          <a:latin typeface="Cambria Math"/>
                        </a:rPr>
                        <m:t>=</m:t>
                      </m:r>
                      <m:r>
                        <a:rPr lang="en-GB" sz="1400" b="0" i="1" smtClean="0">
                          <a:latin typeface="Cambria Math"/>
                        </a:rPr>
                        <m:t>𝑚𝑎</m:t>
                      </m:r>
                    </m:oMath>
                  </m:oMathPara>
                </a14:m>
                <a:endParaRPr lang="en-GB" sz="1400" dirty="0"/>
              </a:p>
            </p:txBody>
          </p:sp>
        </mc:Choice>
        <mc:Fallback xmlns="">
          <p:sp>
            <p:nvSpPr>
              <p:cNvPr id="37" name="TextBox 36"/>
              <p:cNvSpPr txBox="1">
                <a:spLocks noRot="1" noChangeAspect="1" noMove="1" noResize="1" noEditPoints="1" noAdjustHandles="1" noChangeArrowheads="1" noChangeShapeType="1" noTextEdit="1"/>
              </p:cNvSpPr>
              <p:nvPr/>
            </p:nvSpPr>
            <p:spPr>
              <a:xfrm>
                <a:off x="5638800" y="3505200"/>
                <a:ext cx="829586" cy="307777"/>
              </a:xfrm>
              <a:prstGeom prst="rect">
                <a:avLst/>
              </a:prstGeom>
              <a:blipFill rotWithShape="1">
                <a:blip r:embed="rId5"/>
                <a:stretch>
                  <a:fillRect/>
                </a:stretch>
              </a:blipFill>
            </p:spPr>
            <p:txBody>
              <a:bodyPr/>
              <a:lstStyle/>
              <a:p>
                <a:r>
                  <a:rPr lang="en-GB">
                    <a:noFill/>
                  </a:rPr>
                  <a:t> </a:t>
                </a:r>
              </a:p>
            </p:txBody>
          </p:sp>
        </mc:Fallback>
      </mc:AlternateContent>
      <p:sp>
        <p:nvSpPr>
          <p:cNvPr id="38" name="Arc 37"/>
          <p:cNvSpPr/>
          <p:nvPr/>
        </p:nvSpPr>
        <p:spPr>
          <a:xfrm>
            <a:off x="6324600" y="3657600"/>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9" name="TextBox 38"/>
          <p:cNvSpPr txBox="1"/>
          <p:nvPr/>
        </p:nvSpPr>
        <p:spPr>
          <a:xfrm>
            <a:off x="6629400" y="3581400"/>
            <a:ext cx="1905000" cy="430887"/>
          </a:xfrm>
          <a:prstGeom prst="rect">
            <a:avLst/>
          </a:prstGeom>
          <a:noFill/>
        </p:spPr>
        <p:txBody>
          <a:bodyPr wrap="square" rtlCol="0">
            <a:spAutoFit/>
          </a:bodyPr>
          <a:lstStyle/>
          <a:p>
            <a:pPr algn="ctr"/>
            <a:r>
              <a:rPr lang="en-GB" sz="1100" dirty="0" smtClean="0">
                <a:solidFill>
                  <a:srgbClr val="FF0000"/>
                </a:solidFill>
                <a:latin typeface="Comic Sans MS" pitchFamily="66" charset="0"/>
              </a:rPr>
              <a:t>Sub in values with ‘down the plane’ as positive</a:t>
            </a:r>
            <a:endParaRPr lang="en-GB" sz="11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40" name="TextBox 39"/>
              <p:cNvSpPr txBox="1"/>
              <p:nvPr/>
            </p:nvSpPr>
            <p:spPr>
              <a:xfrm>
                <a:off x="4648200" y="3886200"/>
                <a:ext cx="1650388"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10</m:t>
                      </m:r>
                      <m:r>
                        <a:rPr lang="en-GB" sz="1400" b="0" i="1" smtClean="0">
                          <a:latin typeface="Cambria Math"/>
                        </a:rPr>
                        <m:t>𝑔𝑆𝑖𝑛</m:t>
                      </m:r>
                      <m:r>
                        <a:rPr lang="en-GB" sz="1400" b="0" i="1" smtClean="0">
                          <a:latin typeface="Cambria Math"/>
                        </a:rPr>
                        <m:t>20−</m:t>
                      </m:r>
                      <m:r>
                        <a:rPr lang="en-GB" sz="1400" b="0" i="1" smtClean="0">
                          <a:latin typeface="Cambria Math"/>
                        </a:rPr>
                        <m:t>𝐹</m:t>
                      </m:r>
                      <m:r>
                        <a:rPr lang="en-GB" sz="1400" b="0" i="1" smtClean="0">
                          <a:latin typeface="Cambria Math"/>
                        </a:rPr>
                        <m:t>=0</m:t>
                      </m:r>
                    </m:oMath>
                  </m:oMathPara>
                </a14:m>
                <a:endParaRPr lang="en-GB" sz="1400" dirty="0"/>
              </a:p>
            </p:txBody>
          </p:sp>
        </mc:Choice>
        <mc:Fallback xmlns="">
          <p:sp>
            <p:nvSpPr>
              <p:cNvPr id="40" name="TextBox 39"/>
              <p:cNvSpPr txBox="1">
                <a:spLocks noRot="1" noChangeAspect="1" noMove="1" noResize="1" noEditPoints="1" noAdjustHandles="1" noChangeArrowheads="1" noChangeShapeType="1" noTextEdit="1"/>
              </p:cNvSpPr>
              <p:nvPr/>
            </p:nvSpPr>
            <p:spPr>
              <a:xfrm>
                <a:off x="4648200" y="3886200"/>
                <a:ext cx="1650388" cy="307777"/>
              </a:xfrm>
              <a:prstGeom prst="rect">
                <a:avLst/>
              </a:prstGeom>
              <a:blipFill rotWithShape="1">
                <a:blip r:embed="rId6"/>
                <a:stretch>
                  <a:fillRect b="-6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1" name="TextBox 40"/>
              <p:cNvSpPr txBox="1"/>
              <p:nvPr/>
            </p:nvSpPr>
            <p:spPr>
              <a:xfrm>
                <a:off x="3723167" y="4267200"/>
                <a:ext cx="2579552"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10</m:t>
                      </m:r>
                      <m:r>
                        <a:rPr lang="en-GB" sz="1400" b="0" i="1" smtClean="0">
                          <a:latin typeface="Cambria Math"/>
                        </a:rPr>
                        <m:t>𝑔𝑆𝑖𝑛</m:t>
                      </m:r>
                      <m:r>
                        <a:rPr lang="en-GB" sz="1400" b="0" i="1" smtClean="0">
                          <a:latin typeface="Cambria Math"/>
                        </a:rPr>
                        <m:t>20−</m:t>
                      </m:r>
                      <m:r>
                        <a:rPr lang="en-GB" sz="1400" b="0" i="1" smtClean="0">
                          <a:latin typeface="Cambria Math"/>
                          <a:ea typeface="Cambria Math"/>
                        </a:rPr>
                        <m:t>𝜇</m:t>
                      </m:r>
                      <m:r>
                        <a:rPr lang="en-GB" sz="1400" b="0" i="1" smtClean="0">
                          <a:latin typeface="Cambria Math"/>
                          <a:ea typeface="Cambria Math"/>
                        </a:rPr>
                        <m:t>(10</m:t>
                      </m:r>
                      <m:r>
                        <a:rPr lang="en-GB" sz="1400" b="0" i="1" smtClean="0">
                          <a:latin typeface="Cambria Math"/>
                          <a:ea typeface="Cambria Math"/>
                        </a:rPr>
                        <m:t>𝑔𝐶𝑜𝑠</m:t>
                      </m:r>
                      <m:r>
                        <a:rPr lang="en-GB" sz="1400" b="0" i="1" smtClean="0">
                          <a:latin typeface="Cambria Math"/>
                          <a:ea typeface="Cambria Math"/>
                        </a:rPr>
                        <m:t>20)=0</m:t>
                      </m:r>
                    </m:oMath>
                  </m:oMathPara>
                </a14:m>
                <a:endParaRPr lang="en-GB" sz="1400" dirty="0"/>
              </a:p>
            </p:txBody>
          </p:sp>
        </mc:Choice>
        <mc:Fallback xmlns="">
          <p:sp>
            <p:nvSpPr>
              <p:cNvPr id="41" name="TextBox 40"/>
              <p:cNvSpPr txBox="1">
                <a:spLocks noRot="1" noChangeAspect="1" noMove="1" noResize="1" noEditPoints="1" noAdjustHandles="1" noChangeArrowheads="1" noChangeShapeType="1" noTextEdit="1"/>
              </p:cNvSpPr>
              <p:nvPr/>
            </p:nvSpPr>
            <p:spPr>
              <a:xfrm>
                <a:off x="3723167" y="4267200"/>
                <a:ext cx="2579552" cy="307777"/>
              </a:xfrm>
              <a:prstGeom prst="rect">
                <a:avLst/>
              </a:prstGeom>
              <a:blipFill rotWithShape="1">
                <a:blip r:embed="rId7"/>
                <a:stretch>
                  <a:fillRect b="-8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2" name="TextBox 41"/>
              <p:cNvSpPr txBox="1"/>
              <p:nvPr/>
            </p:nvSpPr>
            <p:spPr>
              <a:xfrm>
                <a:off x="4976037" y="4669465"/>
                <a:ext cx="2265748"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10</m:t>
                      </m:r>
                      <m:r>
                        <a:rPr lang="en-GB" sz="1400" b="0" i="1" smtClean="0">
                          <a:latin typeface="Cambria Math"/>
                        </a:rPr>
                        <m:t>𝑔𝑆𝑖𝑛</m:t>
                      </m:r>
                      <m:r>
                        <a:rPr lang="en-GB" sz="1400" b="0" i="1" smtClean="0">
                          <a:latin typeface="Cambria Math"/>
                        </a:rPr>
                        <m:t>20=</m:t>
                      </m:r>
                      <m:r>
                        <a:rPr lang="en-GB" sz="1400" b="0" i="1" smtClean="0">
                          <a:latin typeface="Cambria Math"/>
                          <a:ea typeface="Cambria Math"/>
                        </a:rPr>
                        <m:t>𝜇</m:t>
                      </m:r>
                      <m:r>
                        <a:rPr lang="en-GB" sz="1400" b="0" i="1" smtClean="0">
                          <a:latin typeface="Cambria Math"/>
                          <a:ea typeface="Cambria Math"/>
                        </a:rPr>
                        <m:t>(10</m:t>
                      </m:r>
                      <m:r>
                        <a:rPr lang="en-GB" sz="1400" b="0" i="1" smtClean="0">
                          <a:latin typeface="Cambria Math"/>
                          <a:ea typeface="Cambria Math"/>
                        </a:rPr>
                        <m:t>𝑔𝐶𝑜𝑠</m:t>
                      </m:r>
                      <m:r>
                        <a:rPr lang="en-GB" sz="1400" b="0" i="1" smtClean="0">
                          <a:latin typeface="Cambria Math"/>
                          <a:ea typeface="Cambria Math"/>
                        </a:rPr>
                        <m:t>20)</m:t>
                      </m:r>
                    </m:oMath>
                  </m:oMathPara>
                </a14:m>
                <a:endParaRPr lang="en-GB" sz="1400" dirty="0"/>
              </a:p>
            </p:txBody>
          </p:sp>
        </mc:Choice>
        <mc:Fallback xmlns="">
          <p:sp>
            <p:nvSpPr>
              <p:cNvPr id="42" name="TextBox 41"/>
              <p:cNvSpPr txBox="1">
                <a:spLocks noRot="1" noChangeAspect="1" noMove="1" noResize="1" noEditPoints="1" noAdjustHandles="1" noChangeArrowheads="1" noChangeShapeType="1" noTextEdit="1"/>
              </p:cNvSpPr>
              <p:nvPr/>
            </p:nvSpPr>
            <p:spPr>
              <a:xfrm>
                <a:off x="4976037" y="4669465"/>
                <a:ext cx="2265748" cy="307777"/>
              </a:xfrm>
              <a:prstGeom prst="rect">
                <a:avLst/>
              </a:prstGeom>
              <a:blipFill rotWithShape="1">
                <a:blip r:embed="rId8"/>
                <a:stretch>
                  <a:fillRect b="-8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3" name="TextBox 42"/>
              <p:cNvSpPr txBox="1"/>
              <p:nvPr/>
            </p:nvSpPr>
            <p:spPr>
              <a:xfrm>
                <a:off x="4944140" y="5039833"/>
                <a:ext cx="1356846" cy="534826"/>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GB" sz="1400" b="0" i="1" smtClean="0">
                              <a:latin typeface="Cambria Math"/>
                            </a:rPr>
                          </m:ctrlPr>
                        </m:fPr>
                        <m:num>
                          <m:r>
                            <a:rPr lang="en-GB" sz="1400" i="1">
                              <a:latin typeface="Cambria Math"/>
                            </a:rPr>
                            <m:t>10</m:t>
                          </m:r>
                          <m:r>
                            <a:rPr lang="en-GB" sz="1400" i="1">
                              <a:latin typeface="Cambria Math"/>
                            </a:rPr>
                            <m:t>𝑔𝑆𝑖𝑛</m:t>
                          </m:r>
                          <m:r>
                            <a:rPr lang="en-GB" sz="1400" i="1">
                              <a:latin typeface="Cambria Math"/>
                            </a:rPr>
                            <m:t>20</m:t>
                          </m:r>
                        </m:num>
                        <m:den>
                          <m:r>
                            <a:rPr lang="en-GB" sz="1400" i="1">
                              <a:latin typeface="Cambria Math"/>
                              <a:ea typeface="Cambria Math"/>
                            </a:rPr>
                            <m:t>10</m:t>
                          </m:r>
                          <m:r>
                            <a:rPr lang="en-GB" sz="1400" i="1">
                              <a:latin typeface="Cambria Math"/>
                              <a:ea typeface="Cambria Math"/>
                            </a:rPr>
                            <m:t>𝑔𝐶𝑜𝑠</m:t>
                          </m:r>
                          <m:r>
                            <a:rPr lang="en-GB" sz="1400" i="1">
                              <a:latin typeface="Cambria Math"/>
                              <a:ea typeface="Cambria Math"/>
                            </a:rPr>
                            <m:t>20</m:t>
                          </m:r>
                        </m:den>
                      </m:f>
                      <m:r>
                        <a:rPr lang="en-GB" sz="1400" b="0" i="1" smtClean="0">
                          <a:latin typeface="Cambria Math"/>
                        </a:rPr>
                        <m:t>=</m:t>
                      </m:r>
                      <m:r>
                        <a:rPr lang="en-GB" sz="1400" b="0" i="1" smtClean="0">
                          <a:latin typeface="Cambria Math"/>
                          <a:ea typeface="Cambria Math"/>
                        </a:rPr>
                        <m:t>𝜇</m:t>
                      </m:r>
                    </m:oMath>
                  </m:oMathPara>
                </a14:m>
                <a:endParaRPr lang="en-GB" sz="1400" dirty="0"/>
              </a:p>
            </p:txBody>
          </p:sp>
        </mc:Choice>
        <mc:Fallback xmlns="">
          <p:sp>
            <p:nvSpPr>
              <p:cNvPr id="43" name="TextBox 42"/>
              <p:cNvSpPr txBox="1">
                <a:spLocks noRot="1" noChangeAspect="1" noMove="1" noResize="1" noEditPoints="1" noAdjustHandles="1" noChangeArrowheads="1" noChangeShapeType="1" noTextEdit="1"/>
              </p:cNvSpPr>
              <p:nvPr/>
            </p:nvSpPr>
            <p:spPr>
              <a:xfrm>
                <a:off x="4944140" y="5039833"/>
                <a:ext cx="1356846" cy="534826"/>
              </a:xfrm>
              <a:prstGeom prst="rect">
                <a:avLst/>
              </a:prstGeom>
              <a:blipFill rotWithShape="1">
                <a:blip r:embed="rId9"/>
                <a:stretch>
                  <a:fillRect b="-4598"/>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4" name="TextBox 43"/>
              <p:cNvSpPr txBox="1"/>
              <p:nvPr/>
            </p:nvSpPr>
            <p:spPr>
              <a:xfrm>
                <a:off x="5411972" y="5649432"/>
                <a:ext cx="896784"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0.36=</m:t>
                      </m:r>
                      <m:r>
                        <a:rPr lang="en-GB" sz="1400" b="0" i="1" smtClean="0">
                          <a:latin typeface="Cambria Math"/>
                          <a:ea typeface="Cambria Math"/>
                        </a:rPr>
                        <m:t>𝜇</m:t>
                      </m:r>
                    </m:oMath>
                  </m:oMathPara>
                </a14:m>
                <a:endParaRPr lang="en-GB" sz="1400" dirty="0"/>
              </a:p>
            </p:txBody>
          </p:sp>
        </mc:Choice>
        <mc:Fallback xmlns="">
          <p:sp>
            <p:nvSpPr>
              <p:cNvPr id="44" name="TextBox 43"/>
              <p:cNvSpPr txBox="1">
                <a:spLocks noRot="1" noChangeAspect="1" noMove="1" noResize="1" noEditPoints="1" noAdjustHandles="1" noChangeArrowheads="1" noChangeShapeType="1" noTextEdit="1"/>
              </p:cNvSpPr>
              <p:nvPr/>
            </p:nvSpPr>
            <p:spPr>
              <a:xfrm>
                <a:off x="5411972" y="5649432"/>
                <a:ext cx="896784" cy="307777"/>
              </a:xfrm>
              <a:prstGeom prst="rect">
                <a:avLst/>
              </a:prstGeom>
              <a:blipFill rotWithShape="1">
                <a:blip r:embed="rId10"/>
                <a:stretch>
                  <a:fillRect b="-2000"/>
                </a:stretch>
              </a:blipFill>
            </p:spPr>
            <p:txBody>
              <a:bodyPr/>
              <a:lstStyle/>
              <a:p>
                <a:r>
                  <a:rPr lang="en-GB">
                    <a:noFill/>
                  </a:rPr>
                  <a:t> </a:t>
                </a:r>
              </a:p>
            </p:txBody>
          </p:sp>
        </mc:Fallback>
      </mc:AlternateContent>
      <p:sp>
        <p:nvSpPr>
          <p:cNvPr id="45" name="Arc 44"/>
          <p:cNvSpPr/>
          <p:nvPr/>
        </p:nvSpPr>
        <p:spPr>
          <a:xfrm>
            <a:off x="6324600" y="4038600"/>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6" name="Arc 45"/>
          <p:cNvSpPr/>
          <p:nvPr/>
        </p:nvSpPr>
        <p:spPr>
          <a:xfrm>
            <a:off x="7010400" y="4419600"/>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7" name="Arc 46"/>
          <p:cNvSpPr/>
          <p:nvPr/>
        </p:nvSpPr>
        <p:spPr>
          <a:xfrm>
            <a:off x="7010400" y="4800600"/>
            <a:ext cx="457200" cy="5334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8" name="Arc 47"/>
          <p:cNvSpPr/>
          <p:nvPr/>
        </p:nvSpPr>
        <p:spPr>
          <a:xfrm>
            <a:off x="7010400" y="5334000"/>
            <a:ext cx="457200" cy="5334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9" name="TextBox 48"/>
          <p:cNvSpPr txBox="1"/>
          <p:nvPr/>
        </p:nvSpPr>
        <p:spPr>
          <a:xfrm>
            <a:off x="6705600" y="4114800"/>
            <a:ext cx="1143000" cy="261610"/>
          </a:xfrm>
          <a:prstGeom prst="rect">
            <a:avLst/>
          </a:prstGeom>
          <a:noFill/>
        </p:spPr>
        <p:txBody>
          <a:bodyPr wrap="square" rtlCol="0">
            <a:spAutoFit/>
          </a:bodyPr>
          <a:lstStyle/>
          <a:p>
            <a:pPr algn="ctr"/>
            <a:r>
              <a:rPr lang="en-GB" sz="1100" dirty="0" smtClean="0">
                <a:solidFill>
                  <a:srgbClr val="FF0000"/>
                </a:solidFill>
                <a:latin typeface="Comic Sans MS" pitchFamily="66" charset="0"/>
              </a:rPr>
              <a:t>Sub in F</a:t>
            </a:r>
            <a:r>
              <a:rPr lang="en-GB" sz="1100" baseline="-25000" dirty="0" smtClean="0">
                <a:solidFill>
                  <a:srgbClr val="FF0000"/>
                </a:solidFill>
                <a:latin typeface="Comic Sans MS" pitchFamily="66" charset="0"/>
              </a:rPr>
              <a:t>MAX</a:t>
            </a:r>
            <a:endParaRPr lang="en-GB" sz="1100" baseline="-25000" dirty="0">
              <a:solidFill>
                <a:srgbClr val="FF0000"/>
              </a:solidFill>
              <a:latin typeface="Comic Sans MS" pitchFamily="66" charset="0"/>
            </a:endParaRPr>
          </a:p>
        </p:txBody>
      </p:sp>
      <p:sp>
        <p:nvSpPr>
          <p:cNvPr id="5" name="Rectangle 4"/>
          <p:cNvSpPr/>
          <p:nvPr/>
        </p:nvSpPr>
        <p:spPr>
          <a:xfrm>
            <a:off x="1143000" y="4800600"/>
            <a:ext cx="1752600" cy="304800"/>
          </a:xfrm>
          <a:prstGeom prst="rect">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Rectangle 50"/>
          <p:cNvSpPr/>
          <p:nvPr/>
        </p:nvSpPr>
        <p:spPr>
          <a:xfrm>
            <a:off x="5715000" y="3886200"/>
            <a:ext cx="152400" cy="304800"/>
          </a:xfrm>
          <a:prstGeom prst="rect">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Rectangle 51"/>
          <p:cNvSpPr/>
          <p:nvPr/>
        </p:nvSpPr>
        <p:spPr>
          <a:xfrm>
            <a:off x="4800600" y="4267200"/>
            <a:ext cx="1066800" cy="304800"/>
          </a:xfrm>
          <a:prstGeom prst="rect">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TextBox 52"/>
          <p:cNvSpPr txBox="1"/>
          <p:nvPr/>
        </p:nvSpPr>
        <p:spPr>
          <a:xfrm>
            <a:off x="7391400" y="4495800"/>
            <a:ext cx="1371600" cy="261610"/>
          </a:xfrm>
          <a:prstGeom prst="rect">
            <a:avLst/>
          </a:prstGeom>
          <a:noFill/>
        </p:spPr>
        <p:txBody>
          <a:bodyPr wrap="square" rtlCol="0">
            <a:spAutoFit/>
          </a:bodyPr>
          <a:lstStyle/>
          <a:p>
            <a:pPr algn="ctr"/>
            <a:r>
              <a:rPr lang="en-GB" sz="1100" dirty="0" smtClean="0">
                <a:solidFill>
                  <a:srgbClr val="FF0000"/>
                </a:solidFill>
                <a:latin typeface="Comic Sans MS" pitchFamily="66" charset="0"/>
              </a:rPr>
              <a:t>Add µ(10gCos20)</a:t>
            </a:r>
            <a:endParaRPr lang="en-GB" sz="1100" baseline="-25000" dirty="0">
              <a:solidFill>
                <a:srgbClr val="FF0000"/>
              </a:solidFill>
              <a:latin typeface="Comic Sans MS" pitchFamily="66" charset="0"/>
            </a:endParaRPr>
          </a:p>
        </p:txBody>
      </p:sp>
      <p:sp>
        <p:nvSpPr>
          <p:cNvPr id="54" name="TextBox 53"/>
          <p:cNvSpPr txBox="1"/>
          <p:nvPr/>
        </p:nvSpPr>
        <p:spPr>
          <a:xfrm>
            <a:off x="7391400" y="4876800"/>
            <a:ext cx="1143000" cy="430887"/>
          </a:xfrm>
          <a:prstGeom prst="rect">
            <a:avLst/>
          </a:prstGeom>
          <a:noFill/>
        </p:spPr>
        <p:txBody>
          <a:bodyPr wrap="square" rtlCol="0">
            <a:spAutoFit/>
          </a:bodyPr>
          <a:lstStyle/>
          <a:p>
            <a:pPr algn="ctr"/>
            <a:r>
              <a:rPr lang="en-GB" sz="1100" dirty="0" smtClean="0">
                <a:solidFill>
                  <a:srgbClr val="FF0000"/>
                </a:solidFill>
                <a:latin typeface="Comic Sans MS" pitchFamily="66" charset="0"/>
              </a:rPr>
              <a:t>Divide by the bracket</a:t>
            </a:r>
            <a:endParaRPr lang="en-GB" sz="1100" baseline="-25000" dirty="0">
              <a:solidFill>
                <a:srgbClr val="FF0000"/>
              </a:solidFill>
              <a:latin typeface="Comic Sans MS" pitchFamily="66" charset="0"/>
            </a:endParaRPr>
          </a:p>
        </p:txBody>
      </p:sp>
      <p:sp>
        <p:nvSpPr>
          <p:cNvPr id="55" name="TextBox 54"/>
          <p:cNvSpPr txBox="1"/>
          <p:nvPr/>
        </p:nvSpPr>
        <p:spPr>
          <a:xfrm>
            <a:off x="7467600" y="5486400"/>
            <a:ext cx="838200" cy="261610"/>
          </a:xfrm>
          <a:prstGeom prst="rect">
            <a:avLst/>
          </a:prstGeom>
          <a:noFill/>
        </p:spPr>
        <p:txBody>
          <a:bodyPr wrap="square" rtlCol="0">
            <a:spAutoFit/>
          </a:bodyPr>
          <a:lstStyle/>
          <a:p>
            <a:pPr algn="ctr"/>
            <a:r>
              <a:rPr lang="en-GB" sz="1100" dirty="0" smtClean="0">
                <a:solidFill>
                  <a:srgbClr val="FF0000"/>
                </a:solidFill>
                <a:latin typeface="Comic Sans MS" pitchFamily="66" charset="0"/>
              </a:rPr>
              <a:t>Calculate</a:t>
            </a:r>
            <a:endParaRPr lang="en-GB" sz="1100" baseline="-25000" dirty="0">
              <a:solidFill>
                <a:srgbClr val="FF0000"/>
              </a:solidFill>
              <a:latin typeface="Comic Sans MS" pitchFamily="66" charset="0"/>
            </a:endParaRPr>
          </a:p>
        </p:txBody>
      </p:sp>
      <p:pic>
        <p:nvPicPr>
          <p:cNvPr id="50" name="Picture 6" descr="http://sd.keepcalm-o-matic.co.uk/i/keep-calm-and-use-the-forces-3.png"/>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52400" y="76200"/>
            <a:ext cx="1066800" cy="1244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6731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animEffect transition="in" filter="blinds(horizontal)">
                                      <p:cBhvr>
                                        <p:cTn id="7" dur="500"/>
                                        <p:tgtEl>
                                          <p:spTgt spid="3">
                                            <p:txEl>
                                              <p:pRg st="9" end="9"/>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8"/>
                                        </p:tgtEl>
                                        <p:attrNameLst>
                                          <p:attrName>style.visibility</p:attrName>
                                        </p:attrNameLst>
                                      </p:cBhvr>
                                      <p:to>
                                        <p:strVal val="visible"/>
                                      </p:to>
                                    </p:set>
                                    <p:animEffect transition="in" filter="blinds(horizontal)">
                                      <p:cBhvr>
                                        <p:cTn id="12" dur="500"/>
                                        <p:tgtEl>
                                          <p:spTgt spid="28"/>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7"/>
                                        </p:tgtEl>
                                        <p:attrNameLst>
                                          <p:attrName>style.visibility</p:attrName>
                                        </p:attrNameLst>
                                      </p:cBhvr>
                                      <p:to>
                                        <p:strVal val="visible"/>
                                      </p:to>
                                    </p:set>
                                    <p:animEffect transition="in" filter="blinds(horizontal)">
                                      <p:cBhvr>
                                        <p:cTn id="17" dur="500"/>
                                        <p:tgtEl>
                                          <p:spTgt spid="3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8"/>
                                        </p:tgtEl>
                                        <p:attrNameLst>
                                          <p:attrName>style.visibility</p:attrName>
                                        </p:attrNameLst>
                                      </p:cBhvr>
                                      <p:to>
                                        <p:strVal val="visible"/>
                                      </p:to>
                                    </p:set>
                                    <p:animEffect transition="in" filter="blinds(horizontal)">
                                      <p:cBhvr>
                                        <p:cTn id="22" dur="500"/>
                                        <p:tgtEl>
                                          <p:spTgt spid="38"/>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9"/>
                                        </p:tgtEl>
                                        <p:attrNameLst>
                                          <p:attrName>style.visibility</p:attrName>
                                        </p:attrNameLst>
                                      </p:cBhvr>
                                      <p:to>
                                        <p:strVal val="visible"/>
                                      </p:to>
                                    </p:set>
                                    <p:animEffect transition="in" filter="blinds(horizontal)">
                                      <p:cBhvr>
                                        <p:cTn id="27" dur="500"/>
                                        <p:tgtEl>
                                          <p:spTgt spid="39"/>
                                        </p:tgtEl>
                                      </p:cBhvr>
                                    </p:animEffect>
                                  </p:childTnLst>
                                </p:cTn>
                              </p:par>
                            </p:childTnLst>
                          </p:cTn>
                        </p:par>
                      </p:childTnLst>
                    </p:cTn>
                  </p:par>
                  <p:par>
                    <p:cTn id="28" fill="hold">
                      <p:stCondLst>
                        <p:cond delay="indefinite"/>
                      </p:stCondLst>
                      <p:childTnLst>
                        <p:par>
                          <p:cTn id="29" fill="hold">
                            <p:stCondLst>
                              <p:cond delay="0"/>
                            </p:stCondLst>
                            <p:childTnLst>
                              <p:par>
                                <p:cTn id="30" presetID="7" presetClass="emph" presetSubtype="2" fill="hold" nodeType="clickEffect">
                                  <p:stCondLst>
                                    <p:cond delay="0"/>
                                  </p:stCondLst>
                                  <p:childTnLst>
                                    <p:animClr clrSpc="rgb" dir="cw">
                                      <p:cBhvr>
                                        <p:cTn id="31" dur="500" fill="hold"/>
                                        <p:tgtEl>
                                          <p:spTgt spid="112"/>
                                        </p:tgtEl>
                                        <p:attrNameLst>
                                          <p:attrName>stroke.color</p:attrName>
                                        </p:attrNameLst>
                                      </p:cBhvr>
                                      <p:to>
                                        <a:srgbClr val="FF0000"/>
                                      </p:to>
                                    </p:animClr>
                                    <p:set>
                                      <p:cBhvr>
                                        <p:cTn id="32" dur="500" fill="hold"/>
                                        <p:tgtEl>
                                          <p:spTgt spid="112"/>
                                        </p:tgtEl>
                                        <p:attrNameLst>
                                          <p:attrName>stroke.on</p:attrName>
                                        </p:attrNameLst>
                                      </p:cBhvr>
                                      <p:to>
                                        <p:strVal val="true"/>
                                      </p:to>
                                    </p:set>
                                  </p:childTnLst>
                                </p:cTn>
                              </p:par>
                              <p:par>
                                <p:cTn id="33" presetID="3" presetClass="emph" presetSubtype="2" fill="hold" grpId="0" nodeType="withEffect">
                                  <p:stCondLst>
                                    <p:cond delay="0"/>
                                  </p:stCondLst>
                                  <p:childTnLst>
                                    <p:animClr clrSpc="rgb" dir="cw">
                                      <p:cBhvr override="childStyle">
                                        <p:cTn id="34" dur="500" fill="hold"/>
                                        <p:tgtEl>
                                          <p:spTgt spid="113"/>
                                        </p:tgtEl>
                                        <p:attrNameLst>
                                          <p:attrName>style.color</p:attrName>
                                        </p:attrNameLst>
                                      </p:cBhvr>
                                      <p:to>
                                        <a:srgbClr val="FF0000"/>
                                      </p:to>
                                    </p:animClr>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40"/>
                                        </p:tgtEl>
                                        <p:attrNameLst>
                                          <p:attrName>style.visibility</p:attrName>
                                        </p:attrNameLst>
                                      </p:cBhvr>
                                      <p:to>
                                        <p:strVal val="visible"/>
                                      </p:to>
                                    </p:set>
                                    <p:animEffect transition="in" filter="blinds(horizontal)">
                                      <p:cBhvr>
                                        <p:cTn id="39" dur="500"/>
                                        <p:tgtEl>
                                          <p:spTgt spid="40"/>
                                        </p:tgtEl>
                                      </p:cBhvr>
                                    </p:animEffect>
                                  </p:childTnLst>
                                </p:cTn>
                              </p:par>
                            </p:childTnLst>
                          </p:cTn>
                        </p:par>
                      </p:childTnLst>
                    </p:cTn>
                  </p:par>
                  <p:par>
                    <p:cTn id="40" fill="hold">
                      <p:stCondLst>
                        <p:cond delay="indefinite"/>
                      </p:stCondLst>
                      <p:childTnLst>
                        <p:par>
                          <p:cTn id="41" fill="hold">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45"/>
                                        </p:tgtEl>
                                        <p:attrNameLst>
                                          <p:attrName>style.visibility</p:attrName>
                                        </p:attrNameLst>
                                      </p:cBhvr>
                                      <p:to>
                                        <p:strVal val="visible"/>
                                      </p:to>
                                    </p:set>
                                    <p:animEffect transition="in" filter="blinds(horizontal)">
                                      <p:cBhvr>
                                        <p:cTn id="44" dur="500"/>
                                        <p:tgtEl>
                                          <p:spTgt spid="45"/>
                                        </p:tgtEl>
                                      </p:cBhvr>
                                    </p:animEffec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49"/>
                                        </p:tgtEl>
                                        <p:attrNameLst>
                                          <p:attrName>style.visibility</p:attrName>
                                        </p:attrNameLst>
                                      </p:cBhvr>
                                      <p:to>
                                        <p:strVal val="visible"/>
                                      </p:to>
                                    </p:set>
                                    <p:animEffect transition="in" filter="blinds(horizontal)">
                                      <p:cBhvr>
                                        <p:cTn id="49" dur="500"/>
                                        <p:tgtEl>
                                          <p:spTgt spid="49"/>
                                        </p:tgtEl>
                                      </p:cBhvr>
                                    </p:animEffect>
                                  </p:childTnLst>
                                </p:cTn>
                              </p:par>
                            </p:childTnLst>
                          </p:cTn>
                        </p:par>
                      </p:childTnLst>
                    </p:cTn>
                  </p:par>
                  <p:par>
                    <p:cTn id="50" fill="hold">
                      <p:stCondLst>
                        <p:cond delay="indefinite"/>
                      </p:stCondLst>
                      <p:childTnLst>
                        <p:par>
                          <p:cTn id="51" fill="hold">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5"/>
                                        </p:tgtEl>
                                        <p:attrNameLst>
                                          <p:attrName>style.visibility</p:attrName>
                                        </p:attrNameLst>
                                      </p:cBhvr>
                                      <p:to>
                                        <p:strVal val="visible"/>
                                      </p:to>
                                    </p:set>
                                    <p:animEffect transition="in" filter="blinds(horizontal)">
                                      <p:cBhvr>
                                        <p:cTn id="54" dur="500"/>
                                        <p:tgtEl>
                                          <p:spTgt spid="5"/>
                                        </p:tgtEl>
                                      </p:cBhvr>
                                    </p:animEffect>
                                  </p:childTnLst>
                                </p:cTn>
                              </p:par>
                            </p:childTnLst>
                          </p:cTn>
                        </p:par>
                      </p:childTnLst>
                    </p:cTn>
                  </p:par>
                  <p:par>
                    <p:cTn id="55" fill="hold">
                      <p:stCondLst>
                        <p:cond delay="indefinite"/>
                      </p:stCondLst>
                      <p:childTnLst>
                        <p:par>
                          <p:cTn id="56" fill="hold">
                            <p:stCondLst>
                              <p:cond delay="0"/>
                            </p:stCondLst>
                            <p:childTnLst>
                              <p:par>
                                <p:cTn id="57" presetID="3" presetClass="entr" presetSubtype="10" fill="hold" grpId="0" nodeType="clickEffect">
                                  <p:stCondLst>
                                    <p:cond delay="0"/>
                                  </p:stCondLst>
                                  <p:childTnLst>
                                    <p:set>
                                      <p:cBhvr>
                                        <p:cTn id="58" dur="1" fill="hold">
                                          <p:stCondLst>
                                            <p:cond delay="0"/>
                                          </p:stCondLst>
                                        </p:cTn>
                                        <p:tgtEl>
                                          <p:spTgt spid="41"/>
                                        </p:tgtEl>
                                        <p:attrNameLst>
                                          <p:attrName>style.visibility</p:attrName>
                                        </p:attrNameLst>
                                      </p:cBhvr>
                                      <p:to>
                                        <p:strVal val="visible"/>
                                      </p:to>
                                    </p:set>
                                    <p:animEffect transition="in" filter="blinds(horizontal)">
                                      <p:cBhvr>
                                        <p:cTn id="59" dur="500"/>
                                        <p:tgtEl>
                                          <p:spTgt spid="41"/>
                                        </p:tgtEl>
                                      </p:cBhvr>
                                    </p:animEffect>
                                  </p:childTnLst>
                                </p:cTn>
                              </p:par>
                            </p:childTnLst>
                          </p:cTn>
                        </p:par>
                      </p:childTnLst>
                    </p:cTn>
                  </p:par>
                  <p:par>
                    <p:cTn id="60" fill="hold">
                      <p:stCondLst>
                        <p:cond delay="indefinite"/>
                      </p:stCondLst>
                      <p:childTnLst>
                        <p:par>
                          <p:cTn id="61" fill="hold">
                            <p:stCondLst>
                              <p:cond delay="0"/>
                            </p:stCondLst>
                            <p:childTnLst>
                              <p:par>
                                <p:cTn id="62" presetID="3" presetClass="entr" presetSubtype="10" fill="hold" grpId="0" nodeType="clickEffect">
                                  <p:stCondLst>
                                    <p:cond delay="0"/>
                                  </p:stCondLst>
                                  <p:childTnLst>
                                    <p:set>
                                      <p:cBhvr>
                                        <p:cTn id="63" dur="1" fill="hold">
                                          <p:stCondLst>
                                            <p:cond delay="0"/>
                                          </p:stCondLst>
                                        </p:cTn>
                                        <p:tgtEl>
                                          <p:spTgt spid="51"/>
                                        </p:tgtEl>
                                        <p:attrNameLst>
                                          <p:attrName>style.visibility</p:attrName>
                                        </p:attrNameLst>
                                      </p:cBhvr>
                                      <p:to>
                                        <p:strVal val="visible"/>
                                      </p:to>
                                    </p:set>
                                    <p:animEffect transition="in" filter="blinds(horizontal)">
                                      <p:cBhvr>
                                        <p:cTn id="64" dur="500"/>
                                        <p:tgtEl>
                                          <p:spTgt spid="51"/>
                                        </p:tgtEl>
                                      </p:cBhvr>
                                    </p:animEffect>
                                  </p:childTnLst>
                                </p:cTn>
                              </p:par>
                              <p:par>
                                <p:cTn id="65" presetID="3" presetClass="entr" presetSubtype="10" fill="hold" grpId="0" nodeType="withEffect">
                                  <p:stCondLst>
                                    <p:cond delay="0"/>
                                  </p:stCondLst>
                                  <p:childTnLst>
                                    <p:set>
                                      <p:cBhvr>
                                        <p:cTn id="66" dur="1" fill="hold">
                                          <p:stCondLst>
                                            <p:cond delay="0"/>
                                          </p:stCondLst>
                                        </p:cTn>
                                        <p:tgtEl>
                                          <p:spTgt spid="52"/>
                                        </p:tgtEl>
                                        <p:attrNameLst>
                                          <p:attrName>style.visibility</p:attrName>
                                        </p:attrNameLst>
                                      </p:cBhvr>
                                      <p:to>
                                        <p:strVal val="visible"/>
                                      </p:to>
                                    </p:set>
                                    <p:animEffect transition="in" filter="blinds(horizontal)">
                                      <p:cBhvr>
                                        <p:cTn id="67" dur="500"/>
                                        <p:tgtEl>
                                          <p:spTgt spid="52"/>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xit" presetSubtype="10" fill="hold" grpId="1" nodeType="clickEffect">
                                  <p:stCondLst>
                                    <p:cond delay="0"/>
                                  </p:stCondLst>
                                  <p:childTnLst>
                                    <p:animEffect transition="out" filter="blinds(horizontal)">
                                      <p:cBhvr>
                                        <p:cTn id="71" dur="500"/>
                                        <p:tgtEl>
                                          <p:spTgt spid="5"/>
                                        </p:tgtEl>
                                      </p:cBhvr>
                                    </p:animEffect>
                                    <p:set>
                                      <p:cBhvr>
                                        <p:cTn id="72" dur="1" fill="hold">
                                          <p:stCondLst>
                                            <p:cond delay="499"/>
                                          </p:stCondLst>
                                        </p:cTn>
                                        <p:tgtEl>
                                          <p:spTgt spid="5"/>
                                        </p:tgtEl>
                                        <p:attrNameLst>
                                          <p:attrName>style.visibility</p:attrName>
                                        </p:attrNameLst>
                                      </p:cBhvr>
                                      <p:to>
                                        <p:strVal val="hidden"/>
                                      </p:to>
                                    </p:set>
                                  </p:childTnLst>
                                </p:cTn>
                              </p:par>
                              <p:par>
                                <p:cTn id="73" presetID="3" presetClass="exit" presetSubtype="10" fill="hold" grpId="1" nodeType="withEffect">
                                  <p:stCondLst>
                                    <p:cond delay="0"/>
                                  </p:stCondLst>
                                  <p:childTnLst>
                                    <p:animEffect transition="out" filter="blinds(horizontal)">
                                      <p:cBhvr>
                                        <p:cTn id="74" dur="500"/>
                                        <p:tgtEl>
                                          <p:spTgt spid="51"/>
                                        </p:tgtEl>
                                      </p:cBhvr>
                                    </p:animEffect>
                                    <p:set>
                                      <p:cBhvr>
                                        <p:cTn id="75" dur="1" fill="hold">
                                          <p:stCondLst>
                                            <p:cond delay="499"/>
                                          </p:stCondLst>
                                        </p:cTn>
                                        <p:tgtEl>
                                          <p:spTgt spid="51"/>
                                        </p:tgtEl>
                                        <p:attrNameLst>
                                          <p:attrName>style.visibility</p:attrName>
                                        </p:attrNameLst>
                                      </p:cBhvr>
                                      <p:to>
                                        <p:strVal val="hidden"/>
                                      </p:to>
                                    </p:set>
                                  </p:childTnLst>
                                </p:cTn>
                              </p:par>
                              <p:par>
                                <p:cTn id="76" presetID="3" presetClass="exit" presetSubtype="10" fill="hold" grpId="1" nodeType="withEffect">
                                  <p:stCondLst>
                                    <p:cond delay="0"/>
                                  </p:stCondLst>
                                  <p:childTnLst>
                                    <p:animEffect transition="out" filter="blinds(horizontal)">
                                      <p:cBhvr>
                                        <p:cTn id="77" dur="500"/>
                                        <p:tgtEl>
                                          <p:spTgt spid="52"/>
                                        </p:tgtEl>
                                      </p:cBhvr>
                                    </p:animEffect>
                                    <p:set>
                                      <p:cBhvr>
                                        <p:cTn id="78" dur="1" fill="hold">
                                          <p:stCondLst>
                                            <p:cond delay="499"/>
                                          </p:stCondLst>
                                        </p:cTn>
                                        <p:tgtEl>
                                          <p:spTgt spid="52"/>
                                        </p:tgtEl>
                                        <p:attrNameLst>
                                          <p:attrName>style.visibility</p:attrName>
                                        </p:attrNameLst>
                                      </p:cBhvr>
                                      <p:to>
                                        <p:strVal val="hidden"/>
                                      </p:to>
                                    </p:set>
                                  </p:childTnLst>
                                </p:cTn>
                              </p:par>
                            </p:childTnLst>
                          </p:cTn>
                        </p:par>
                      </p:childTnLst>
                    </p:cTn>
                  </p:par>
                  <p:par>
                    <p:cTn id="79" fill="hold">
                      <p:stCondLst>
                        <p:cond delay="indefinite"/>
                      </p:stCondLst>
                      <p:childTnLst>
                        <p:par>
                          <p:cTn id="80" fill="hold">
                            <p:stCondLst>
                              <p:cond delay="0"/>
                            </p:stCondLst>
                            <p:childTnLst>
                              <p:par>
                                <p:cTn id="81" presetID="3" presetClass="entr" presetSubtype="10" fill="hold" grpId="0" nodeType="clickEffect">
                                  <p:stCondLst>
                                    <p:cond delay="0"/>
                                  </p:stCondLst>
                                  <p:childTnLst>
                                    <p:set>
                                      <p:cBhvr>
                                        <p:cTn id="82" dur="1" fill="hold">
                                          <p:stCondLst>
                                            <p:cond delay="0"/>
                                          </p:stCondLst>
                                        </p:cTn>
                                        <p:tgtEl>
                                          <p:spTgt spid="46"/>
                                        </p:tgtEl>
                                        <p:attrNameLst>
                                          <p:attrName>style.visibility</p:attrName>
                                        </p:attrNameLst>
                                      </p:cBhvr>
                                      <p:to>
                                        <p:strVal val="visible"/>
                                      </p:to>
                                    </p:set>
                                    <p:animEffect transition="in" filter="blinds(horizontal)">
                                      <p:cBhvr>
                                        <p:cTn id="83" dur="500"/>
                                        <p:tgtEl>
                                          <p:spTgt spid="46"/>
                                        </p:tgtEl>
                                      </p:cBhvr>
                                    </p:animEffect>
                                  </p:childTnLst>
                                </p:cTn>
                              </p:par>
                            </p:childTnLst>
                          </p:cTn>
                        </p:par>
                      </p:childTnLst>
                    </p:cTn>
                  </p:par>
                  <p:par>
                    <p:cTn id="84" fill="hold">
                      <p:stCondLst>
                        <p:cond delay="indefinite"/>
                      </p:stCondLst>
                      <p:childTnLst>
                        <p:par>
                          <p:cTn id="85" fill="hold">
                            <p:stCondLst>
                              <p:cond delay="0"/>
                            </p:stCondLst>
                            <p:childTnLst>
                              <p:par>
                                <p:cTn id="86" presetID="3" presetClass="entr" presetSubtype="10" fill="hold" grpId="0" nodeType="clickEffect">
                                  <p:stCondLst>
                                    <p:cond delay="0"/>
                                  </p:stCondLst>
                                  <p:childTnLst>
                                    <p:set>
                                      <p:cBhvr>
                                        <p:cTn id="87" dur="1" fill="hold">
                                          <p:stCondLst>
                                            <p:cond delay="0"/>
                                          </p:stCondLst>
                                        </p:cTn>
                                        <p:tgtEl>
                                          <p:spTgt spid="53"/>
                                        </p:tgtEl>
                                        <p:attrNameLst>
                                          <p:attrName>style.visibility</p:attrName>
                                        </p:attrNameLst>
                                      </p:cBhvr>
                                      <p:to>
                                        <p:strVal val="visible"/>
                                      </p:to>
                                    </p:set>
                                    <p:animEffect transition="in" filter="blinds(horizontal)">
                                      <p:cBhvr>
                                        <p:cTn id="88" dur="500"/>
                                        <p:tgtEl>
                                          <p:spTgt spid="53"/>
                                        </p:tgtEl>
                                      </p:cBhvr>
                                    </p:animEffect>
                                  </p:childTnLst>
                                </p:cTn>
                              </p:par>
                            </p:childTnLst>
                          </p:cTn>
                        </p:par>
                      </p:childTnLst>
                    </p:cTn>
                  </p:par>
                  <p:par>
                    <p:cTn id="89" fill="hold">
                      <p:stCondLst>
                        <p:cond delay="indefinite"/>
                      </p:stCondLst>
                      <p:childTnLst>
                        <p:par>
                          <p:cTn id="90" fill="hold">
                            <p:stCondLst>
                              <p:cond delay="0"/>
                            </p:stCondLst>
                            <p:childTnLst>
                              <p:par>
                                <p:cTn id="91" presetID="3" presetClass="entr" presetSubtype="10" fill="hold" grpId="0" nodeType="clickEffect">
                                  <p:stCondLst>
                                    <p:cond delay="0"/>
                                  </p:stCondLst>
                                  <p:childTnLst>
                                    <p:set>
                                      <p:cBhvr>
                                        <p:cTn id="92" dur="1" fill="hold">
                                          <p:stCondLst>
                                            <p:cond delay="0"/>
                                          </p:stCondLst>
                                        </p:cTn>
                                        <p:tgtEl>
                                          <p:spTgt spid="42"/>
                                        </p:tgtEl>
                                        <p:attrNameLst>
                                          <p:attrName>style.visibility</p:attrName>
                                        </p:attrNameLst>
                                      </p:cBhvr>
                                      <p:to>
                                        <p:strVal val="visible"/>
                                      </p:to>
                                    </p:set>
                                    <p:animEffect transition="in" filter="blinds(horizontal)">
                                      <p:cBhvr>
                                        <p:cTn id="93" dur="500"/>
                                        <p:tgtEl>
                                          <p:spTgt spid="42"/>
                                        </p:tgtEl>
                                      </p:cBhvr>
                                    </p:animEffect>
                                  </p:childTnLst>
                                </p:cTn>
                              </p:par>
                            </p:childTnLst>
                          </p:cTn>
                        </p:par>
                      </p:childTnLst>
                    </p:cTn>
                  </p:par>
                  <p:par>
                    <p:cTn id="94" fill="hold">
                      <p:stCondLst>
                        <p:cond delay="indefinite"/>
                      </p:stCondLst>
                      <p:childTnLst>
                        <p:par>
                          <p:cTn id="95" fill="hold">
                            <p:stCondLst>
                              <p:cond delay="0"/>
                            </p:stCondLst>
                            <p:childTnLst>
                              <p:par>
                                <p:cTn id="96" presetID="3" presetClass="entr" presetSubtype="10" fill="hold" grpId="0" nodeType="clickEffect">
                                  <p:stCondLst>
                                    <p:cond delay="0"/>
                                  </p:stCondLst>
                                  <p:childTnLst>
                                    <p:set>
                                      <p:cBhvr>
                                        <p:cTn id="97" dur="1" fill="hold">
                                          <p:stCondLst>
                                            <p:cond delay="0"/>
                                          </p:stCondLst>
                                        </p:cTn>
                                        <p:tgtEl>
                                          <p:spTgt spid="47"/>
                                        </p:tgtEl>
                                        <p:attrNameLst>
                                          <p:attrName>style.visibility</p:attrName>
                                        </p:attrNameLst>
                                      </p:cBhvr>
                                      <p:to>
                                        <p:strVal val="visible"/>
                                      </p:to>
                                    </p:set>
                                    <p:animEffect transition="in" filter="blinds(horizontal)">
                                      <p:cBhvr>
                                        <p:cTn id="98" dur="500"/>
                                        <p:tgtEl>
                                          <p:spTgt spid="47"/>
                                        </p:tgtEl>
                                      </p:cBhvr>
                                    </p:animEffect>
                                  </p:childTnLst>
                                </p:cTn>
                              </p:par>
                            </p:childTnLst>
                          </p:cTn>
                        </p:par>
                      </p:childTnLst>
                    </p:cTn>
                  </p:par>
                  <p:par>
                    <p:cTn id="99" fill="hold">
                      <p:stCondLst>
                        <p:cond delay="indefinite"/>
                      </p:stCondLst>
                      <p:childTnLst>
                        <p:par>
                          <p:cTn id="100" fill="hold">
                            <p:stCondLst>
                              <p:cond delay="0"/>
                            </p:stCondLst>
                            <p:childTnLst>
                              <p:par>
                                <p:cTn id="101" presetID="3" presetClass="entr" presetSubtype="10" fill="hold" grpId="0" nodeType="clickEffect">
                                  <p:stCondLst>
                                    <p:cond delay="0"/>
                                  </p:stCondLst>
                                  <p:childTnLst>
                                    <p:set>
                                      <p:cBhvr>
                                        <p:cTn id="102" dur="1" fill="hold">
                                          <p:stCondLst>
                                            <p:cond delay="0"/>
                                          </p:stCondLst>
                                        </p:cTn>
                                        <p:tgtEl>
                                          <p:spTgt spid="54"/>
                                        </p:tgtEl>
                                        <p:attrNameLst>
                                          <p:attrName>style.visibility</p:attrName>
                                        </p:attrNameLst>
                                      </p:cBhvr>
                                      <p:to>
                                        <p:strVal val="visible"/>
                                      </p:to>
                                    </p:set>
                                    <p:animEffect transition="in" filter="blinds(horizontal)">
                                      <p:cBhvr>
                                        <p:cTn id="103" dur="500"/>
                                        <p:tgtEl>
                                          <p:spTgt spid="54"/>
                                        </p:tgtEl>
                                      </p:cBhvr>
                                    </p:animEffect>
                                  </p:childTnLst>
                                </p:cTn>
                              </p:par>
                            </p:childTnLst>
                          </p:cTn>
                        </p:par>
                      </p:childTnLst>
                    </p:cTn>
                  </p:par>
                  <p:par>
                    <p:cTn id="104" fill="hold">
                      <p:stCondLst>
                        <p:cond delay="indefinite"/>
                      </p:stCondLst>
                      <p:childTnLst>
                        <p:par>
                          <p:cTn id="105" fill="hold">
                            <p:stCondLst>
                              <p:cond delay="0"/>
                            </p:stCondLst>
                            <p:childTnLst>
                              <p:par>
                                <p:cTn id="106" presetID="3" presetClass="entr" presetSubtype="10" fill="hold" grpId="0" nodeType="clickEffect">
                                  <p:stCondLst>
                                    <p:cond delay="0"/>
                                  </p:stCondLst>
                                  <p:childTnLst>
                                    <p:set>
                                      <p:cBhvr>
                                        <p:cTn id="107" dur="1" fill="hold">
                                          <p:stCondLst>
                                            <p:cond delay="0"/>
                                          </p:stCondLst>
                                        </p:cTn>
                                        <p:tgtEl>
                                          <p:spTgt spid="43"/>
                                        </p:tgtEl>
                                        <p:attrNameLst>
                                          <p:attrName>style.visibility</p:attrName>
                                        </p:attrNameLst>
                                      </p:cBhvr>
                                      <p:to>
                                        <p:strVal val="visible"/>
                                      </p:to>
                                    </p:set>
                                    <p:animEffect transition="in" filter="blinds(horizontal)">
                                      <p:cBhvr>
                                        <p:cTn id="108" dur="500"/>
                                        <p:tgtEl>
                                          <p:spTgt spid="43"/>
                                        </p:tgtEl>
                                      </p:cBhvr>
                                    </p:animEffect>
                                  </p:childTnLst>
                                </p:cTn>
                              </p:par>
                            </p:childTnLst>
                          </p:cTn>
                        </p:par>
                      </p:childTnLst>
                    </p:cTn>
                  </p:par>
                  <p:par>
                    <p:cTn id="109" fill="hold">
                      <p:stCondLst>
                        <p:cond delay="indefinite"/>
                      </p:stCondLst>
                      <p:childTnLst>
                        <p:par>
                          <p:cTn id="110" fill="hold">
                            <p:stCondLst>
                              <p:cond delay="0"/>
                            </p:stCondLst>
                            <p:childTnLst>
                              <p:par>
                                <p:cTn id="111" presetID="3" presetClass="entr" presetSubtype="10" fill="hold" grpId="0" nodeType="clickEffect">
                                  <p:stCondLst>
                                    <p:cond delay="0"/>
                                  </p:stCondLst>
                                  <p:childTnLst>
                                    <p:set>
                                      <p:cBhvr>
                                        <p:cTn id="112" dur="1" fill="hold">
                                          <p:stCondLst>
                                            <p:cond delay="0"/>
                                          </p:stCondLst>
                                        </p:cTn>
                                        <p:tgtEl>
                                          <p:spTgt spid="48"/>
                                        </p:tgtEl>
                                        <p:attrNameLst>
                                          <p:attrName>style.visibility</p:attrName>
                                        </p:attrNameLst>
                                      </p:cBhvr>
                                      <p:to>
                                        <p:strVal val="visible"/>
                                      </p:to>
                                    </p:set>
                                    <p:animEffect transition="in" filter="blinds(horizontal)">
                                      <p:cBhvr>
                                        <p:cTn id="113" dur="500"/>
                                        <p:tgtEl>
                                          <p:spTgt spid="48"/>
                                        </p:tgtEl>
                                      </p:cBhvr>
                                    </p:animEffect>
                                  </p:childTnLst>
                                </p:cTn>
                              </p:par>
                            </p:childTnLst>
                          </p:cTn>
                        </p:par>
                      </p:childTnLst>
                    </p:cTn>
                  </p:par>
                  <p:par>
                    <p:cTn id="114" fill="hold">
                      <p:stCondLst>
                        <p:cond delay="indefinite"/>
                      </p:stCondLst>
                      <p:childTnLst>
                        <p:par>
                          <p:cTn id="115" fill="hold">
                            <p:stCondLst>
                              <p:cond delay="0"/>
                            </p:stCondLst>
                            <p:childTnLst>
                              <p:par>
                                <p:cTn id="116" presetID="3" presetClass="entr" presetSubtype="10" fill="hold" grpId="0" nodeType="clickEffect">
                                  <p:stCondLst>
                                    <p:cond delay="0"/>
                                  </p:stCondLst>
                                  <p:childTnLst>
                                    <p:set>
                                      <p:cBhvr>
                                        <p:cTn id="117" dur="1" fill="hold">
                                          <p:stCondLst>
                                            <p:cond delay="0"/>
                                          </p:stCondLst>
                                        </p:cTn>
                                        <p:tgtEl>
                                          <p:spTgt spid="55"/>
                                        </p:tgtEl>
                                        <p:attrNameLst>
                                          <p:attrName>style.visibility</p:attrName>
                                        </p:attrNameLst>
                                      </p:cBhvr>
                                      <p:to>
                                        <p:strVal val="visible"/>
                                      </p:to>
                                    </p:set>
                                    <p:animEffect transition="in" filter="blinds(horizontal)">
                                      <p:cBhvr>
                                        <p:cTn id="118" dur="500"/>
                                        <p:tgtEl>
                                          <p:spTgt spid="55"/>
                                        </p:tgtEl>
                                      </p:cBhvr>
                                    </p:animEffect>
                                  </p:childTnLst>
                                </p:cTn>
                              </p:par>
                            </p:childTnLst>
                          </p:cTn>
                        </p:par>
                      </p:childTnLst>
                    </p:cTn>
                  </p:par>
                  <p:par>
                    <p:cTn id="119" fill="hold">
                      <p:stCondLst>
                        <p:cond delay="indefinite"/>
                      </p:stCondLst>
                      <p:childTnLst>
                        <p:par>
                          <p:cTn id="120" fill="hold">
                            <p:stCondLst>
                              <p:cond delay="0"/>
                            </p:stCondLst>
                            <p:childTnLst>
                              <p:par>
                                <p:cTn id="121" presetID="3" presetClass="entr" presetSubtype="10" fill="hold" grpId="0" nodeType="clickEffect">
                                  <p:stCondLst>
                                    <p:cond delay="0"/>
                                  </p:stCondLst>
                                  <p:childTnLst>
                                    <p:set>
                                      <p:cBhvr>
                                        <p:cTn id="122" dur="1" fill="hold">
                                          <p:stCondLst>
                                            <p:cond delay="0"/>
                                          </p:stCondLst>
                                        </p:cTn>
                                        <p:tgtEl>
                                          <p:spTgt spid="44"/>
                                        </p:tgtEl>
                                        <p:attrNameLst>
                                          <p:attrName>style.visibility</p:attrName>
                                        </p:attrNameLst>
                                      </p:cBhvr>
                                      <p:to>
                                        <p:strVal val="visible"/>
                                      </p:to>
                                    </p:set>
                                    <p:animEffect transition="in" filter="blinds(horizontal)">
                                      <p:cBhvr>
                                        <p:cTn id="123"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 grpId="0"/>
      <p:bldP spid="28" grpId="0"/>
      <p:bldP spid="37" grpId="0"/>
      <p:bldP spid="38" grpId="0" animBg="1"/>
      <p:bldP spid="39" grpId="0"/>
      <p:bldP spid="40" grpId="0"/>
      <p:bldP spid="41" grpId="0"/>
      <p:bldP spid="42" grpId="0"/>
      <p:bldP spid="43" grpId="0"/>
      <p:bldP spid="44" grpId="0"/>
      <p:bldP spid="45" grpId="0" animBg="1"/>
      <p:bldP spid="46" grpId="0" animBg="1"/>
      <p:bldP spid="47" grpId="0" animBg="1"/>
      <p:bldP spid="48" grpId="0" animBg="1"/>
      <p:bldP spid="49" grpId="0"/>
      <p:bldP spid="5" grpId="0" animBg="1"/>
      <p:bldP spid="5" grpId="1" animBg="1"/>
      <p:bldP spid="51" grpId="0" animBg="1"/>
      <p:bldP spid="51" grpId="1" animBg="1"/>
      <p:bldP spid="52" grpId="0" animBg="1"/>
      <p:bldP spid="52" grpId="1" animBg="1"/>
      <p:bldP spid="53" grpId="0"/>
      <p:bldP spid="54" grpId="0"/>
      <p:bldP spid="55"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omic Sans MS" pitchFamily="66" charset="0"/>
              </a:rPr>
              <a:t>Statics of a Particle</a:t>
            </a:r>
            <a:endParaRPr lang="en-GB" dirty="0">
              <a:latin typeface="Comic Sans MS" pitchFamily="66" charset="0"/>
            </a:endParaRPr>
          </a:p>
        </p:txBody>
      </p:sp>
      <p:sp>
        <p:nvSpPr>
          <p:cNvPr id="3" name="Content Placeholder 2"/>
          <p:cNvSpPr>
            <a:spLocks noGrp="1"/>
          </p:cNvSpPr>
          <p:nvPr>
            <p:ph idx="1"/>
          </p:nvPr>
        </p:nvSpPr>
        <p:spPr>
          <a:xfrm>
            <a:off x="152400" y="1600200"/>
            <a:ext cx="3352800" cy="4724400"/>
          </a:xfrm>
        </p:spPr>
        <p:txBody>
          <a:bodyPr>
            <a:normAutofit/>
          </a:bodyPr>
          <a:lstStyle/>
          <a:p>
            <a:pPr marL="0" indent="0" algn="ctr">
              <a:buNone/>
            </a:pPr>
            <a:r>
              <a:rPr lang="en-GB" sz="1400" b="1" dirty="0" smtClean="0">
                <a:latin typeface="Comic Sans MS" pitchFamily="66" charset="0"/>
              </a:rPr>
              <a:t>You can also solve statics problems by using the relationship F = µR</a:t>
            </a:r>
            <a:endParaRPr lang="en-GB" sz="1400" dirty="0" smtClean="0">
              <a:latin typeface="Comic Sans MS" pitchFamily="66" charset="0"/>
            </a:endParaRPr>
          </a:p>
          <a:p>
            <a:pPr marL="0" indent="0" algn="ctr">
              <a:buNone/>
            </a:pPr>
            <a:endParaRPr lang="en-GB" sz="1400" b="1" dirty="0">
              <a:latin typeface="Comic Sans MS" pitchFamily="66" charset="0"/>
            </a:endParaRPr>
          </a:p>
          <a:p>
            <a:pPr marL="0" indent="0" algn="ctr">
              <a:buNone/>
            </a:pPr>
            <a:r>
              <a:rPr lang="en-GB" sz="1400" dirty="0" smtClean="0">
                <a:latin typeface="Comic Sans MS" pitchFamily="66" charset="0"/>
              </a:rPr>
              <a:t>A parcel of mass 2kg is placed on a rough plane inclined at an angle </a:t>
            </a:r>
            <a:r>
              <a:rPr lang="el-GR" sz="1400" dirty="0" smtClean="0">
                <a:latin typeface="Comic Sans MS" pitchFamily="66" charset="0"/>
              </a:rPr>
              <a:t>θ</a:t>
            </a:r>
            <a:r>
              <a:rPr lang="en-GB" sz="1400" dirty="0" smtClean="0">
                <a:latin typeface="Comic Sans MS" pitchFamily="66" charset="0"/>
              </a:rPr>
              <a:t> to the horizontal where Sin</a:t>
            </a:r>
            <a:r>
              <a:rPr lang="el-GR" sz="1400" dirty="0" smtClean="0">
                <a:latin typeface="Comic Sans MS" pitchFamily="66" charset="0"/>
              </a:rPr>
              <a:t>θ</a:t>
            </a:r>
            <a:r>
              <a:rPr lang="en-GB" sz="1400" dirty="0" smtClean="0">
                <a:latin typeface="Comic Sans MS" pitchFamily="66" charset="0"/>
              </a:rPr>
              <a:t> = </a:t>
            </a:r>
            <a:r>
              <a:rPr lang="en-GB" sz="1400" baseline="30000" dirty="0" smtClean="0">
                <a:latin typeface="Comic Sans MS" pitchFamily="66" charset="0"/>
              </a:rPr>
              <a:t>5</a:t>
            </a:r>
            <a:r>
              <a:rPr lang="en-GB" sz="1400" dirty="0" smtClean="0">
                <a:latin typeface="Comic Sans MS" pitchFamily="66" charset="0"/>
              </a:rPr>
              <a:t>/</a:t>
            </a:r>
            <a:r>
              <a:rPr lang="en-GB" sz="1400" baseline="-25000" dirty="0" smtClean="0">
                <a:latin typeface="Comic Sans MS" pitchFamily="66" charset="0"/>
              </a:rPr>
              <a:t>13</a:t>
            </a:r>
            <a:r>
              <a:rPr lang="en-GB" sz="1400" dirty="0" smtClean="0">
                <a:latin typeface="Comic Sans MS" pitchFamily="66" charset="0"/>
              </a:rPr>
              <a:t>. The coefficient of friction is </a:t>
            </a:r>
            <a:r>
              <a:rPr lang="en-GB" sz="1400" baseline="30000" dirty="0" smtClean="0">
                <a:latin typeface="Comic Sans MS" pitchFamily="66" charset="0"/>
              </a:rPr>
              <a:t>1</a:t>
            </a:r>
            <a:r>
              <a:rPr lang="en-GB" sz="1400" dirty="0" smtClean="0">
                <a:latin typeface="Comic Sans MS" pitchFamily="66" charset="0"/>
              </a:rPr>
              <a:t>/</a:t>
            </a:r>
            <a:r>
              <a:rPr lang="en-GB" sz="1400" baseline="-25000" dirty="0" smtClean="0">
                <a:latin typeface="Comic Sans MS" pitchFamily="66" charset="0"/>
              </a:rPr>
              <a:t>3</a:t>
            </a:r>
            <a:r>
              <a:rPr lang="en-GB" sz="1400" dirty="0">
                <a:latin typeface="Comic Sans MS" pitchFamily="66" charset="0"/>
              </a:rPr>
              <a:t>.</a:t>
            </a:r>
            <a:r>
              <a:rPr lang="en-GB" sz="1400" dirty="0" smtClean="0">
                <a:latin typeface="Comic Sans MS" pitchFamily="66" charset="0"/>
              </a:rPr>
              <a:t> Find the magnitude of force PN, acting up the plane, that causes the parcel to be in limiting equilibrium and on the point of:</a:t>
            </a:r>
          </a:p>
          <a:p>
            <a:pPr marL="0" indent="0" algn="ctr">
              <a:buNone/>
            </a:pPr>
            <a:endParaRPr lang="en-GB" sz="1400" dirty="0">
              <a:latin typeface="Comic Sans MS" pitchFamily="66" charset="0"/>
              <a:sym typeface="Wingdings" pitchFamily="2" charset="2"/>
            </a:endParaRPr>
          </a:p>
          <a:p>
            <a:pPr algn="ctr">
              <a:buAutoNum type="alphaLcParenR"/>
            </a:pPr>
            <a:r>
              <a:rPr lang="en-GB" sz="1400" dirty="0" smtClean="0">
                <a:latin typeface="Comic Sans MS" pitchFamily="66" charset="0"/>
                <a:sym typeface="Wingdings" pitchFamily="2" charset="2"/>
              </a:rPr>
              <a:t>Moving up the plane</a:t>
            </a:r>
          </a:p>
          <a:p>
            <a:pPr algn="ctr">
              <a:buAutoNum type="alphaLcParenR"/>
            </a:pPr>
            <a:endParaRPr lang="en-GB" sz="1400" dirty="0">
              <a:latin typeface="Comic Sans MS" pitchFamily="66" charset="0"/>
              <a:sym typeface="Wingdings" pitchFamily="2" charset="2"/>
            </a:endParaRPr>
          </a:p>
          <a:p>
            <a:pPr algn="ctr">
              <a:buAutoNum type="alphaLcParenR"/>
            </a:pPr>
            <a:r>
              <a:rPr lang="en-GB" sz="1400" dirty="0" smtClean="0">
                <a:latin typeface="Comic Sans MS" pitchFamily="66" charset="0"/>
                <a:sym typeface="Wingdings" pitchFamily="2" charset="2"/>
              </a:rPr>
              <a:t>Moving down the plane</a:t>
            </a:r>
            <a:endParaRPr lang="en-GB" sz="1400" dirty="0">
              <a:latin typeface="Comic Sans MS" pitchFamily="66" charset="0"/>
              <a:sym typeface="Wingdings" pitchFamily="2" charset="2"/>
            </a:endParaRPr>
          </a:p>
        </p:txBody>
      </p:sp>
      <p:sp>
        <p:nvSpPr>
          <p:cNvPr id="4" name="TextBox 3"/>
          <p:cNvSpPr txBox="1"/>
          <p:nvPr/>
        </p:nvSpPr>
        <p:spPr>
          <a:xfrm>
            <a:off x="8742557" y="6531169"/>
            <a:ext cx="439543" cy="338554"/>
          </a:xfrm>
          <a:prstGeom prst="rect">
            <a:avLst/>
          </a:prstGeom>
          <a:noFill/>
        </p:spPr>
        <p:txBody>
          <a:bodyPr wrap="none" rtlCol="0">
            <a:spAutoFit/>
          </a:bodyPr>
          <a:lstStyle/>
          <a:p>
            <a:pPr algn="r"/>
            <a:r>
              <a:rPr lang="en-GB" sz="1600" dirty="0" smtClean="0">
                <a:latin typeface="Comic Sans MS" pitchFamily="66" charset="0"/>
              </a:rPr>
              <a:t>4C</a:t>
            </a:r>
            <a:endParaRPr lang="en-GB" sz="1600" dirty="0">
              <a:latin typeface="Comic Sans MS" pitchFamily="66" charset="0"/>
            </a:endParaRPr>
          </a:p>
        </p:txBody>
      </p:sp>
      <p:sp>
        <p:nvSpPr>
          <p:cNvPr id="52" name="TextBox 51"/>
          <p:cNvSpPr txBox="1"/>
          <p:nvPr/>
        </p:nvSpPr>
        <p:spPr>
          <a:xfrm>
            <a:off x="3962400" y="1600200"/>
            <a:ext cx="4487126" cy="307777"/>
          </a:xfrm>
          <a:prstGeom prst="rect">
            <a:avLst/>
          </a:prstGeom>
          <a:noFill/>
        </p:spPr>
        <p:txBody>
          <a:bodyPr wrap="none" rtlCol="0">
            <a:spAutoFit/>
          </a:bodyPr>
          <a:lstStyle/>
          <a:p>
            <a:r>
              <a:rPr lang="en-GB" sz="1400" dirty="0" smtClean="0">
                <a:latin typeface="Comic Sans MS" pitchFamily="66" charset="0"/>
              </a:rPr>
              <a:t>Find the other trig ratios – this will be useful later!</a:t>
            </a:r>
            <a:endParaRPr lang="en-GB" sz="1400" dirty="0">
              <a:latin typeface="Comic Sans MS" pitchFamily="66" charset="0"/>
            </a:endParaRPr>
          </a:p>
        </p:txBody>
      </p:sp>
      <p:sp>
        <p:nvSpPr>
          <p:cNvPr id="53" name="Right Triangle 52"/>
          <p:cNvSpPr/>
          <p:nvPr/>
        </p:nvSpPr>
        <p:spPr>
          <a:xfrm flipH="1">
            <a:off x="4953000" y="2133600"/>
            <a:ext cx="1828800" cy="990600"/>
          </a:xfrm>
          <a:prstGeom prst="rtTriangle">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 name="Rectangle 53"/>
          <p:cNvSpPr/>
          <p:nvPr/>
        </p:nvSpPr>
        <p:spPr>
          <a:xfrm>
            <a:off x="6629400" y="2971800"/>
            <a:ext cx="152400" cy="1524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 name="Arc 54"/>
          <p:cNvSpPr/>
          <p:nvPr/>
        </p:nvSpPr>
        <p:spPr>
          <a:xfrm>
            <a:off x="4495800" y="2743200"/>
            <a:ext cx="914400" cy="914400"/>
          </a:xfrm>
          <a:prstGeom prst="arc">
            <a:avLst>
              <a:gd name="adj1" fmla="val 19449738"/>
              <a:gd name="adj2" fmla="val 20859976"/>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56" name="TextBox 55"/>
              <p:cNvSpPr txBox="1"/>
              <p:nvPr/>
            </p:nvSpPr>
            <p:spPr>
              <a:xfrm>
                <a:off x="3886200" y="4114800"/>
                <a:ext cx="1017458" cy="50141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𝑆𝑖𝑛</m:t>
                      </m:r>
                      <m:r>
                        <a:rPr lang="en-GB" sz="1400" b="0" i="1" smtClean="0">
                          <a:latin typeface="Cambria Math"/>
                          <a:ea typeface="Cambria Math"/>
                        </a:rPr>
                        <m:t>𝜃</m:t>
                      </m:r>
                      <m:r>
                        <a:rPr lang="en-GB" sz="1400" b="0" i="1" smtClean="0">
                          <a:latin typeface="Cambria Math"/>
                          <a:ea typeface="Cambria Math"/>
                        </a:rPr>
                        <m:t>=</m:t>
                      </m:r>
                      <m:f>
                        <m:fPr>
                          <m:ctrlPr>
                            <a:rPr lang="en-GB" sz="1400" b="0" i="1" smtClean="0">
                              <a:latin typeface="Cambria Math"/>
                              <a:ea typeface="Cambria Math"/>
                            </a:rPr>
                          </m:ctrlPr>
                        </m:fPr>
                        <m:num>
                          <m:r>
                            <a:rPr lang="en-GB" sz="1400" b="0" i="1" smtClean="0">
                              <a:latin typeface="Cambria Math"/>
                              <a:ea typeface="Cambria Math"/>
                            </a:rPr>
                            <m:t>5</m:t>
                          </m:r>
                        </m:num>
                        <m:den>
                          <m:r>
                            <a:rPr lang="en-GB" sz="1400" b="0" i="1" smtClean="0">
                              <a:latin typeface="Cambria Math"/>
                              <a:ea typeface="Cambria Math"/>
                            </a:rPr>
                            <m:t>13</m:t>
                          </m:r>
                        </m:den>
                      </m:f>
                    </m:oMath>
                  </m:oMathPara>
                </a14:m>
                <a:endParaRPr lang="en-GB" sz="1400" dirty="0"/>
              </a:p>
            </p:txBody>
          </p:sp>
        </mc:Choice>
        <mc:Fallback xmlns="">
          <p:sp>
            <p:nvSpPr>
              <p:cNvPr id="56" name="TextBox 55"/>
              <p:cNvSpPr txBox="1">
                <a:spLocks noRot="1" noChangeAspect="1" noMove="1" noResize="1" noEditPoints="1" noAdjustHandles="1" noChangeArrowheads="1" noChangeShapeType="1" noTextEdit="1"/>
              </p:cNvSpPr>
              <p:nvPr/>
            </p:nvSpPr>
            <p:spPr>
              <a:xfrm>
                <a:off x="3886200" y="4114800"/>
                <a:ext cx="1017458" cy="501419"/>
              </a:xfrm>
              <a:prstGeom prst="rect">
                <a:avLst/>
              </a:prstGeom>
              <a:blipFill rotWithShape="1">
                <a:blip r:embed="rId2"/>
                <a:stretch>
                  <a:fillRect b="-122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7" name="TextBox 56"/>
              <p:cNvSpPr txBox="1"/>
              <p:nvPr/>
            </p:nvSpPr>
            <p:spPr>
              <a:xfrm>
                <a:off x="3886200" y="3505200"/>
                <a:ext cx="1152687" cy="53386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𝑆𝑖𝑛</m:t>
                      </m:r>
                      <m:r>
                        <a:rPr lang="en-GB" sz="1400" b="0" i="1" smtClean="0">
                          <a:latin typeface="Cambria Math"/>
                          <a:ea typeface="Cambria Math"/>
                        </a:rPr>
                        <m:t>𝜃</m:t>
                      </m:r>
                      <m:r>
                        <a:rPr lang="en-GB" sz="1400" b="0" i="1" smtClean="0">
                          <a:latin typeface="Cambria Math"/>
                          <a:ea typeface="Cambria Math"/>
                        </a:rPr>
                        <m:t>=</m:t>
                      </m:r>
                      <m:f>
                        <m:fPr>
                          <m:ctrlPr>
                            <a:rPr lang="en-GB" sz="1400" b="0" i="1" smtClean="0">
                              <a:latin typeface="Cambria Math"/>
                              <a:ea typeface="Cambria Math"/>
                            </a:rPr>
                          </m:ctrlPr>
                        </m:fPr>
                        <m:num>
                          <m:r>
                            <a:rPr lang="en-GB" sz="1400" b="0" i="1" smtClean="0">
                              <a:latin typeface="Cambria Math"/>
                              <a:ea typeface="Cambria Math"/>
                            </a:rPr>
                            <m:t>𝑂𝑝𝑝</m:t>
                          </m:r>
                        </m:num>
                        <m:den>
                          <m:r>
                            <a:rPr lang="en-GB" sz="1400" b="0" i="1" smtClean="0">
                              <a:latin typeface="Cambria Math"/>
                              <a:ea typeface="Cambria Math"/>
                            </a:rPr>
                            <m:t>𝐻𝑦𝑝</m:t>
                          </m:r>
                        </m:den>
                      </m:f>
                    </m:oMath>
                  </m:oMathPara>
                </a14:m>
                <a:endParaRPr lang="en-GB" sz="1400" dirty="0"/>
              </a:p>
            </p:txBody>
          </p:sp>
        </mc:Choice>
        <mc:Fallback xmlns="">
          <p:sp>
            <p:nvSpPr>
              <p:cNvPr id="57" name="TextBox 56"/>
              <p:cNvSpPr txBox="1">
                <a:spLocks noRot="1" noChangeAspect="1" noMove="1" noResize="1" noEditPoints="1" noAdjustHandles="1" noChangeArrowheads="1" noChangeShapeType="1" noTextEdit="1"/>
              </p:cNvSpPr>
              <p:nvPr/>
            </p:nvSpPr>
            <p:spPr>
              <a:xfrm>
                <a:off x="3886200" y="3505200"/>
                <a:ext cx="1152687" cy="533864"/>
              </a:xfrm>
              <a:prstGeom prst="rect">
                <a:avLst/>
              </a:prstGeom>
              <a:blipFill rotWithShape="1">
                <a:blip r:embed="rId3"/>
                <a:stretch>
                  <a:fillRect b="-3409"/>
                </a:stretch>
              </a:blipFill>
            </p:spPr>
            <p:txBody>
              <a:bodyPr/>
              <a:lstStyle/>
              <a:p>
                <a:r>
                  <a:rPr lang="en-GB">
                    <a:noFill/>
                  </a:rPr>
                  <a:t> </a:t>
                </a:r>
              </a:p>
            </p:txBody>
          </p:sp>
        </mc:Fallback>
      </mc:AlternateContent>
      <p:sp>
        <p:nvSpPr>
          <p:cNvPr id="58" name="TextBox 57"/>
          <p:cNvSpPr txBox="1"/>
          <p:nvPr/>
        </p:nvSpPr>
        <p:spPr>
          <a:xfrm>
            <a:off x="7086600" y="2514600"/>
            <a:ext cx="519694" cy="307777"/>
          </a:xfrm>
          <a:prstGeom prst="rect">
            <a:avLst/>
          </a:prstGeom>
          <a:noFill/>
        </p:spPr>
        <p:txBody>
          <a:bodyPr wrap="none" rtlCol="0">
            <a:spAutoFit/>
          </a:bodyPr>
          <a:lstStyle/>
          <a:p>
            <a:r>
              <a:rPr lang="en-GB" sz="1400" dirty="0" err="1" smtClean="0">
                <a:latin typeface="Comic Sans MS" pitchFamily="66" charset="0"/>
              </a:rPr>
              <a:t>Opp</a:t>
            </a:r>
            <a:endParaRPr lang="en-GB" sz="1400" dirty="0">
              <a:latin typeface="Comic Sans MS" pitchFamily="66" charset="0"/>
            </a:endParaRPr>
          </a:p>
        </p:txBody>
      </p:sp>
      <p:sp>
        <p:nvSpPr>
          <p:cNvPr id="59" name="TextBox 58"/>
          <p:cNvSpPr txBox="1"/>
          <p:nvPr/>
        </p:nvSpPr>
        <p:spPr>
          <a:xfrm>
            <a:off x="5181600" y="2057400"/>
            <a:ext cx="511679" cy="307777"/>
          </a:xfrm>
          <a:prstGeom prst="rect">
            <a:avLst/>
          </a:prstGeom>
          <a:noFill/>
        </p:spPr>
        <p:txBody>
          <a:bodyPr wrap="none" rtlCol="0">
            <a:spAutoFit/>
          </a:bodyPr>
          <a:lstStyle/>
          <a:p>
            <a:r>
              <a:rPr lang="en-GB" sz="1400" dirty="0" err="1" smtClean="0">
                <a:latin typeface="Comic Sans MS" pitchFamily="66" charset="0"/>
              </a:rPr>
              <a:t>Hyp</a:t>
            </a:r>
            <a:endParaRPr lang="en-GB" sz="1400" dirty="0">
              <a:latin typeface="Comic Sans MS" pitchFamily="66" charset="0"/>
            </a:endParaRPr>
          </a:p>
        </p:txBody>
      </p:sp>
      <p:sp>
        <p:nvSpPr>
          <p:cNvPr id="60" name="TextBox 59"/>
          <p:cNvSpPr txBox="1"/>
          <p:nvPr/>
        </p:nvSpPr>
        <p:spPr>
          <a:xfrm>
            <a:off x="5715000" y="3352800"/>
            <a:ext cx="494046" cy="307777"/>
          </a:xfrm>
          <a:prstGeom prst="rect">
            <a:avLst/>
          </a:prstGeom>
          <a:noFill/>
        </p:spPr>
        <p:txBody>
          <a:bodyPr wrap="none" rtlCol="0">
            <a:spAutoFit/>
          </a:bodyPr>
          <a:lstStyle/>
          <a:p>
            <a:r>
              <a:rPr lang="en-GB" sz="1400" dirty="0" err="1" smtClean="0">
                <a:latin typeface="Comic Sans MS" pitchFamily="66" charset="0"/>
              </a:rPr>
              <a:t>Adj</a:t>
            </a:r>
            <a:endParaRPr lang="en-GB" sz="1400" dirty="0">
              <a:latin typeface="Comic Sans MS" pitchFamily="66" charset="0"/>
            </a:endParaRPr>
          </a:p>
        </p:txBody>
      </p:sp>
      <p:sp>
        <p:nvSpPr>
          <p:cNvPr id="61" name="TextBox 60"/>
          <p:cNvSpPr txBox="1"/>
          <p:nvPr/>
        </p:nvSpPr>
        <p:spPr>
          <a:xfrm>
            <a:off x="6858000" y="2514600"/>
            <a:ext cx="293670" cy="307777"/>
          </a:xfrm>
          <a:prstGeom prst="rect">
            <a:avLst/>
          </a:prstGeom>
          <a:noFill/>
        </p:spPr>
        <p:txBody>
          <a:bodyPr wrap="none" rtlCol="0">
            <a:spAutoFit/>
          </a:bodyPr>
          <a:lstStyle/>
          <a:p>
            <a:r>
              <a:rPr lang="en-GB" sz="1400" dirty="0" smtClean="0">
                <a:solidFill>
                  <a:srgbClr val="FF0000"/>
                </a:solidFill>
                <a:latin typeface="Comic Sans MS" pitchFamily="66" charset="0"/>
              </a:rPr>
              <a:t>5</a:t>
            </a:r>
            <a:endParaRPr lang="en-GB" sz="1400" dirty="0">
              <a:solidFill>
                <a:srgbClr val="FF0000"/>
              </a:solidFill>
              <a:latin typeface="Comic Sans MS" pitchFamily="66" charset="0"/>
            </a:endParaRPr>
          </a:p>
        </p:txBody>
      </p:sp>
      <p:sp>
        <p:nvSpPr>
          <p:cNvPr id="62" name="TextBox 61"/>
          <p:cNvSpPr txBox="1"/>
          <p:nvPr/>
        </p:nvSpPr>
        <p:spPr>
          <a:xfrm>
            <a:off x="5562600" y="2286000"/>
            <a:ext cx="373820" cy="307777"/>
          </a:xfrm>
          <a:prstGeom prst="rect">
            <a:avLst/>
          </a:prstGeom>
          <a:noFill/>
        </p:spPr>
        <p:txBody>
          <a:bodyPr wrap="none" rtlCol="0">
            <a:spAutoFit/>
          </a:bodyPr>
          <a:lstStyle/>
          <a:p>
            <a:r>
              <a:rPr lang="en-GB" sz="1400" dirty="0" smtClean="0">
                <a:solidFill>
                  <a:srgbClr val="FF0000"/>
                </a:solidFill>
                <a:latin typeface="Comic Sans MS" pitchFamily="66" charset="0"/>
              </a:rPr>
              <a:t>13</a:t>
            </a:r>
            <a:endParaRPr lang="en-GB" sz="1400" dirty="0">
              <a:solidFill>
                <a:srgbClr val="FF0000"/>
              </a:solidFill>
              <a:latin typeface="Comic Sans MS" pitchFamily="66" charset="0"/>
            </a:endParaRPr>
          </a:p>
        </p:txBody>
      </p:sp>
      <p:sp>
        <p:nvSpPr>
          <p:cNvPr id="63" name="TextBox 62"/>
          <p:cNvSpPr txBox="1"/>
          <p:nvPr/>
        </p:nvSpPr>
        <p:spPr>
          <a:xfrm>
            <a:off x="5791200" y="3124200"/>
            <a:ext cx="373820" cy="307777"/>
          </a:xfrm>
          <a:prstGeom prst="rect">
            <a:avLst/>
          </a:prstGeom>
          <a:noFill/>
        </p:spPr>
        <p:txBody>
          <a:bodyPr wrap="none" rtlCol="0">
            <a:spAutoFit/>
          </a:bodyPr>
          <a:lstStyle/>
          <a:p>
            <a:r>
              <a:rPr lang="en-GB" sz="1400" dirty="0" smtClean="0">
                <a:solidFill>
                  <a:srgbClr val="FF0000"/>
                </a:solidFill>
                <a:latin typeface="Comic Sans MS" pitchFamily="66" charset="0"/>
              </a:rPr>
              <a:t>12</a:t>
            </a:r>
            <a:endParaRPr lang="en-GB" sz="1400" dirty="0">
              <a:solidFill>
                <a:srgbClr val="FF0000"/>
              </a:solidFill>
              <a:latin typeface="Comic Sans MS" pitchFamily="66" charset="0"/>
            </a:endParaRPr>
          </a:p>
        </p:txBody>
      </p:sp>
      <p:sp>
        <p:nvSpPr>
          <p:cNvPr id="64" name="TextBox 63"/>
          <p:cNvSpPr txBox="1"/>
          <p:nvPr/>
        </p:nvSpPr>
        <p:spPr>
          <a:xfrm>
            <a:off x="5334000" y="2819400"/>
            <a:ext cx="381000" cy="307777"/>
          </a:xfrm>
          <a:prstGeom prst="rect">
            <a:avLst/>
          </a:prstGeom>
          <a:noFill/>
        </p:spPr>
        <p:txBody>
          <a:bodyPr wrap="square" rtlCol="0">
            <a:spAutoFit/>
          </a:bodyPr>
          <a:lstStyle/>
          <a:p>
            <a:pPr algn="ctr"/>
            <a:r>
              <a:rPr lang="el-GR" sz="1400" dirty="0" smtClean="0">
                <a:latin typeface="Comic Sans MS" pitchFamily="66" charset="0"/>
              </a:rPr>
              <a:t>θ</a:t>
            </a:r>
            <a:endParaRPr lang="en-GB" sz="1400" dirty="0">
              <a:latin typeface="Comic Sans MS" pitchFamily="66" charset="0"/>
            </a:endParaRPr>
          </a:p>
        </p:txBody>
      </p:sp>
      <p:cxnSp>
        <p:nvCxnSpPr>
          <p:cNvPr id="66" name="Straight Arrow Connector 65"/>
          <p:cNvCxnSpPr/>
          <p:nvPr/>
        </p:nvCxnSpPr>
        <p:spPr>
          <a:xfrm flipH="1">
            <a:off x="5105400" y="4343400"/>
            <a:ext cx="3810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7" name="TextBox 66"/>
          <p:cNvSpPr txBox="1"/>
          <p:nvPr/>
        </p:nvSpPr>
        <p:spPr>
          <a:xfrm>
            <a:off x="5486400" y="4038600"/>
            <a:ext cx="3505200" cy="1600438"/>
          </a:xfrm>
          <a:prstGeom prst="rect">
            <a:avLst/>
          </a:prstGeom>
          <a:noFill/>
        </p:spPr>
        <p:txBody>
          <a:bodyPr wrap="square" rtlCol="0">
            <a:spAutoFit/>
          </a:bodyPr>
          <a:lstStyle/>
          <a:p>
            <a:r>
              <a:rPr lang="en-GB" sz="1400" dirty="0" smtClean="0">
                <a:latin typeface="Comic Sans MS" pitchFamily="66" charset="0"/>
              </a:rPr>
              <a:t>So the opposite side is 5 and the hypotenuse is 13</a:t>
            </a:r>
          </a:p>
          <a:p>
            <a:endParaRPr lang="en-GB" sz="1400" dirty="0" smtClean="0">
              <a:latin typeface="Comic Sans MS" pitchFamily="66" charset="0"/>
            </a:endParaRPr>
          </a:p>
          <a:p>
            <a:pPr marL="285750" indent="-285750">
              <a:buFont typeface="Wingdings"/>
              <a:buChar char="à"/>
            </a:pPr>
            <a:r>
              <a:rPr lang="en-GB" sz="1400" dirty="0" smtClean="0">
                <a:latin typeface="Comic Sans MS" pitchFamily="66" charset="0"/>
                <a:sym typeface="Wingdings" pitchFamily="2" charset="2"/>
              </a:rPr>
              <a:t>Use Pythagoras to find the missing side!</a:t>
            </a:r>
          </a:p>
          <a:p>
            <a:pPr marL="285750" indent="-285750">
              <a:buFont typeface="Wingdings"/>
              <a:buChar char="à"/>
            </a:pPr>
            <a:r>
              <a:rPr lang="en-GB" sz="1400" dirty="0" smtClean="0">
                <a:latin typeface="Comic Sans MS" pitchFamily="66" charset="0"/>
                <a:sym typeface="Wingdings" pitchFamily="2" charset="2"/>
              </a:rPr>
              <a:t>Now you can work out the other 2 trig ratio…</a:t>
            </a:r>
            <a:endParaRPr lang="en-GB" sz="1400" dirty="0">
              <a:latin typeface="Comic Sans MS" pitchFamily="66" charset="0"/>
            </a:endParaRPr>
          </a:p>
        </p:txBody>
      </p:sp>
      <mc:AlternateContent xmlns:mc="http://schemas.openxmlformats.org/markup-compatibility/2006" xmlns:a14="http://schemas.microsoft.com/office/drawing/2010/main">
        <mc:Choice Requires="a14">
          <p:sp>
            <p:nvSpPr>
              <p:cNvPr id="69" name="TextBox 68"/>
              <p:cNvSpPr txBox="1"/>
              <p:nvPr/>
            </p:nvSpPr>
            <p:spPr>
              <a:xfrm>
                <a:off x="5181600" y="5638800"/>
                <a:ext cx="1186350" cy="53386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𝐶𝑜𝑠</m:t>
                      </m:r>
                      <m:r>
                        <a:rPr lang="en-GB" sz="1400" b="0" i="1" smtClean="0">
                          <a:latin typeface="Cambria Math"/>
                          <a:ea typeface="Cambria Math"/>
                        </a:rPr>
                        <m:t>𝜃</m:t>
                      </m:r>
                      <m:r>
                        <a:rPr lang="en-GB" sz="1400" b="0" i="1" smtClean="0">
                          <a:latin typeface="Cambria Math"/>
                          <a:ea typeface="Cambria Math"/>
                        </a:rPr>
                        <m:t>=</m:t>
                      </m:r>
                      <m:f>
                        <m:fPr>
                          <m:ctrlPr>
                            <a:rPr lang="en-GB" sz="1400" b="0" i="1" smtClean="0">
                              <a:latin typeface="Cambria Math"/>
                              <a:ea typeface="Cambria Math"/>
                            </a:rPr>
                          </m:ctrlPr>
                        </m:fPr>
                        <m:num>
                          <m:r>
                            <a:rPr lang="en-GB" sz="1400" b="0" i="1" smtClean="0">
                              <a:latin typeface="Cambria Math"/>
                              <a:ea typeface="Cambria Math"/>
                            </a:rPr>
                            <m:t>𝐴𝑑𝑗</m:t>
                          </m:r>
                        </m:num>
                        <m:den>
                          <m:r>
                            <a:rPr lang="en-GB" sz="1400" b="0" i="1" smtClean="0">
                              <a:latin typeface="Cambria Math"/>
                              <a:ea typeface="Cambria Math"/>
                            </a:rPr>
                            <m:t>𝐻𝑦𝑝</m:t>
                          </m:r>
                        </m:den>
                      </m:f>
                    </m:oMath>
                  </m:oMathPara>
                </a14:m>
                <a:endParaRPr lang="en-GB" sz="1400" dirty="0"/>
              </a:p>
            </p:txBody>
          </p:sp>
        </mc:Choice>
        <mc:Fallback xmlns="">
          <p:sp>
            <p:nvSpPr>
              <p:cNvPr id="69" name="TextBox 68"/>
              <p:cNvSpPr txBox="1">
                <a:spLocks noRot="1" noChangeAspect="1" noMove="1" noResize="1" noEditPoints="1" noAdjustHandles="1" noChangeArrowheads="1" noChangeShapeType="1" noTextEdit="1"/>
              </p:cNvSpPr>
              <p:nvPr/>
            </p:nvSpPr>
            <p:spPr>
              <a:xfrm>
                <a:off x="5181600" y="5638800"/>
                <a:ext cx="1186350" cy="533864"/>
              </a:xfrm>
              <a:prstGeom prst="rect">
                <a:avLst/>
              </a:prstGeom>
              <a:blipFill rotWithShape="1">
                <a:blip r:embed="rId4"/>
                <a:stretch>
                  <a:fillRect b="-4545"/>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0" name="TextBox 69"/>
              <p:cNvSpPr txBox="1"/>
              <p:nvPr/>
            </p:nvSpPr>
            <p:spPr>
              <a:xfrm>
                <a:off x="7239000" y="5638800"/>
                <a:ext cx="1197571" cy="534826"/>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ea typeface="Cambria Math"/>
                        </a:rPr>
                        <m:t>𝑇𝑎𝑛</m:t>
                      </m:r>
                      <m:r>
                        <a:rPr lang="en-GB" sz="1400" b="0" i="1" smtClean="0">
                          <a:latin typeface="Cambria Math"/>
                          <a:ea typeface="Cambria Math"/>
                        </a:rPr>
                        <m:t>𝜃</m:t>
                      </m:r>
                      <m:r>
                        <a:rPr lang="en-GB" sz="1400" b="0" i="1" smtClean="0">
                          <a:latin typeface="Cambria Math"/>
                          <a:ea typeface="Cambria Math"/>
                        </a:rPr>
                        <m:t>=</m:t>
                      </m:r>
                      <m:f>
                        <m:fPr>
                          <m:ctrlPr>
                            <a:rPr lang="en-GB" sz="1400" b="0" i="1" smtClean="0">
                              <a:latin typeface="Cambria Math"/>
                              <a:ea typeface="Cambria Math"/>
                            </a:rPr>
                          </m:ctrlPr>
                        </m:fPr>
                        <m:num>
                          <m:r>
                            <a:rPr lang="en-GB" sz="1400" b="0" i="1" smtClean="0">
                              <a:latin typeface="Cambria Math"/>
                              <a:ea typeface="Cambria Math"/>
                            </a:rPr>
                            <m:t>𝑂𝑝𝑝</m:t>
                          </m:r>
                        </m:num>
                        <m:den>
                          <m:r>
                            <a:rPr lang="en-GB" sz="1400" b="0" i="1" smtClean="0">
                              <a:latin typeface="Cambria Math"/>
                              <a:ea typeface="Cambria Math"/>
                            </a:rPr>
                            <m:t>𝐴𝑑𝑗</m:t>
                          </m:r>
                        </m:den>
                      </m:f>
                    </m:oMath>
                  </m:oMathPara>
                </a14:m>
                <a:endParaRPr lang="en-GB" sz="1400" dirty="0"/>
              </a:p>
            </p:txBody>
          </p:sp>
        </mc:Choice>
        <mc:Fallback xmlns="">
          <p:sp>
            <p:nvSpPr>
              <p:cNvPr id="70" name="TextBox 69"/>
              <p:cNvSpPr txBox="1">
                <a:spLocks noRot="1" noChangeAspect="1" noMove="1" noResize="1" noEditPoints="1" noAdjustHandles="1" noChangeArrowheads="1" noChangeShapeType="1" noTextEdit="1"/>
              </p:cNvSpPr>
              <p:nvPr/>
            </p:nvSpPr>
            <p:spPr>
              <a:xfrm>
                <a:off x="7239000" y="5638800"/>
                <a:ext cx="1197571" cy="534826"/>
              </a:xfrm>
              <a:prstGeom prst="rect">
                <a:avLst/>
              </a:prstGeom>
              <a:blipFill rotWithShape="1">
                <a:blip r:embed="rId5"/>
                <a:stretch>
                  <a:fillRect b="-4545"/>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1" name="TextBox 70"/>
              <p:cNvSpPr txBox="1"/>
              <p:nvPr/>
            </p:nvSpPr>
            <p:spPr>
              <a:xfrm>
                <a:off x="5181600" y="6172200"/>
                <a:ext cx="1051121" cy="49564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𝐶𝑜𝑠</m:t>
                      </m:r>
                      <m:r>
                        <a:rPr lang="en-GB" sz="1400" b="0" i="1" smtClean="0">
                          <a:latin typeface="Cambria Math"/>
                          <a:ea typeface="Cambria Math"/>
                        </a:rPr>
                        <m:t>𝜃</m:t>
                      </m:r>
                      <m:r>
                        <a:rPr lang="en-GB" sz="1400" b="0" i="1" smtClean="0">
                          <a:latin typeface="Cambria Math"/>
                          <a:ea typeface="Cambria Math"/>
                        </a:rPr>
                        <m:t>=</m:t>
                      </m:r>
                      <m:f>
                        <m:fPr>
                          <m:ctrlPr>
                            <a:rPr lang="en-GB" sz="1400" b="0" i="1" smtClean="0">
                              <a:latin typeface="Cambria Math"/>
                              <a:ea typeface="Cambria Math"/>
                            </a:rPr>
                          </m:ctrlPr>
                        </m:fPr>
                        <m:num>
                          <m:r>
                            <a:rPr lang="en-GB" sz="1400" b="0" i="1" smtClean="0">
                              <a:latin typeface="Cambria Math"/>
                              <a:ea typeface="Cambria Math"/>
                            </a:rPr>
                            <m:t>12</m:t>
                          </m:r>
                        </m:num>
                        <m:den>
                          <m:r>
                            <a:rPr lang="en-GB" sz="1400" b="0" i="1" smtClean="0">
                              <a:latin typeface="Cambria Math"/>
                              <a:ea typeface="Cambria Math"/>
                            </a:rPr>
                            <m:t>13</m:t>
                          </m:r>
                        </m:den>
                      </m:f>
                    </m:oMath>
                  </m:oMathPara>
                </a14:m>
                <a:endParaRPr lang="en-GB" sz="1400" dirty="0"/>
              </a:p>
            </p:txBody>
          </p:sp>
        </mc:Choice>
        <mc:Fallback xmlns="">
          <p:sp>
            <p:nvSpPr>
              <p:cNvPr id="71" name="TextBox 70"/>
              <p:cNvSpPr txBox="1">
                <a:spLocks noRot="1" noChangeAspect="1" noMove="1" noResize="1" noEditPoints="1" noAdjustHandles="1" noChangeArrowheads="1" noChangeShapeType="1" noTextEdit="1"/>
              </p:cNvSpPr>
              <p:nvPr/>
            </p:nvSpPr>
            <p:spPr>
              <a:xfrm>
                <a:off x="5181600" y="6172200"/>
                <a:ext cx="1051121" cy="495649"/>
              </a:xfrm>
              <a:prstGeom prst="rect">
                <a:avLst/>
              </a:prstGeom>
              <a:blipFill rotWithShape="1">
                <a:blip r:embed="rId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2" name="TextBox 71"/>
              <p:cNvSpPr txBox="1"/>
              <p:nvPr/>
            </p:nvSpPr>
            <p:spPr>
              <a:xfrm>
                <a:off x="7239000" y="6172200"/>
                <a:ext cx="1073564" cy="50000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ea typeface="Cambria Math"/>
                        </a:rPr>
                        <m:t>𝑇𝑎𝑛</m:t>
                      </m:r>
                      <m:r>
                        <a:rPr lang="en-GB" sz="1400" b="0" i="1" smtClean="0">
                          <a:latin typeface="Cambria Math"/>
                          <a:ea typeface="Cambria Math"/>
                        </a:rPr>
                        <m:t>𝜃</m:t>
                      </m:r>
                      <m:r>
                        <a:rPr lang="en-GB" sz="1400" b="0" i="1" smtClean="0">
                          <a:latin typeface="Cambria Math"/>
                          <a:ea typeface="Cambria Math"/>
                        </a:rPr>
                        <m:t>=</m:t>
                      </m:r>
                      <m:f>
                        <m:fPr>
                          <m:ctrlPr>
                            <a:rPr lang="en-GB" sz="1400" b="0" i="1" smtClean="0">
                              <a:latin typeface="Cambria Math"/>
                              <a:ea typeface="Cambria Math"/>
                            </a:rPr>
                          </m:ctrlPr>
                        </m:fPr>
                        <m:num>
                          <m:r>
                            <a:rPr lang="en-GB" sz="1400" b="0" i="1" smtClean="0">
                              <a:latin typeface="Cambria Math"/>
                              <a:ea typeface="Cambria Math"/>
                            </a:rPr>
                            <m:t>5</m:t>
                          </m:r>
                        </m:num>
                        <m:den>
                          <m:r>
                            <a:rPr lang="en-GB" sz="1400" b="0" i="1" smtClean="0">
                              <a:latin typeface="Cambria Math"/>
                              <a:ea typeface="Cambria Math"/>
                            </a:rPr>
                            <m:t>12</m:t>
                          </m:r>
                        </m:den>
                      </m:f>
                    </m:oMath>
                  </m:oMathPara>
                </a14:m>
                <a:endParaRPr lang="en-GB" sz="1400" dirty="0"/>
              </a:p>
            </p:txBody>
          </p:sp>
        </mc:Choice>
        <mc:Fallback xmlns="">
          <p:sp>
            <p:nvSpPr>
              <p:cNvPr id="72" name="TextBox 71"/>
              <p:cNvSpPr txBox="1">
                <a:spLocks noRot="1" noChangeAspect="1" noMove="1" noResize="1" noEditPoints="1" noAdjustHandles="1" noChangeArrowheads="1" noChangeShapeType="1" noTextEdit="1"/>
              </p:cNvSpPr>
              <p:nvPr/>
            </p:nvSpPr>
            <p:spPr>
              <a:xfrm>
                <a:off x="7239000" y="6172200"/>
                <a:ext cx="1073564" cy="500009"/>
              </a:xfrm>
              <a:prstGeom prst="rect">
                <a:avLst/>
              </a:prstGeom>
              <a:blipFill rotWithShape="1">
                <a:blip r:embed="rId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3" name="TextBox 72"/>
              <p:cNvSpPr txBox="1"/>
              <p:nvPr/>
            </p:nvSpPr>
            <p:spPr>
              <a:xfrm>
                <a:off x="228600" y="5257800"/>
                <a:ext cx="1017458" cy="50141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𝑆𝑖𝑛</m:t>
                      </m:r>
                      <m:r>
                        <a:rPr lang="en-GB" sz="1400" b="0" i="1" smtClean="0">
                          <a:latin typeface="Cambria Math"/>
                          <a:ea typeface="Cambria Math"/>
                        </a:rPr>
                        <m:t>𝜃</m:t>
                      </m:r>
                      <m:r>
                        <a:rPr lang="en-GB" sz="1400" b="0" i="1" smtClean="0">
                          <a:latin typeface="Cambria Math"/>
                          <a:ea typeface="Cambria Math"/>
                        </a:rPr>
                        <m:t>=</m:t>
                      </m:r>
                      <m:f>
                        <m:fPr>
                          <m:ctrlPr>
                            <a:rPr lang="en-GB" sz="1400" b="0" i="1" smtClean="0">
                              <a:latin typeface="Cambria Math"/>
                              <a:ea typeface="Cambria Math"/>
                            </a:rPr>
                          </m:ctrlPr>
                        </m:fPr>
                        <m:num>
                          <m:r>
                            <a:rPr lang="en-GB" sz="1400" b="0" i="1" smtClean="0">
                              <a:latin typeface="Cambria Math"/>
                              <a:ea typeface="Cambria Math"/>
                            </a:rPr>
                            <m:t>5</m:t>
                          </m:r>
                        </m:num>
                        <m:den>
                          <m:r>
                            <a:rPr lang="en-GB" sz="1400" b="0" i="1" smtClean="0">
                              <a:latin typeface="Cambria Math"/>
                              <a:ea typeface="Cambria Math"/>
                            </a:rPr>
                            <m:t>13</m:t>
                          </m:r>
                        </m:den>
                      </m:f>
                    </m:oMath>
                  </m:oMathPara>
                </a14:m>
                <a:endParaRPr lang="en-GB" sz="1400" dirty="0"/>
              </a:p>
            </p:txBody>
          </p:sp>
        </mc:Choice>
        <mc:Fallback xmlns="">
          <p:sp>
            <p:nvSpPr>
              <p:cNvPr id="73" name="TextBox 72"/>
              <p:cNvSpPr txBox="1">
                <a:spLocks noRot="1" noChangeAspect="1" noMove="1" noResize="1" noEditPoints="1" noAdjustHandles="1" noChangeArrowheads="1" noChangeShapeType="1" noTextEdit="1"/>
              </p:cNvSpPr>
              <p:nvPr/>
            </p:nvSpPr>
            <p:spPr>
              <a:xfrm>
                <a:off x="228600" y="5257800"/>
                <a:ext cx="1017458" cy="501419"/>
              </a:xfrm>
              <a:prstGeom prst="rect">
                <a:avLst/>
              </a:prstGeom>
              <a:blipFill rotWithShape="1">
                <a:blip r:embed="rId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4" name="TextBox 73"/>
              <p:cNvSpPr txBox="1"/>
              <p:nvPr/>
            </p:nvSpPr>
            <p:spPr>
              <a:xfrm>
                <a:off x="1295400" y="5257800"/>
                <a:ext cx="1051121" cy="49564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𝐶𝑜𝑠</m:t>
                      </m:r>
                      <m:r>
                        <a:rPr lang="en-GB" sz="1400" b="0" i="1" smtClean="0">
                          <a:latin typeface="Cambria Math"/>
                          <a:ea typeface="Cambria Math"/>
                        </a:rPr>
                        <m:t>𝜃</m:t>
                      </m:r>
                      <m:r>
                        <a:rPr lang="en-GB" sz="1400" b="0" i="1" smtClean="0">
                          <a:latin typeface="Cambria Math"/>
                          <a:ea typeface="Cambria Math"/>
                        </a:rPr>
                        <m:t>=</m:t>
                      </m:r>
                      <m:f>
                        <m:fPr>
                          <m:ctrlPr>
                            <a:rPr lang="en-GB" sz="1400" b="0" i="1" smtClean="0">
                              <a:latin typeface="Cambria Math"/>
                              <a:ea typeface="Cambria Math"/>
                            </a:rPr>
                          </m:ctrlPr>
                        </m:fPr>
                        <m:num>
                          <m:r>
                            <a:rPr lang="en-GB" sz="1400" b="0" i="1" smtClean="0">
                              <a:latin typeface="Cambria Math"/>
                              <a:ea typeface="Cambria Math"/>
                            </a:rPr>
                            <m:t>12</m:t>
                          </m:r>
                        </m:num>
                        <m:den>
                          <m:r>
                            <a:rPr lang="en-GB" sz="1400" b="0" i="1" smtClean="0">
                              <a:latin typeface="Cambria Math"/>
                              <a:ea typeface="Cambria Math"/>
                            </a:rPr>
                            <m:t>13</m:t>
                          </m:r>
                        </m:den>
                      </m:f>
                    </m:oMath>
                  </m:oMathPara>
                </a14:m>
                <a:endParaRPr lang="en-GB" sz="1400" dirty="0"/>
              </a:p>
            </p:txBody>
          </p:sp>
        </mc:Choice>
        <mc:Fallback xmlns="">
          <p:sp>
            <p:nvSpPr>
              <p:cNvPr id="74" name="TextBox 73"/>
              <p:cNvSpPr txBox="1">
                <a:spLocks noRot="1" noChangeAspect="1" noMove="1" noResize="1" noEditPoints="1" noAdjustHandles="1" noChangeArrowheads="1" noChangeShapeType="1" noTextEdit="1"/>
              </p:cNvSpPr>
              <p:nvPr/>
            </p:nvSpPr>
            <p:spPr>
              <a:xfrm>
                <a:off x="1295400" y="5257800"/>
                <a:ext cx="1051121" cy="495649"/>
              </a:xfrm>
              <a:prstGeom prst="rect">
                <a:avLst/>
              </a:prstGeom>
              <a:blipFill rotWithShape="1">
                <a:blip r:embed="rId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5" name="TextBox 74"/>
              <p:cNvSpPr txBox="1"/>
              <p:nvPr/>
            </p:nvSpPr>
            <p:spPr>
              <a:xfrm>
                <a:off x="2362200" y="5257800"/>
                <a:ext cx="1073564" cy="50000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ea typeface="Cambria Math"/>
                        </a:rPr>
                        <m:t>𝑇𝑎𝑛</m:t>
                      </m:r>
                      <m:r>
                        <a:rPr lang="en-GB" sz="1400" b="0" i="1" smtClean="0">
                          <a:latin typeface="Cambria Math"/>
                          <a:ea typeface="Cambria Math"/>
                        </a:rPr>
                        <m:t>𝜃</m:t>
                      </m:r>
                      <m:r>
                        <a:rPr lang="en-GB" sz="1400" b="0" i="1" smtClean="0">
                          <a:latin typeface="Cambria Math"/>
                          <a:ea typeface="Cambria Math"/>
                        </a:rPr>
                        <m:t>=</m:t>
                      </m:r>
                      <m:f>
                        <m:fPr>
                          <m:ctrlPr>
                            <a:rPr lang="en-GB" sz="1400" b="0" i="1" smtClean="0">
                              <a:latin typeface="Cambria Math"/>
                              <a:ea typeface="Cambria Math"/>
                            </a:rPr>
                          </m:ctrlPr>
                        </m:fPr>
                        <m:num>
                          <m:r>
                            <a:rPr lang="en-GB" sz="1400" b="0" i="1" smtClean="0">
                              <a:latin typeface="Cambria Math"/>
                              <a:ea typeface="Cambria Math"/>
                            </a:rPr>
                            <m:t>5</m:t>
                          </m:r>
                        </m:num>
                        <m:den>
                          <m:r>
                            <a:rPr lang="en-GB" sz="1400" b="0" i="1" smtClean="0">
                              <a:latin typeface="Cambria Math"/>
                              <a:ea typeface="Cambria Math"/>
                            </a:rPr>
                            <m:t>12</m:t>
                          </m:r>
                        </m:den>
                      </m:f>
                    </m:oMath>
                  </m:oMathPara>
                </a14:m>
                <a:endParaRPr lang="en-GB" sz="1400" dirty="0"/>
              </a:p>
            </p:txBody>
          </p:sp>
        </mc:Choice>
        <mc:Fallback xmlns="">
          <p:sp>
            <p:nvSpPr>
              <p:cNvPr id="75" name="TextBox 74"/>
              <p:cNvSpPr txBox="1">
                <a:spLocks noRot="1" noChangeAspect="1" noMove="1" noResize="1" noEditPoints="1" noAdjustHandles="1" noChangeArrowheads="1" noChangeShapeType="1" noTextEdit="1"/>
              </p:cNvSpPr>
              <p:nvPr/>
            </p:nvSpPr>
            <p:spPr>
              <a:xfrm>
                <a:off x="2362200" y="5257800"/>
                <a:ext cx="1073564" cy="500009"/>
              </a:xfrm>
              <a:prstGeom prst="rect">
                <a:avLst/>
              </a:prstGeom>
              <a:blipFill rotWithShape="1">
                <a:blip r:embed="rId7"/>
                <a:stretch>
                  <a:fillRect/>
                </a:stretch>
              </a:blipFill>
            </p:spPr>
            <p:txBody>
              <a:bodyPr/>
              <a:lstStyle/>
              <a:p>
                <a:r>
                  <a:rPr lang="en-GB">
                    <a:noFill/>
                  </a:rPr>
                  <a:t> </a:t>
                </a:r>
              </a:p>
            </p:txBody>
          </p:sp>
        </mc:Fallback>
      </mc:AlternateContent>
      <p:pic>
        <p:nvPicPr>
          <p:cNvPr id="27" name="Picture 6" descr="http://sd.keepcalm-o-matic.co.uk/i/keep-calm-and-use-the-forces-3.pn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152400" y="76200"/>
            <a:ext cx="1066800" cy="1244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7060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blinds(horizontal)">
                                      <p:cBhvr>
                                        <p:cTn id="7" dur="500"/>
                                        <p:tgtEl>
                                          <p:spTgt spid="3">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blinds(horizontal)">
                                      <p:cBhvr>
                                        <p:cTn id="12" dur="500"/>
                                        <p:tgtEl>
                                          <p:spTgt spid="3">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2"/>
                                        </p:tgtEl>
                                        <p:attrNameLst>
                                          <p:attrName>style.visibility</p:attrName>
                                        </p:attrNameLst>
                                      </p:cBhvr>
                                      <p:to>
                                        <p:strVal val="visible"/>
                                      </p:to>
                                    </p:set>
                                    <p:animEffect transition="in" filter="blinds(horizontal)">
                                      <p:cBhvr>
                                        <p:cTn id="17" dur="500"/>
                                        <p:tgtEl>
                                          <p:spTgt spid="52"/>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3"/>
                                        </p:tgtEl>
                                        <p:attrNameLst>
                                          <p:attrName>style.visibility</p:attrName>
                                        </p:attrNameLst>
                                      </p:cBhvr>
                                      <p:to>
                                        <p:strVal val="visible"/>
                                      </p:to>
                                    </p:set>
                                    <p:animEffect transition="in" filter="blinds(horizontal)">
                                      <p:cBhvr>
                                        <p:cTn id="22" dur="500"/>
                                        <p:tgtEl>
                                          <p:spTgt spid="53"/>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54"/>
                                        </p:tgtEl>
                                        <p:attrNameLst>
                                          <p:attrName>style.visibility</p:attrName>
                                        </p:attrNameLst>
                                      </p:cBhvr>
                                      <p:to>
                                        <p:strVal val="visible"/>
                                      </p:to>
                                    </p:set>
                                    <p:animEffect transition="in" filter="blinds(horizontal)">
                                      <p:cBhvr>
                                        <p:cTn id="25" dur="500"/>
                                        <p:tgtEl>
                                          <p:spTgt spid="54"/>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64"/>
                                        </p:tgtEl>
                                        <p:attrNameLst>
                                          <p:attrName>style.visibility</p:attrName>
                                        </p:attrNameLst>
                                      </p:cBhvr>
                                      <p:to>
                                        <p:strVal val="visible"/>
                                      </p:to>
                                    </p:set>
                                    <p:animEffect transition="in" filter="blinds(horizontal)">
                                      <p:cBhvr>
                                        <p:cTn id="28" dur="500"/>
                                        <p:tgtEl>
                                          <p:spTgt spid="64"/>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55"/>
                                        </p:tgtEl>
                                        <p:attrNameLst>
                                          <p:attrName>style.visibility</p:attrName>
                                        </p:attrNameLst>
                                      </p:cBhvr>
                                      <p:to>
                                        <p:strVal val="visible"/>
                                      </p:to>
                                    </p:set>
                                    <p:animEffect transition="in" filter="blinds(horizontal)">
                                      <p:cBhvr>
                                        <p:cTn id="31" dur="500"/>
                                        <p:tgtEl>
                                          <p:spTgt spid="55"/>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58"/>
                                        </p:tgtEl>
                                        <p:attrNameLst>
                                          <p:attrName>style.visibility</p:attrName>
                                        </p:attrNameLst>
                                      </p:cBhvr>
                                      <p:to>
                                        <p:strVal val="visible"/>
                                      </p:to>
                                    </p:set>
                                    <p:animEffect transition="in" filter="blinds(horizontal)">
                                      <p:cBhvr>
                                        <p:cTn id="36" dur="500"/>
                                        <p:tgtEl>
                                          <p:spTgt spid="58"/>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60"/>
                                        </p:tgtEl>
                                        <p:attrNameLst>
                                          <p:attrName>style.visibility</p:attrName>
                                        </p:attrNameLst>
                                      </p:cBhvr>
                                      <p:to>
                                        <p:strVal val="visible"/>
                                      </p:to>
                                    </p:set>
                                    <p:animEffect transition="in" filter="blinds(horizontal)">
                                      <p:cBhvr>
                                        <p:cTn id="41" dur="500"/>
                                        <p:tgtEl>
                                          <p:spTgt spid="60"/>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59"/>
                                        </p:tgtEl>
                                        <p:attrNameLst>
                                          <p:attrName>style.visibility</p:attrName>
                                        </p:attrNameLst>
                                      </p:cBhvr>
                                      <p:to>
                                        <p:strVal val="visible"/>
                                      </p:to>
                                    </p:set>
                                    <p:animEffect transition="in" filter="blinds(horizontal)">
                                      <p:cBhvr>
                                        <p:cTn id="46" dur="500"/>
                                        <p:tgtEl>
                                          <p:spTgt spid="59"/>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57"/>
                                        </p:tgtEl>
                                        <p:attrNameLst>
                                          <p:attrName>style.visibility</p:attrName>
                                        </p:attrNameLst>
                                      </p:cBhvr>
                                      <p:to>
                                        <p:strVal val="visible"/>
                                      </p:to>
                                    </p:set>
                                    <p:animEffect transition="in" filter="blinds(horizontal)">
                                      <p:cBhvr>
                                        <p:cTn id="51" dur="500"/>
                                        <p:tgtEl>
                                          <p:spTgt spid="57"/>
                                        </p:tgtEl>
                                      </p:cBhvr>
                                    </p:animEffect>
                                  </p:childTnLst>
                                </p:cTn>
                              </p:par>
                            </p:childTnLst>
                          </p:cTn>
                        </p:par>
                      </p:childTnLst>
                    </p:cTn>
                  </p:par>
                  <p:par>
                    <p:cTn id="52" fill="hold">
                      <p:stCondLst>
                        <p:cond delay="indefinite"/>
                      </p:stCondLst>
                      <p:childTnLst>
                        <p:par>
                          <p:cTn id="53" fill="hold">
                            <p:stCondLst>
                              <p:cond delay="0"/>
                            </p:stCondLst>
                            <p:childTnLst>
                              <p:par>
                                <p:cTn id="54" presetID="3" presetClass="entr" presetSubtype="10" fill="hold" grpId="0" nodeType="clickEffect">
                                  <p:stCondLst>
                                    <p:cond delay="0"/>
                                  </p:stCondLst>
                                  <p:childTnLst>
                                    <p:set>
                                      <p:cBhvr>
                                        <p:cTn id="55" dur="1" fill="hold">
                                          <p:stCondLst>
                                            <p:cond delay="0"/>
                                          </p:stCondLst>
                                        </p:cTn>
                                        <p:tgtEl>
                                          <p:spTgt spid="56"/>
                                        </p:tgtEl>
                                        <p:attrNameLst>
                                          <p:attrName>style.visibility</p:attrName>
                                        </p:attrNameLst>
                                      </p:cBhvr>
                                      <p:to>
                                        <p:strVal val="visible"/>
                                      </p:to>
                                    </p:set>
                                    <p:animEffect transition="in" filter="blinds(horizontal)">
                                      <p:cBhvr>
                                        <p:cTn id="56" dur="500"/>
                                        <p:tgtEl>
                                          <p:spTgt spid="56"/>
                                        </p:tgtEl>
                                      </p:cBhvr>
                                    </p:animEffect>
                                  </p:childTnLst>
                                </p:cTn>
                              </p:par>
                            </p:childTnLst>
                          </p:cTn>
                        </p:par>
                      </p:childTnLst>
                    </p:cTn>
                  </p:par>
                  <p:par>
                    <p:cTn id="57" fill="hold">
                      <p:stCondLst>
                        <p:cond delay="indefinite"/>
                      </p:stCondLst>
                      <p:childTnLst>
                        <p:par>
                          <p:cTn id="58" fill="hold">
                            <p:stCondLst>
                              <p:cond delay="0"/>
                            </p:stCondLst>
                            <p:childTnLst>
                              <p:par>
                                <p:cTn id="59" presetID="3" presetClass="entr" presetSubtype="10" fill="hold" nodeType="clickEffect">
                                  <p:stCondLst>
                                    <p:cond delay="0"/>
                                  </p:stCondLst>
                                  <p:childTnLst>
                                    <p:set>
                                      <p:cBhvr>
                                        <p:cTn id="60" dur="1" fill="hold">
                                          <p:stCondLst>
                                            <p:cond delay="0"/>
                                          </p:stCondLst>
                                        </p:cTn>
                                        <p:tgtEl>
                                          <p:spTgt spid="66"/>
                                        </p:tgtEl>
                                        <p:attrNameLst>
                                          <p:attrName>style.visibility</p:attrName>
                                        </p:attrNameLst>
                                      </p:cBhvr>
                                      <p:to>
                                        <p:strVal val="visible"/>
                                      </p:to>
                                    </p:set>
                                    <p:animEffect transition="in" filter="blinds(horizontal)">
                                      <p:cBhvr>
                                        <p:cTn id="61" dur="500"/>
                                        <p:tgtEl>
                                          <p:spTgt spid="66"/>
                                        </p:tgtEl>
                                      </p:cBhvr>
                                    </p:animEffect>
                                  </p:childTnLst>
                                </p:cTn>
                              </p:par>
                            </p:childTnLst>
                          </p:cTn>
                        </p:par>
                      </p:childTnLst>
                    </p:cTn>
                  </p:par>
                  <p:par>
                    <p:cTn id="62" fill="hold">
                      <p:stCondLst>
                        <p:cond delay="indefinite"/>
                      </p:stCondLst>
                      <p:childTnLst>
                        <p:par>
                          <p:cTn id="63" fill="hold">
                            <p:stCondLst>
                              <p:cond delay="0"/>
                            </p:stCondLst>
                            <p:childTnLst>
                              <p:par>
                                <p:cTn id="64" presetID="3" presetClass="entr" presetSubtype="10" fill="hold" nodeType="clickEffect">
                                  <p:stCondLst>
                                    <p:cond delay="0"/>
                                  </p:stCondLst>
                                  <p:childTnLst>
                                    <p:set>
                                      <p:cBhvr>
                                        <p:cTn id="65" dur="1" fill="hold">
                                          <p:stCondLst>
                                            <p:cond delay="0"/>
                                          </p:stCondLst>
                                        </p:cTn>
                                        <p:tgtEl>
                                          <p:spTgt spid="67">
                                            <p:txEl>
                                              <p:pRg st="0" end="0"/>
                                            </p:txEl>
                                          </p:spTgt>
                                        </p:tgtEl>
                                        <p:attrNameLst>
                                          <p:attrName>style.visibility</p:attrName>
                                        </p:attrNameLst>
                                      </p:cBhvr>
                                      <p:to>
                                        <p:strVal val="visible"/>
                                      </p:to>
                                    </p:set>
                                    <p:animEffect transition="in" filter="blinds(horizontal)">
                                      <p:cBhvr>
                                        <p:cTn id="66" dur="500"/>
                                        <p:tgtEl>
                                          <p:spTgt spid="67">
                                            <p:txEl>
                                              <p:pRg st="0" end="0"/>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3" presetClass="entr" presetSubtype="10" fill="hold" grpId="0" nodeType="clickEffect">
                                  <p:stCondLst>
                                    <p:cond delay="0"/>
                                  </p:stCondLst>
                                  <p:childTnLst>
                                    <p:set>
                                      <p:cBhvr>
                                        <p:cTn id="70" dur="1" fill="hold">
                                          <p:stCondLst>
                                            <p:cond delay="0"/>
                                          </p:stCondLst>
                                        </p:cTn>
                                        <p:tgtEl>
                                          <p:spTgt spid="61"/>
                                        </p:tgtEl>
                                        <p:attrNameLst>
                                          <p:attrName>style.visibility</p:attrName>
                                        </p:attrNameLst>
                                      </p:cBhvr>
                                      <p:to>
                                        <p:strVal val="visible"/>
                                      </p:to>
                                    </p:set>
                                    <p:animEffect transition="in" filter="blinds(horizontal)">
                                      <p:cBhvr>
                                        <p:cTn id="71" dur="500"/>
                                        <p:tgtEl>
                                          <p:spTgt spid="61"/>
                                        </p:tgtEl>
                                      </p:cBhvr>
                                    </p:animEffect>
                                  </p:childTnLst>
                                </p:cTn>
                              </p:par>
                            </p:childTnLst>
                          </p:cTn>
                        </p:par>
                      </p:childTnLst>
                    </p:cTn>
                  </p:par>
                  <p:par>
                    <p:cTn id="72" fill="hold">
                      <p:stCondLst>
                        <p:cond delay="indefinite"/>
                      </p:stCondLst>
                      <p:childTnLst>
                        <p:par>
                          <p:cTn id="73" fill="hold">
                            <p:stCondLst>
                              <p:cond delay="0"/>
                            </p:stCondLst>
                            <p:childTnLst>
                              <p:par>
                                <p:cTn id="74" presetID="3" presetClass="entr" presetSubtype="10" fill="hold" grpId="0" nodeType="clickEffect">
                                  <p:stCondLst>
                                    <p:cond delay="0"/>
                                  </p:stCondLst>
                                  <p:childTnLst>
                                    <p:set>
                                      <p:cBhvr>
                                        <p:cTn id="75" dur="1" fill="hold">
                                          <p:stCondLst>
                                            <p:cond delay="0"/>
                                          </p:stCondLst>
                                        </p:cTn>
                                        <p:tgtEl>
                                          <p:spTgt spid="62"/>
                                        </p:tgtEl>
                                        <p:attrNameLst>
                                          <p:attrName>style.visibility</p:attrName>
                                        </p:attrNameLst>
                                      </p:cBhvr>
                                      <p:to>
                                        <p:strVal val="visible"/>
                                      </p:to>
                                    </p:set>
                                    <p:animEffect transition="in" filter="blinds(horizontal)">
                                      <p:cBhvr>
                                        <p:cTn id="76" dur="500"/>
                                        <p:tgtEl>
                                          <p:spTgt spid="62"/>
                                        </p:tgtEl>
                                      </p:cBhvr>
                                    </p:animEffect>
                                  </p:childTnLst>
                                </p:cTn>
                              </p:par>
                            </p:childTnLst>
                          </p:cTn>
                        </p:par>
                      </p:childTnLst>
                    </p:cTn>
                  </p:par>
                  <p:par>
                    <p:cTn id="77" fill="hold">
                      <p:stCondLst>
                        <p:cond delay="indefinite"/>
                      </p:stCondLst>
                      <p:childTnLst>
                        <p:par>
                          <p:cTn id="78" fill="hold">
                            <p:stCondLst>
                              <p:cond delay="0"/>
                            </p:stCondLst>
                            <p:childTnLst>
                              <p:par>
                                <p:cTn id="79" presetID="3" presetClass="entr" presetSubtype="10" fill="hold" nodeType="clickEffect">
                                  <p:stCondLst>
                                    <p:cond delay="0"/>
                                  </p:stCondLst>
                                  <p:childTnLst>
                                    <p:set>
                                      <p:cBhvr>
                                        <p:cTn id="80" dur="1" fill="hold">
                                          <p:stCondLst>
                                            <p:cond delay="0"/>
                                          </p:stCondLst>
                                        </p:cTn>
                                        <p:tgtEl>
                                          <p:spTgt spid="67">
                                            <p:txEl>
                                              <p:pRg st="2" end="2"/>
                                            </p:txEl>
                                          </p:spTgt>
                                        </p:tgtEl>
                                        <p:attrNameLst>
                                          <p:attrName>style.visibility</p:attrName>
                                        </p:attrNameLst>
                                      </p:cBhvr>
                                      <p:to>
                                        <p:strVal val="visible"/>
                                      </p:to>
                                    </p:set>
                                    <p:animEffect transition="in" filter="blinds(horizontal)">
                                      <p:cBhvr>
                                        <p:cTn id="81" dur="500"/>
                                        <p:tgtEl>
                                          <p:spTgt spid="67">
                                            <p:txEl>
                                              <p:pRg st="2" end="2"/>
                                            </p:txEl>
                                          </p:spTgt>
                                        </p:tgtEl>
                                      </p:cBhvr>
                                    </p:animEffect>
                                  </p:childTnLst>
                                </p:cTn>
                              </p:par>
                            </p:childTnLst>
                          </p:cTn>
                        </p:par>
                      </p:childTnLst>
                    </p:cTn>
                  </p:par>
                  <p:par>
                    <p:cTn id="82" fill="hold">
                      <p:stCondLst>
                        <p:cond delay="indefinite"/>
                      </p:stCondLst>
                      <p:childTnLst>
                        <p:par>
                          <p:cTn id="83" fill="hold">
                            <p:stCondLst>
                              <p:cond delay="0"/>
                            </p:stCondLst>
                            <p:childTnLst>
                              <p:par>
                                <p:cTn id="84" presetID="3" presetClass="entr" presetSubtype="10" fill="hold" grpId="0" nodeType="clickEffect">
                                  <p:stCondLst>
                                    <p:cond delay="0"/>
                                  </p:stCondLst>
                                  <p:childTnLst>
                                    <p:set>
                                      <p:cBhvr>
                                        <p:cTn id="85" dur="1" fill="hold">
                                          <p:stCondLst>
                                            <p:cond delay="0"/>
                                          </p:stCondLst>
                                        </p:cTn>
                                        <p:tgtEl>
                                          <p:spTgt spid="63"/>
                                        </p:tgtEl>
                                        <p:attrNameLst>
                                          <p:attrName>style.visibility</p:attrName>
                                        </p:attrNameLst>
                                      </p:cBhvr>
                                      <p:to>
                                        <p:strVal val="visible"/>
                                      </p:to>
                                    </p:set>
                                    <p:animEffect transition="in" filter="blinds(horizontal)">
                                      <p:cBhvr>
                                        <p:cTn id="86" dur="500"/>
                                        <p:tgtEl>
                                          <p:spTgt spid="63"/>
                                        </p:tgtEl>
                                      </p:cBhvr>
                                    </p:animEffect>
                                  </p:childTnLst>
                                </p:cTn>
                              </p:par>
                            </p:childTnLst>
                          </p:cTn>
                        </p:par>
                      </p:childTnLst>
                    </p:cTn>
                  </p:par>
                  <p:par>
                    <p:cTn id="87" fill="hold">
                      <p:stCondLst>
                        <p:cond delay="indefinite"/>
                      </p:stCondLst>
                      <p:childTnLst>
                        <p:par>
                          <p:cTn id="88" fill="hold">
                            <p:stCondLst>
                              <p:cond delay="0"/>
                            </p:stCondLst>
                            <p:childTnLst>
                              <p:par>
                                <p:cTn id="89" presetID="3" presetClass="entr" presetSubtype="10" fill="hold" nodeType="clickEffect">
                                  <p:stCondLst>
                                    <p:cond delay="0"/>
                                  </p:stCondLst>
                                  <p:childTnLst>
                                    <p:set>
                                      <p:cBhvr>
                                        <p:cTn id="90" dur="1" fill="hold">
                                          <p:stCondLst>
                                            <p:cond delay="0"/>
                                          </p:stCondLst>
                                        </p:cTn>
                                        <p:tgtEl>
                                          <p:spTgt spid="67">
                                            <p:txEl>
                                              <p:pRg st="3" end="3"/>
                                            </p:txEl>
                                          </p:spTgt>
                                        </p:tgtEl>
                                        <p:attrNameLst>
                                          <p:attrName>style.visibility</p:attrName>
                                        </p:attrNameLst>
                                      </p:cBhvr>
                                      <p:to>
                                        <p:strVal val="visible"/>
                                      </p:to>
                                    </p:set>
                                    <p:animEffect transition="in" filter="blinds(horizontal)">
                                      <p:cBhvr>
                                        <p:cTn id="91" dur="500"/>
                                        <p:tgtEl>
                                          <p:spTgt spid="67">
                                            <p:txEl>
                                              <p:pRg st="3" end="3"/>
                                            </p:txEl>
                                          </p:spTgt>
                                        </p:tgtEl>
                                      </p:cBhvr>
                                    </p:animEffect>
                                  </p:childTnLst>
                                </p:cTn>
                              </p:par>
                            </p:childTnLst>
                          </p:cTn>
                        </p:par>
                      </p:childTnLst>
                    </p:cTn>
                  </p:par>
                  <p:par>
                    <p:cTn id="92" fill="hold">
                      <p:stCondLst>
                        <p:cond delay="indefinite"/>
                      </p:stCondLst>
                      <p:childTnLst>
                        <p:par>
                          <p:cTn id="93" fill="hold">
                            <p:stCondLst>
                              <p:cond delay="0"/>
                            </p:stCondLst>
                            <p:childTnLst>
                              <p:par>
                                <p:cTn id="94" presetID="3" presetClass="entr" presetSubtype="10" fill="hold" grpId="0" nodeType="clickEffect">
                                  <p:stCondLst>
                                    <p:cond delay="0"/>
                                  </p:stCondLst>
                                  <p:childTnLst>
                                    <p:set>
                                      <p:cBhvr>
                                        <p:cTn id="95" dur="1" fill="hold">
                                          <p:stCondLst>
                                            <p:cond delay="0"/>
                                          </p:stCondLst>
                                        </p:cTn>
                                        <p:tgtEl>
                                          <p:spTgt spid="69"/>
                                        </p:tgtEl>
                                        <p:attrNameLst>
                                          <p:attrName>style.visibility</p:attrName>
                                        </p:attrNameLst>
                                      </p:cBhvr>
                                      <p:to>
                                        <p:strVal val="visible"/>
                                      </p:to>
                                    </p:set>
                                    <p:animEffect transition="in" filter="blinds(horizontal)">
                                      <p:cBhvr>
                                        <p:cTn id="96" dur="500"/>
                                        <p:tgtEl>
                                          <p:spTgt spid="69"/>
                                        </p:tgtEl>
                                      </p:cBhvr>
                                    </p:animEffect>
                                  </p:childTnLst>
                                </p:cTn>
                              </p:par>
                            </p:childTnLst>
                          </p:cTn>
                        </p:par>
                      </p:childTnLst>
                    </p:cTn>
                  </p:par>
                  <p:par>
                    <p:cTn id="97" fill="hold">
                      <p:stCondLst>
                        <p:cond delay="indefinite"/>
                      </p:stCondLst>
                      <p:childTnLst>
                        <p:par>
                          <p:cTn id="98" fill="hold">
                            <p:stCondLst>
                              <p:cond delay="0"/>
                            </p:stCondLst>
                            <p:childTnLst>
                              <p:par>
                                <p:cTn id="99" presetID="3" presetClass="entr" presetSubtype="10" fill="hold" grpId="0" nodeType="clickEffect">
                                  <p:stCondLst>
                                    <p:cond delay="0"/>
                                  </p:stCondLst>
                                  <p:childTnLst>
                                    <p:set>
                                      <p:cBhvr>
                                        <p:cTn id="100" dur="1" fill="hold">
                                          <p:stCondLst>
                                            <p:cond delay="0"/>
                                          </p:stCondLst>
                                        </p:cTn>
                                        <p:tgtEl>
                                          <p:spTgt spid="71"/>
                                        </p:tgtEl>
                                        <p:attrNameLst>
                                          <p:attrName>style.visibility</p:attrName>
                                        </p:attrNameLst>
                                      </p:cBhvr>
                                      <p:to>
                                        <p:strVal val="visible"/>
                                      </p:to>
                                    </p:set>
                                    <p:animEffect transition="in" filter="blinds(horizontal)">
                                      <p:cBhvr>
                                        <p:cTn id="101" dur="500"/>
                                        <p:tgtEl>
                                          <p:spTgt spid="71"/>
                                        </p:tgtEl>
                                      </p:cBhvr>
                                    </p:animEffect>
                                  </p:childTnLst>
                                </p:cTn>
                              </p:par>
                            </p:childTnLst>
                          </p:cTn>
                        </p:par>
                      </p:childTnLst>
                    </p:cTn>
                  </p:par>
                  <p:par>
                    <p:cTn id="102" fill="hold">
                      <p:stCondLst>
                        <p:cond delay="indefinite"/>
                      </p:stCondLst>
                      <p:childTnLst>
                        <p:par>
                          <p:cTn id="103" fill="hold">
                            <p:stCondLst>
                              <p:cond delay="0"/>
                            </p:stCondLst>
                            <p:childTnLst>
                              <p:par>
                                <p:cTn id="104" presetID="3" presetClass="entr" presetSubtype="10" fill="hold" grpId="0" nodeType="clickEffect">
                                  <p:stCondLst>
                                    <p:cond delay="0"/>
                                  </p:stCondLst>
                                  <p:childTnLst>
                                    <p:set>
                                      <p:cBhvr>
                                        <p:cTn id="105" dur="1" fill="hold">
                                          <p:stCondLst>
                                            <p:cond delay="0"/>
                                          </p:stCondLst>
                                        </p:cTn>
                                        <p:tgtEl>
                                          <p:spTgt spid="70"/>
                                        </p:tgtEl>
                                        <p:attrNameLst>
                                          <p:attrName>style.visibility</p:attrName>
                                        </p:attrNameLst>
                                      </p:cBhvr>
                                      <p:to>
                                        <p:strVal val="visible"/>
                                      </p:to>
                                    </p:set>
                                    <p:animEffect transition="in" filter="blinds(horizontal)">
                                      <p:cBhvr>
                                        <p:cTn id="106" dur="500"/>
                                        <p:tgtEl>
                                          <p:spTgt spid="70"/>
                                        </p:tgtEl>
                                      </p:cBhvr>
                                    </p:animEffect>
                                  </p:childTnLst>
                                </p:cTn>
                              </p:par>
                            </p:childTnLst>
                          </p:cTn>
                        </p:par>
                      </p:childTnLst>
                    </p:cTn>
                  </p:par>
                  <p:par>
                    <p:cTn id="107" fill="hold">
                      <p:stCondLst>
                        <p:cond delay="indefinite"/>
                      </p:stCondLst>
                      <p:childTnLst>
                        <p:par>
                          <p:cTn id="108" fill="hold">
                            <p:stCondLst>
                              <p:cond delay="0"/>
                            </p:stCondLst>
                            <p:childTnLst>
                              <p:par>
                                <p:cTn id="109" presetID="3" presetClass="entr" presetSubtype="10" fill="hold" grpId="0" nodeType="clickEffect">
                                  <p:stCondLst>
                                    <p:cond delay="0"/>
                                  </p:stCondLst>
                                  <p:childTnLst>
                                    <p:set>
                                      <p:cBhvr>
                                        <p:cTn id="110" dur="1" fill="hold">
                                          <p:stCondLst>
                                            <p:cond delay="0"/>
                                          </p:stCondLst>
                                        </p:cTn>
                                        <p:tgtEl>
                                          <p:spTgt spid="72"/>
                                        </p:tgtEl>
                                        <p:attrNameLst>
                                          <p:attrName>style.visibility</p:attrName>
                                        </p:attrNameLst>
                                      </p:cBhvr>
                                      <p:to>
                                        <p:strVal val="visible"/>
                                      </p:to>
                                    </p:set>
                                    <p:animEffect transition="in" filter="blinds(horizontal)">
                                      <p:cBhvr>
                                        <p:cTn id="111" dur="500"/>
                                        <p:tgtEl>
                                          <p:spTgt spid="72"/>
                                        </p:tgtEl>
                                      </p:cBhvr>
                                    </p:animEffect>
                                  </p:childTnLst>
                                </p:cTn>
                              </p:par>
                            </p:childTnLst>
                          </p:cTn>
                        </p:par>
                      </p:childTnLst>
                    </p:cTn>
                  </p:par>
                  <p:par>
                    <p:cTn id="112" fill="hold">
                      <p:stCondLst>
                        <p:cond delay="indefinite"/>
                      </p:stCondLst>
                      <p:childTnLst>
                        <p:par>
                          <p:cTn id="113" fill="hold">
                            <p:stCondLst>
                              <p:cond delay="0"/>
                            </p:stCondLst>
                            <p:childTnLst>
                              <p:par>
                                <p:cTn id="114" presetID="3" presetClass="entr" presetSubtype="10" fill="hold" grpId="0" nodeType="clickEffect">
                                  <p:stCondLst>
                                    <p:cond delay="0"/>
                                  </p:stCondLst>
                                  <p:childTnLst>
                                    <p:set>
                                      <p:cBhvr>
                                        <p:cTn id="115" dur="1" fill="hold">
                                          <p:stCondLst>
                                            <p:cond delay="0"/>
                                          </p:stCondLst>
                                        </p:cTn>
                                        <p:tgtEl>
                                          <p:spTgt spid="73"/>
                                        </p:tgtEl>
                                        <p:attrNameLst>
                                          <p:attrName>style.visibility</p:attrName>
                                        </p:attrNameLst>
                                      </p:cBhvr>
                                      <p:to>
                                        <p:strVal val="visible"/>
                                      </p:to>
                                    </p:set>
                                    <p:animEffect transition="in" filter="blinds(horizontal)">
                                      <p:cBhvr>
                                        <p:cTn id="116" dur="500"/>
                                        <p:tgtEl>
                                          <p:spTgt spid="73"/>
                                        </p:tgtEl>
                                      </p:cBhvr>
                                    </p:animEffect>
                                  </p:childTnLst>
                                </p:cTn>
                              </p:par>
                            </p:childTnLst>
                          </p:cTn>
                        </p:par>
                      </p:childTnLst>
                    </p:cTn>
                  </p:par>
                  <p:par>
                    <p:cTn id="117" fill="hold">
                      <p:stCondLst>
                        <p:cond delay="indefinite"/>
                      </p:stCondLst>
                      <p:childTnLst>
                        <p:par>
                          <p:cTn id="118" fill="hold">
                            <p:stCondLst>
                              <p:cond delay="0"/>
                            </p:stCondLst>
                            <p:childTnLst>
                              <p:par>
                                <p:cTn id="119" presetID="3" presetClass="entr" presetSubtype="10" fill="hold" grpId="0" nodeType="clickEffect">
                                  <p:stCondLst>
                                    <p:cond delay="0"/>
                                  </p:stCondLst>
                                  <p:childTnLst>
                                    <p:set>
                                      <p:cBhvr>
                                        <p:cTn id="120" dur="1" fill="hold">
                                          <p:stCondLst>
                                            <p:cond delay="0"/>
                                          </p:stCondLst>
                                        </p:cTn>
                                        <p:tgtEl>
                                          <p:spTgt spid="74"/>
                                        </p:tgtEl>
                                        <p:attrNameLst>
                                          <p:attrName>style.visibility</p:attrName>
                                        </p:attrNameLst>
                                      </p:cBhvr>
                                      <p:to>
                                        <p:strVal val="visible"/>
                                      </p:to>
                                    </p:set>
                                    <p:animEffect transition="in" filter="blinds(horizontal)">
                                      <p:cBhvr>
                                        <p:cTn id="121" dur="500"/>
                                        <p:tgtEl>
                                          <p:spTgt spid="74"/>
                                        </p:tgtEl>
                                      </p:cBhvr>
                                    </p:animEffect>
                                  </p:childTnLst>
                                </p:cTn>
                              </p:par>
                            </p:childTnLst>
                          </p:cTn>
                        </p:par>
                      </p:childTnLst>
                    </p:cTn>
                  </p:par>
                  <p:par>
                    <p:cTn id="122" fill="hold">
                      <p:stCondLst>
                        <p:cond delay="indefinite"/>
                      </p:stCondLst>
                      <p:childTnLst>
                        <p:par>
                          <p:cTn id="123" fill="hold">
                            <p:stCondLst>
                              <p:cond delay="0"/>
                            </p:stCondLst>
                            <p:childTnLst>
                              <p:par>
                                <p:cTn id="124" presetID="3" presetClass="entr" presetSubtype="10" fill="hold" grpId="0" nodeType="clickEffect">
                                  <p:stCondLst>
                                    <p:cond delay="0"/>
                                  </p:stCondLst>
                                  <p:childTnLst>
                                    <p:set>
                                      <p:cBhvr>
                                        <p:cTn id="125" dur="1" fill="hold">
                                          <p:stCondLst>
                                            <p:cond delay="0"/>
                                          </p:stCondLst>
                                        </p:cTn>
                                        <p:tgtEl>
                                          <p:spTgt spid="75"/>
                                        </p:tgtEl>
                                        <p:attrNameLst>
                                          <p:attrName>style.visibility</p:attrName>
                                        </p:attrNameLst>
                                      </p:cBhvr>
                                      <p:to>
                                        <p:strVal val="visible"/>
                                      </p:to>
                                    </p:set>
                                    <p:animEffect transition="in" filter="blinds(horizontal)">
                                      <p:cBhvr>
                                        <p:cTn id="126" dur="500"/>
                                        <p:tgtEl>
                                          <p:spTgt spid="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p:bldP spid="53" grpId="0" animBg="1"/>
      <p:bldP spid="54" grpId="0" animBg="1"/>
      <p:bldP spid="55" grpId="0" animBg="1"/>
      <p:bldP spid="56" grpId="0"/>
      <p:bldP spid="57" grpId="0"/>
      <p:bldP spid="58" grpId="0"/>
      <p:bldP spid="59" grpId="0"/>
      <p:bldP spid="60" grpId="0"/>
      <p:bldP spid="61" grpId="0"/>
      <p:bldP spid="62" grpId="0"/>
      <p:bldP spid="63" grpId="0"/>
      <p:bldP spid="64" grpId="0"/>
      <p:bldP spid="69" grpId="0"/>
      <p:bldP spid="70" grpId="0"/>
      <p:bldP spid="71" grpId="0"/>
      <p:bldP spid="72" grpId="0"/>
      <p:bldP spid="73" grpId="0"/>
      <p:bldP spid="74" grpId="0"/>
      <p:bldP spid="7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57400" y="2209800"/>
            <a:ext cx="5160387" cy="2123658"/>
          </a:xfrm>
          <a:prstGeom prst="rect">
            <a:avLst/>
          </a:prstGeom>
          <a:noFill/>
        </p:spPr>
        <p:txBody>
          <a:bodyPr wrap="none" lIns="91440" tIns="45720" rIns="91440" bIns="45720">
            <a:spAutoFit/>
          </a:bodyPr>
          <a:lstStyle/>
          <a:p>
            <a:pPr algn="ctr"/>
            <a:r>
              <a:rPr lang="en-US" sz="66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chemeClr val="accent1"/>
                    </a:gs>
                    <a:gs pos="79000">
                      <a:schemeClr val="accent2"/>
                    </a:gs>
                    <a:gs pos="100000">
                      <a:srgbClr val="FFFFFF">
                        <a:tint val="40000"/>
                        <a:satMod val="250000"/>
                      </a:srgbClr>
                    </a:gs>
                  </a:gsLst>
                  <a:lin ang="5400000"/>
                </a:gradFill>
                <a:latin typeface="Berlin Sans FB Demi" pitchFamily="34" charset="0"/>
              </a:rPr>
              <a:t>Teachings for</a:t>
            </a:r>
          </a:p>
          <a:p>
            <a:pPr algn="ctr"/>
            <a:r>
              <a:rPr lang="en-US" sz="66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chemeClr val="accent1"/>
                    </a:gs>
                    <a:gs pos="79000">
                      <a:schemeClr val="accent2"/>
                    </a:gs>
                    <a:gs pos="100000">
                      <a:srgbClr val="FFFFFF">
                        <a:tint val="40000"/>
                        <a:satMod val="250000"/>
                      </a:srgbClr>
                    </a:gs>
                  </a:gsLst>
                  <a:lin ang="5400000"/>
                </a:gradFill>
                <a:latin typeface="Berlin Sans FB Demi" pitchFamily="34" charset="0"/>
              </a:rPr>
              <a:t>Exercise 4A</a:t>
            </a:r>
            <a:endParaRPr lang="en-US" sz="6600" b="1" cap="none" spc="0"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chemeClr val="accent1"/>
                  </a:gs>
                  <a:gs pos="79000">
                    <a:schemeClr val="accent2"/>
                  </a:gs>
                  <a:gs pos="100000">
                    <a:srgbClr val="FFFFFF">
                      <a:tint val="40000"/>
                      <a:satMod val="250000"/>
                    </a:srgbClr>
                  </a:gs>
                </a:gsLst>
                <a:lin ang="5400000"/>
              </a:gradFill>
              <a:effectLst/>
              <a:latin typeface="Berlin Sans FB Demi" pitchFamily="34" charset="0"/>
            </a:endParaRPr>
          </a:p>
        </p:txBody>
      </p:sp>
    </p:spTree>
    <p:extLst>
      <p:ext uri="{BB962C8B-B14F-4D97-AF65-F5344CB8AC3E}">
        <p14:creationId xmlns:p14="http://schemas.microsoft.com/office/powerpoint/2010/main" val="114831967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omic Sans MS" pitchFamily="66" charset="0"/>
              </a:rPr>
              <a:t>Statics of a Particle</a:t>
            </a:r>
            <a:endParaRPr lang="en-GB" dirty="0">
              <a:latin typeface="Comic Sans MS" pitchFamily="66" charset="0"/>
            </a:endParaRPr>
          </a:p>
        </p:txBody>
      </p:sp>
      <p:sp>
        <p:nvSpPr>
          <p:cNvPr id="3" name="Content Placeholder 2"/>
          <p:cNvSpPr>
            <a:spLocks noGrp="1"/>
          </p:cNvSpPr>
          <p:nvPr>
            <p:ph idx="1"/>
          </p:nvPr>
        </p:nvSpPr>
        <p:spPr>
          <a:xfrm>
            <a:off x="152400" y="1600200"/>
            <a:ext cx="3352800" cy="4724400"/>
          </a:xfrm>
        </p:spPr>
        <p:txBody>
          <a:bodyPr>
            <a:normAutofit/>
          </a:bodyPr>
          <a:lstStyle/>
          <a:p>
            <a:pPr marL="0" indent="0" algn="ctr">
              <a:buNone/>
            </a:pPr>
            <a:r>
              <a:rPr lang="en-GB" sz="1400" b="1" dirty="0" smtClean="0">
                <a:latin typeface="Comic Sans MS" pitchFamily="66" charset="0"/>
              </a:rPr>
              <a:t>You can also solve statics problems by using the relationship F = µR</a:t>
            </a:r>
            <a:endParaRPr lang="en-GB" sz="1400" dirty="0" smtClean="0">
              <a:latin typeface="Comic Sans MS" pitchFamily="66" charset="0"/>
            </a:endParaRPr>
          </a:p>
          <a:p>
            <a:pPr marL="0" indent="0" algn="ctr">
              <a:buNone/>
            </a:pPr>
            <a:endParaRPr lang="en-GB" sz="1400" b="1" dirty="0">
              <a:latin typeface="Comic Sans MS" pitchFamily="66" charset="0"/>
            </a:endParaRPr>
          </a:p>
          <a:p>
            <a:pPr marL="0" indent="0" algn="ctr">
              <a:buNone/>
            </a:pPr>
            <a:r>
              <a:rPr lang="en-GB" sz="1400" dirty="0" smtClean="0">
                <a:latin typeface="Comic Sans MS" pitchFamily="66" charset="0"/>
              </a:rPr>
              <a:t>A parcel of mass 2kg is placed on a rough plane inclined at an angle </a:t>
            </a:r>
            <a:r>
              <a:rPr lang="el-GR" sz="1400" dirty="0" smtClean="0">
                <a:latin typeface="Comic Sans MS" pitchFamily="66" charset="0"/>
              </a:rPr>
              <a:t>θ</a:t>
            </a:r>
            <a:r>
              <a:rPr lang="en-GB" sz="1400" dirty="0" smtClean="0">
                <a:latin typeface="Comic Sans MS" pitchFamily="66" charset="0"/>
              </a:rPr>
              <a:t> to the horizontal where Sin</a:t>
            </a:r>
            <a:r>
              <a:rPr lang="el-GR" sz="1400" dirty="0" smtClean="0">
                <a:latin typeface="Comic Sans MS" pitchFamily="66" charset="0"/>
              </a:rPr>
              <a:t>θ</a:t>
            </a:r>
            <a:r>
              <a:rPr lang="en-GB" sz="1400" dirty="0" smtClean="0">
                <a:latin typeface="Comic Sans MS" pitchFamily="66" charset="0"/>
              </a:rPr>
              <a:t> = </a:t>
            </a:r>
            <a:r>
              <a:rPr lang="en-GB" sz="1400" baseline="30000" dirty="0" smtClean="0">
                <a:latin typeface="Comic Sans MS" pitchFamily="66" charset="0"/>
              </a:rPr>
              <a:t>5</a:t>
            </a:r>
            <a:r>
              <a:rPr lang="en-GB" sz="1400" dirty="0" smtClean="0">
                <a:latin typeface="Comic Sans MS" pitchFamily="66" charset="0"/>
              </a:rPr>
              <a:t>/</a:t>
            </a:r>
            <a:r>
              <a:rPr lang="en-GB" sz="1400" baseline="-25000" dirty="0" smtClean="0">
                <a:latin typeface="Comic Sans MS" pitchFamily="66" charset="0"/>
              </a:rPr>
              <a:t>13</a:t>
            </a:r>
            <a:r>
              <a:rPr lang="en-GB" sz="1400" dirty="0" smtClean="0">
                <a:latin typeface="Comic Sans MS" pitchFamily="66" charset="0"/>
              </a:rPr>
              <a:t>. The coefficient of friction is </a:t>
            </a:r>
            <a:r>
              <a:rPr lang="en-GB" sz="1400" baseline="30000" dirty="0" smtClean="0">
                <a:latin typeface="Comic Sans MS" pitchFamily="66" charset="0"/>
              </a:rPr>
              <a:t>1</a:t>
            </a:r>
            <a:r>
              <a:rPr lang="en-GB" sz="1400" dirty="0" smtClean="0">
                <a:latin typeface="Comic Sans MS" pitchFamily="66" charset="0"/>
              </a:rPr>
              <a:t>/</a:t>
            </a:r>
            <a:r>
              <a:rPr lang="en-GB" sz="1400" baseline="-25000" dirty="0" smtClean="0">
                <a:latin typeface="Comic Sans MS" pitchFamily="66" charset="0"/>
              </a:rPr>
              <a:t>3</a:t>
            </a:r>
            <a:r>
              <a:rPr lang="en-GB" sz="1400" dirty="0">
                <a:latin typeface="Comic Sans MS" pitchFamily="66" charset="0"/>
              </a:rPr>
              <a:t>.</a:t>
            </a:r>
            <a:r>
              <a:rPr lang="en-GB" sz="1400" dirty="0" smtClean="0">
                <a:latin typeface="Comic Sans MS" pitchFamily="66" charset="0"/>
              </a:rPr>
              <a:t> Find the magnitude of force PN, acting up the plane, that causes the parcel to be in limiting equilibrium and on the point of:</a:t>
            </a:r>
          </a:p>
          <a:p>
            <a:pPr marL="0" indent="0" algn="ctr">
              <a:buNone/>
            </a:pPr>
            <a:endParaRPr lang="en-GB" sz="1400" dirty="0">
              <a:latin typeface="Comic Sans MS" pitchFamily="66" charset="0"/>
              <a:sym typeface="Wingdings" pitchFamily="2" charset="2"/>
            </a:endParaRPr>
          </a:p>
          <a:p>
            <a:pPr algn="ctr">
              <a:buAutoNum type="alphaLcParenR"/>
            </a:pPr>
            <a:r>
              <a:rPr lang="en-GB" sz="1400" dirty="0" smtClean="0">
                <a:latin typeface="Comic Sans MS" pitchFamily="66" charset="0"/>
                <a:sym typeface="Wingdings" pitchFamily="2" charset="2"/>
              </a:rPr>
              <a:t>Moving up the plane</a:t>
            </a:r>
          </a:p>
          <a:p>
            <a:pPr algn="ctr">
              <a:buAutoNum type="alphaLcParenR"/>
            </a:pPr>
            <a:endParaRPr lang="en-GB" sz="1400" dirty="0">
              <a:latin typeface="Comic Sans MS" pitchFamily="66" charset="0"/>
              <a:sym typeface="Wingdings" pitchFamily="2" charset="2"/>
            </a:endParaRPr>
          </a:p>
          <a:p>
            <a:pPr algn="ctr">
              <a:buAutoNum type="alphaLcParenR"/>
            </a:pPr>
            <a:r>
              <a:rPr lang="en-GB" sz="1400" dirty="0" smtClean="0">
                <a:latin typeface="Comic Sans MS" pitchFamily="66" charset="0"/>
                <a:sym typeface="Wingdings" pitchFamily="2" charset="2"/>
              </a:rPr>
              <a:t>Moving down the plane</a:t>
            </a:r>
            <a:endParaRPr lang="en-GB" sz="1400" dirty="0">
              <a:latin typeface="Comic Sans MS" pitchFamily="66" charset="0"/>
              <a:sym typeface="Wingdings" pitchFamily="2" charset="2"/>
            </a:endParaRPr>
          </a:p>
        </p:txBody>
      </p:sp>
      <p:sp>
        <p:nvSpPr>
          <p:cNvPr id="4" name="TextBox 3"/>
          <p:cNvSpPr txBox="1"/>
          <p:nvPr/>
        </p:nvSpPr>
        <p:spPr>
          <a:xfrm>
            <a:off x="8742557" y="6531169"/>
            <a:ext cx="439543" cy="338554"/>
          </a:xfrm>
          <a:prstGeom prst="rect">
            <a:avLst/>
          </a:prstGeom>
          <a:noFill/>
        </p:spPr>
        <p:txBody>
          <a:bodyPr wrap="none" rtlCol="0">
            <a:spAutoFit/>
          </a:bodyPr>
          <a:lstStyle/>
          <a:p>
            <a:pPr algn="r"/>
            <a:r>
              <a:rPr lang="en-GB" sz="1600" dirty="0" smtClean="0">
                <a:latin typeface="Comic Sans MS" pitchFamily="66" charset="0"/>
              </a:rPr>
              <a:t>4C</a:t>
            </a:r>
            <a:endParaRPr lang="en-GB" sz="1600" dirty="0">
              <a:latin typeface="Comic Sans MS" pitchFamily="66" charset="0"/>
            </a:endParaRPr>
          </a:p>
        </p:txBody>
      </p:sp>
      <p:cxnSp>
        <p:nvCxnSpPr>
          <p:cNvPr id="5" name="Straight Connector 4"/>
          <p:cNvCxnSpPr/>
          <p:nvPr/>
        </p:nvCxnSpPr>
        <p:spPr>
          <a:xfrm>
            <a:off x="3934047" y="3207488"/>
            <a:ext cx="29718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V="1">
            <a:off x="3934047" y="1531088"/>
            <a:ext cx="2895600" cy="16764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Arc 6"/>
          <p:cNvSpPr/>
          <p:nvPr/>
        </p:nvSpPr>
        <p:spPr>
          <a:xfrm>
            <a:off x="3629247" y="2674088"/>
            <a:ext cx="914400" cy="914400"/>
          </a:xfrm>
          <a:prstGeom prst="arc">
            <a:avLst>
              <a:gd name="adj1" fmla="val 19764244"/>
              <a:gd name="adj2" fmla="val 584819"/>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 name="TextBox 7"/>
          <p:cNvSpPr txBox="1"/>
          <p:nvPr/>
        </p:nvSpPr>
        <p:spPr>
          <a:xfrm>
            <a:off x="4467447" y="2902688"/>
            <a:ext cx="293670" cy="307777"/>
          </a:xfrm>
          <a:prstGeom prst="rect">
            <a:avLst/>
          </a:prstGeom>
          <a:noFill/>
        </p:spPr>
        <p:txBody>
          <a:bodyPr wrap="none" rtlCol="0">
            <a:spAutoFit/>
          </a:bodyPr>
          <a:lstStyle/>
          <a:p>
            <a:r>
              <a:rPr lang="el-GR" sz="1400" dirty="0" smtClean="0">
                <a:latin typeface="Comic Sans MS" pitchFamily="66" charset="0"/>
                <a:ea typeface="Cambria Math"/>
              </a:rPr>
              <a:t>θ</a:t>
            </a:r>
            <a:endParaRPr lang="en-GB" sz="1400" dirty="0">
              <a:latin typeface="Comic Sans MS" pitchFamily="66" charset="0"/>
            </a:endParaRPr>
          </a:p>
        </p:txBody>
      </p:sp>
      <p:cxnSp>
        <p:nvCxnSpPr>
          <p:cNvPr id="14" name="Straight Arrow Connector 13"/>
          <p:cNvCxnSpPr/>
          <p:nvPr/>
        </p:nvCxnSpPr>
        <p:spPr>
          <a:xfrm>
            <a:off x="5610447" y="2216888"/>
            <a:ext cx="0" cy="9144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5610447" y="2216888"/>
            <a:ext cx="396949" cy="675167"/>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a:off x="5599814" y="2870790"/>
            <a:ext cx="396949" cy="24100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H="1" flipV="1">
            <a:off x="5220587" y="1550580"/>
            <a:ext cx="396949" cy="675167"/>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rot="19740882">
            <a:off x="5317016" y="2036190"/>
            <a:ext cx="505345" cy="204896"/>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TextBox 30"/>
          <p:cNvSpPr txBox="1"/>
          <p:nvPr/>
        </p:nvSpPr>
        <p:spPr>
          <a:xfrm>
            <a:off x="4986670" y="1297172"/>
            <a:ext cx="296876" cy="307777"/>
          </a:xfrm>
          <a:prstGeom prst="rect">
            <a:avLst/>
          </a:prstGeom>
          <a:noFill/>
        </p:spPr>
        <p:txBody>
          <a:bodyPr wrap="none" rtlCol="0">
            <a:spAutoFit/>
          </a:bodyPr>
          <a:lstStyle/>
          <a:p>
            <a:r>
              <a:rPr lang="en-GB" sz="1400" dirty="0" smtClean="0">
                <a:latin typeface="Comic Sans MS" pitchFamily="66" charset="0"/>
              </a:rPr>
              <a:t>R</a:t>
            </a:r>
            <a:endParaRPr lang="en-GB" sz="1400" dirty="0">
              <a:latin typeface="Comic Sans MS" pitchFamily="66" charset="0"/>
            </a:endParaRPr>
          </a:p>
        </p:txBody>
      </p:sp>
      <p:sp>
        <p:nvSpPr>
          <p:cNvPr id="32" name="TextBox 31"/>
          <p:cNvSpPr txBox="1"/>
          <p:nvPr/>
        </p:nvSpPr>
        <p:spPr>
          <a:xfrm>
            <a:off x="5245396" y="2555358"/>
            <a:ext cx="388248" cy="307777"/>
          </a:xfrm>
          <a:prstGeom prst="rect">
            <a:avLst/>
          </a:prstGeom>
          <a:noFill/>
        </p:spPr>
        <p:txBody>
          <a:bodyPr wrap="none" rtlCol="0">
            <a:spAutoFit/>
          </a:bodyPr>
          <a:lstStyle/>
          <a:p>
            <a:r>
              <a:rPr lang="en-GB" sz="1400" dirty="0" smtClean="0">
                <a:latin typeface="Comic Sans MS" pitchFamily="66" charset="0"/>
              </a:rPr>
              <a:t>2g</a:t>
            </a:r>
            <a:endParaRPr lang="en-GB" sz="1400" dirty="0">
              <a:latin typeface="Comic Sans MS" pitchFamily="66" charset="0"/>
            </a:endParaRPr>
          </a:p>
        </p:txBody>
      </p:sp>
      <p:sp>
        <p:nvSpPr>
          <p:cNvPr id="33" name="TextBox 32"/>
          <p:cNvSpPr txBox="1"/>
          <p:nvPr/>
        </p:nvSpPr>
        <p:spPr>
          <a:xfrm>
            <a:off x="5562600" y="2514600"/>
            <a:ext cx="293670" cy="307777"/>
          </a:xfrm>
          <a:prstGeom prst="rect">
            <a:avLst/>
          </a:prstGeom>
          <a:noFill/>
        </p:spPr>
        <p:txBody>
          <a:bodyPr wrap="none" rtlCol="0">
            <a:spAutoFit/>
          </a:bodyPr>
          <a:lstStyle/>
          <a:p>
            <a:r>
              <a:rPr lang="el-GR" sz="1400" dirty="0" smtClean="0">
                <a:latin typeface="Comic Sans MS" pitchFamily="66" charset="0"/>
                <a:ea typeface="Cambria Math"/>
              </a:rPr>
              <a:t>θ</a:t>
            </a:r>
            <a:endParaRPr lang="en-GB" sz="1400" dirty="0">
              <a:latin typeface="Comic Sans MS" pitchFamily="66" charset="0"/>
            </a:endParaRPr>
          </a:p>
        </p:txBody>
      </p:sp>
      <p:sp>
        <p:nvSpPr>
          <p:cNvPr id="34" name="Arc 33"/>
          <p:cNvSpPr/>
          <p:nvPr/>
        </p:nvSpPr>
        <p:spPr>
          <a:xfrm>
            <a:off x="5110716" y="1614376"/>
            <a:ext cx="914400" cy="914400"/>
          </a:xfrm>
          <a:prstGeom prst="arc">
            <a:avLst>
              <a:gd name="adj1" fmla="val 3967439"/>
              <a:gd name="adj2" fmla="val 502809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5" name="TextBox 34"/>
          <p:cNvSpPr txBox="1"/>
          <p:nvPr/>
        </p:nvSpPr>
        <p:spPr>
          <a:xfrm>
            <a:off x="5791200" y="2367516"/>
            <a:ext cx="704039" cy="276999"/>
          </a:xfrm>
          <a:prstGeom prst="rect">
            <a:avLst/>
          </a:prstGeom>
          <a:noFill/>
        </p:spPr>
        <p:txBody>
          <a:bodyPr wrap="none" rtlCol="0">
            <a:spAutoFit/>
          </a:bodyPr>
          <a:lstStyle/>
          <a:p>
            <a:r>
              <a:rPr lang="en-GB" sz="1200" dirty="0" smtClean="0">
                <a:solidFill>
                  <a:srgbClr val="0000FF"/>
                </a:solidFill>
                <a:latin typeface="Comic Sans MS" pitchFamily="66" charset="0"/>
              </a:rPr>
              <a:t>2gCos</a:t>
            </a:r>
            <a:r>
              <a:rPr lang="el-GR" sz="1200" dirty="0" smtClean="0">
                <a:solidFill>
                  <a:srgbClr val="0000FF"/>
                </a:solidFill>
                <a:latin typeface="Comic Sans MS" pitchFamily="66" charset="0"/>
              </a:rPr>
              <a:t>θ</a:t>
            </a:r>
            <a:endParaRPr lang="en-GB" sz="1200" dirty="0">
              <a:solidFill>
                <a:srgbClr val="0000FF"/>
              </a:solidFill>
              <a:latin typeface="Comic Sans MS" pitchFamily="66" charset="0"/>
            </a:endParaRPr>
          </a:p>
        </p:txBody>
      </p:sp>
      <p:sp>
        <p:nvSpPr>
          <p:cNvPr id="36" name="TextBox 35"/>
          <p:cNvSpPr txBox="1"/>
          <p:nvPr/>
        </p:nvSpPr>
        <p:spPr>
          <a:xfrm>
            <a:off x="5730949" y="2923953"/>
            <a:ext cx="686406" cy="276999"/>
          </a:xfrm>
          <a:prstGeom prst="rect">
            <a:avLst/>
          </a:prstGeom>
          <a:noFill/>
        </p:spPr>
        <p:txBody>
          <a:bodyPr wrap="none" rtlCol="0">
            <a:spAutoFit/>
          </a:bodyPr>
          <a:lstStyle/>
          <a:p>
            <a:r>
              <a:rPr lang="en-GB" sz="1200" dirty="0" smtClean="0">
                <a:solidFill>
                  <a:srgbClr val="FF0000"/>
                </a:solidFill>
                <a:latin typeface="Comic Sans MS" pitchFamily="66" charset="0"/>
              </a:rPr>
              <a:t>2gSin</a:t>
            </a:r>
            <a:r>
              <a:rPr lang="el-GR" sz="1200" dirty="0" smtClean="0">
                <a:solidFill>
                  <a:srgbClr val="FF0000"/>
                </a:solidFill>
                <a:latin typeface="Comic Sans MS" pitchFamily="66" charset="0"/>
              </a:rPr>
              <a:t>θ</a:t>
            </a:r>
            <a:endParaRPr lang="en-GB" sz="1200" dirty="0">
              <a:solidFill>
                <a:srgbClr val="FF0000"/>
              </a:solidFill>
              <a:latin typeface="Comic Sans MS" pitchFamily="66" charset="0"/>
            </a:endParaRPr>
          </a:p>
        </p:txBody>
      </p:sp>
      <p:cxnSp>
        <p:nvCxnSpPr>
          <p:cNvPr id="38" name="Straight Arrow Connector 37"/>
          <p:cNvCxnSpPr>
            <a:stCxn id="12" idx="3"/>
          </p:cNvCxnSpPr>
          <p:nvPr/>
        </p:nvCxnSpPr>
        <p:spPr>
          <a:xfrm flipV="1">
            <a:off x="5786304" y="1600200"/>
            <a:ext cx="690696" cy="40835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a:stCxn id="12" idx="1"/>
          </p:cNvCxnSpPr>
          <p:nvPr/>
        </p:nvCxnSpPr>
        <p:spPr>
          <a:xfrm flipH="1">
            <a:off x="4497573" y="2268718"/>
            <a:ext cx="855500" cy="495747"/>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6400800" y="1447800"/>
            <a:ext cx="277640" cy="307777"/>
          </a:xfrm>
          <a:prstGeom prst="rect">
            <a:avLst/>
          </a:prstGeom>
          <a:noFill/>
        </p:spPr>
        <p:txBody>
          <a:bodyPr wrap="none" rtlCol="0">
            <a:spAutoFit/>
          </a:bodyPr>
          <a:lstStyle/>
          <a:p>
            <a:r>
              <a:rPr lang="en-GB" sz="1400" dirty="0" smtClean="0">
                <a:latin typeface="Comic Sans MS" pitchFamily="66" charset="0"/>
              </a:rPr>
              <a:t>P</a:t>
            </a:r>
            <a:endParaRPr lang="en-GB" sz="1400" dirty="0">
              <a:latin typeface="Comic Sans MS" pitchFamily="66" charset="0"/>
            </a:endParaRPr>
          </a:p>
        </p:txBody>
      </p:sp>
      <p:sp>
        <p:nvSpPr>
          <p:cNvPr id="44" name="TextBox 43"/>
          <p:cNvSpPr txBox="1"/>
          <p:nvPr/>
        </p:nvSpPr>
        <p:spPr>
          <a:xfrm>
            <a:off x="4235302" y="2629785"/>
            <a:ext cx="293670" cy="307777"/>
          </a:xfrm>
          <a:prstGeom prst="rect">
            <a:avLst/>
          </a:prstGeom>
          <a:noFill/>
        </p:spPr>
        <p:txBody>
          <a:bodyPr wrap="none" rtlCol="0">
            <a:spAutoFit/>
          </a:bodyPr>
          <a:lstStyle/>
          <a:p>
            <a:r>
              <a:rPr lang="en-GB" sz="1400" dirty="0" smtClean="0">
                <a:latin typeface="Comic Sans MS" pitchFamily="66" charset="0"/>
              </a:rPr>
              <a:t>F</a:t>
            </a:r>
            <a:endParaRPr lang="en-GB" sz="1400" dirty="0">
              <a:latin typeface="Comic Sans MS" pitchFamily="66" charset="0"/>
            </a:endParaRPr>
          </a:p>
        </p:txBody>
      </p:sp>
      <p:sp>
        <p:nvSpPr>
          <p:cNvPr id="45" name="TextBox 44"/>
          <p:cNvSpPr txBox="1"/>
          <p:nvPr/>
        </p:nvSpPr>
        <p:spPr>
          <a:xfrm>
            <a:off x="7028120" y="1446028"/>
            <a:ext cx="1977657" cy="1815882"/>
          </a:xfrm>
          <a:prstGeom prst="rect">
            <a:avLst/>
          </a:prstGeom>
          <a:noFill/>
        </p:spPr>
        <p:txBody>
          <a:bodyPr wrap="square" rtlCol="0">
            <a:spAutoFit/>
          </a:bodyPr>
          <a:lstStyle/>
          <a:p>
            <a:r>
              <a:rPr lang="en-GB" sz="1400" dirty="0" smtClean="0">
                <a:latin typeface="Comic Sans MS" pitchFamily="66" charset="0"/>
              </a:rPr>
              <a:t>Start with a diagram</a:t>
            </a:r>
          </a:p>
          <a:p>
            <a:pPr marL="285750" indent="-285750">
              <a:buFont typeface="Wingdings"/>
              <a:buChar char="à"/>
            </a:pPr>
            <a:r>
              <a:rPr lang="en-GB" sz="1400" dirty="0" smtClean="0">
                <a:latin typeface="Comic Sans MS" pitchFamily="66" charset="0"/>
                <a:sym typeface="Wingdings" pitchFamily="2" charset="2"/>
              </a:rPr>
              <a:t>P is acting up the plane, on the point of causing the box to move</a:t>
            </a:r>
          </a:p>
          <a:p>
            <a:pPr marL="285750" indent="-285750">
              <a:buFont typeface="Wingdings"/>
              <a:buChar char="à"/>
            </a:pPr>
            <a:r>
              <a:rPr lang="en-GB" sz="1400" dirty="0" smtClean="0">
                <a:latin typeface="Comic Sans MS" pitchFamily="66" charset="0"/>
                <a:sym typeface="Wingdings" pitchFamily="2" charset="2"/>
              </a:rPr>
              <a:t>Friction is opposing this movement</a:t>
            </a:r>
            <a:endParaRPr lang="en-GB" sz="1400" dirty="0">
              <a:latin typeface="Comic Sans MS" pitchFamily="66" charset="0"/>
            </a:endParaRPr>
          </a:p>
        </p:txBody>
      </p:sp>
      <p:sp>
        <p:nvSpPr>
          <p:cNvPr id="46" name="TextBox 45"/>
          <p:cNvSpPr txBox="1"/>
          <p:nvPr/>
        </p:nvSpPr>
        <p:spPr>
          <a:xfrm>
            <a:off x="3886200" y="3429000"/>
            <a:ext cx="2630848" cy="307777"/>
          </a:xfrm>
          <a:prstGeom prst="rect">
            <a:avLst/>
          </a:prstGeom>
          <a:noFill/>
        </p:spPr>
        <p:txBody>
          <a:bodyPr wrap="none" rtlCol="0">
            <a:spAutoFit/>
          </a:bodyPr>
          <a:lstStyle/>
          <a:p>
            <a:r>
              <a:rPr lang="en-GB" sz="1400" u="sng" dirty="0" smtClean="0">
                <a:latin typeface="Comic Sans MS" pitchFamily="66" charset="0"/>
              </a:rPr>
              <a:t>Resolving Perpendicular for R</a:t>
            </a:r>
            <a:endParaRPr lang="en-GB" sz="1400" u="sng" dirty="0">
              <a:latin typeface="Comic Sans MS" pitchFamily="66" charset="0"/>
            </a:endParaRPr>
          </a:p>
        </p:txBody>
      </p:sp>
      <mc:AlternateContent xmlns:mc="http://schemas.openxmlformats.org/markup-compatibility/2006" xmlns:a14="http://schemas.microsoft.com/office/drawing/2010/main">
        <mc:Choice Requires="a14">
          <p:sp>
            <p:nvSpPr>
              <p:cNvPr id="47" name="TextBox 46"/>
              <p:cNvSpPr txBox="1"/>
              <p:nvPr/>
            </p:nvSpPr>
            <p:spPr>
              <a:xfrm>
                <a:off x="4692503" y="3827721"/>
                <a:ext cx="829586"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𝐹</m:t>
                      </m:r>
                      <m:r>
                        <a:rPr lang="en-GB" sz="1400" b="0" i="1" smtClean="0">
                          <a:latin typeface="Cambria Math"/>
                        </a:rPr>
                        <m:t>=</m:t>
                      </m:r>
                      <m:r>
                        <a:rPr lang="en-GB" sz="1400" b="0" i="1" smtClean="0">
                          <a:latin typeface="Cambria Math"/>
                        </a:rPr>
                        <m:t>𝑚𝑎</m:t>
                      </m:r>
                    </m:oMath>
                  </m:oMathPara>
                </a14:m>
                <a:endParaRPr lang="en-GB" sz="1400" dirty="0"/>
              </a:p>
            </p:txBody>
          </p:sp>
        </mc:Choice>
        <mc:Fallback xmlns="">
          <p:sp>
            <p:nvSpPr>
              <p:cNvPr id="47" name="TextBox 46"/>
              <p:cNvSpPr txBox="1">
                <a:spLocks noRot="1" noChangeAspect="1" noMove="1" noResize="1" noEditPoints="1" noAdjustHandles="1" noChangeArrowheads="1" noChangeShapeType="1" noTextEdit="1"/>
              </p:cNvSpPr>
              <p:nvPr/>
            </p:nvSpPr>
            <p:spPr>
              <a:xfrm>
                <a:off x="4692503" y="3827721"/>
                <a:ext cx="829586" cy="307777"/>
              </a:xfrm>
              <a:prstGeom prst="rect">
                <a:avLst/>
              </a:prstGeom>
              <a:blipFill rotWithShape="1">
                <a:blip r:embed="rId2"/>
                <a:stretch>
                  <a:fillRect/>
                </a:stretch>
              </a:blipFill>
            </p:spPr>
            <p:txBody>
              <a:bodyPr/>
              <a:lstStyle/>
              <a:p>
                <a:r>
                  <a:rPr lang="en-GB">
                    <a:noFill/>
                  </a:rPr>
                  <a:t> </a:t>
                </a:r>
              </a:p>
            </p:txBody>
          </p:sp>
        </mc:Fallback>
      </mc:AlternateContent>
      <p:sp>
        <p:nvSpPr>
          <p:cNvPr id="48" name="Arc 47"/>
          <p:cNvSpPr/>
          <p:nvPr/>
        </p:nvSpPr>
        <p:spPr>
          <a:xfrm>
            <a:off x="5380075" y="4001386"/>
            <a:ext cx="457200" cy="381000"/>
          </a:xfrm>
          <a:prstGeom prst="arc">
            <a:avLst>
              <a:gd name="adj1" fmla="val 16200000"/>
              <a:gd name="adj2" fmla="val 5400000"/>
            </a:avLst>
          </a:prstGeom>
          <a:ln w="25400">
            <a:solidFill>
              <a:srgbClr val="0000FF"/>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9" name="TextBox 48"/>
          <p:cNvSpPr txBox="1"/>
          <p:nvPr/>
        </p:nvSpPr>
        <p:spPr>
          <a:xfrm>
            <a:off x="5684875" y="3925186"/>
            <a:ext cx="1905000" cy="430887"/>
          </a:xfrm>
          <a:prstGeom prst="rect">
            <a:avLst/>
          </a:prstGeom>
          <a:noFill/>
        </p:spPr>
        <p:txBody>
          <a:bodyPr wrap="square" rtlCol="0">
            <a:spAutoFit/>
          </a:bodyPr>
          <a:lstStyle/>
          <a:p>
            <a:pPr algn="ctr"/>
            <a:r>
              <a:rPr lang="en-GB" sz="1100" dirty="0" smtClean="0">
                <a:solidFill>
                  <a:srgbClr val="0000FF"/>
                </a:solidFill>
                <a:latin typeface="Comic Sans MS" pitchFamily="66" charset="0"/>
              </a:rPr>
              <a:t>Sub in values with R as the positive direction</a:t>
            </a:r>
            <a:endParaRPr lang="en-GB" sz="1100" dirty="0">
              <a:solidFill>
                <a:srgbClr val="0000FF"/>
              </a:solidFill>
              <a:latin typeface="Comic Sans MS" pitchFamily="66" charset="0"/>
            </a:endParaRPr>
          </a:p>
        </p:txBody>
      </p:sp>
      <mc:AlternateContent xmlns:mc="http://schemas.openxmlformats.org/markup-compatibility/2006" xmlns:a14="http://schemas.microsoft.com/office/drawing/2010/main">
        <mc:Choice Requires="a14">
          <p:sp>
            <p:nvSpPr>
              <p:cNvPr id="50" name="TextBox 49"/>
              <p:cNvSpPr txBox="1"/>
              <p:nvPr/>
            </p:nvSpPr>
            <p:spPr>
              <a:xfrm>
                <a:off x="3877340" y="4208721"/>
                <a:ext cx="1495218"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𝑅</m:t>
                      </m:r>
                      <m:r>
                        <a:rPr lang="en-GB" sz="1400" b="0" i="1" smtClean="0">
                          <a:latin typeface="Cambria Math"/>
                        </a:rPr>
                        <m:t>−2</m:t>
                      </m:r>
                      <m:r>
                        <a:rPr lang="en-GB" sz="1400" b="0" i="1" smtClean="0">
                          <a:latin typeface="Cambria Math"/>
                        </a:rPr>
                        <m:t>𝑔𝐶𝑜𝑠</m:t>
                      </m:r>
                      <m:r>
                        <a:rPr lang="en-GB" sz="1400" b="0" i="1" smtClean="0">
                          <a:latin typeface="Cambria Math"/>
                          <a:ea typeface="Cambria Math"/>
                        </a:rPr>
                        <m:t>𝜃</m:t>
                      </m:r>
                      <m:r>
                        <a:rPr lang="en-GB" sz="1400" b="0" i="1" smtClean="0">
                          <a:latin typeface="Cambria Math"/>
                        </a:rPr>
                        <m:t>=0</m:t>
                      </m:r>
                    </m:oMath>
                  </m:oMathPara>
                </a14:m>
                <a:endParaRPr lang="en-GB" sz="1400" dirty="0"/>
              </a:p>
            </p:txBody>
          </p:sp>
        </mc:Choice>
        <mc:Fallback xmlns="">
          <p:sp>
            <p:nvSpPr>
              <p:cNvPr id="50" name="TextBox 49"/>
              <p:cNvSpPr txBox="1">
                <a:spLocks noRot="1" noChangeAspect="1" noMove="1" noResize="1" noEditPoints="1" noAdjustHandles="1" noChangeArrowheads="1" noChangeShapeType="1" noTextEdit="1"/>
              </p:cNvSpPr>
              <p:nvPr/>
            </p:nvSpPr>
            <p:spPr>
              <a:xfrm>
                <a:off x="3877340" y="4208721"/>
                <a:ext cx="1495218" cy="307777"/>
              </a:xfrm>
              <a:prstGeom prst="rect">
                <a:avLst/>
              </a:prstGeom>
              <a:blipFill rotWithShape="1">
                <a:blip r:embed="rId3"/>
                <a:stretch>
                  <a:fillRect b="-3922"/>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1" name="TextBox 50"/>
              <p:cNvSpPr txBox="1"/>
              <p:nvPr/>
            </p:nvSpPr>
            <p:spPr>
              <a:xfrm>
                <a:off x="4694275" y="4610986"/>
                <a:ext cx="1172950"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𝑅</m:t>
                      </m:r>
                      <m:r>
                        <a:rPr lang="en-GB" sz="1400" b="0" i="1" smtClean="0">
                          <a:latin typeface="Cambria Math"/>
                        </a:rPr>
                        <m:t>=2</m:t>
                      </m:r>
                      <m:r>
                        <a:rPr lang="en-GB" sz="1400" b="0" i="1" smtClean="0">
                          <a:latin typeface="Cambria Math"/>
                        </a:rPr>
                        <m:t>𝑔𝐶𝑜𝑠</m:t>
                      </m:r>
                      <m:r>
                        <m:rPr>
                          <m:sty m:val="p"/>
                        </m:rPr>
                        <a:rPr lang="el-GR" sz="1400" b="0" i="1" smtClean="0">
                          <a:latin typeface="Cambria Math"/>
                        </a:rPr>
                        <m:t>θ</m:t>
                      </m:r>
                    </m:oMath>
                  </m:oMathPara>
                </a14:m>
                <a:endParaRPr lang="en-GB" sz="1400" dirty="0"/>
              </a:p>
            </p:txBody>
          </p:sp>
        </mc:Choice>
        <mc:Fallback xmlns="">
          <p:sp>
            <p:nvSpPr>
              <p:cNvPr id="51" name="TextBox 50"/>
              <p:cNvSpPr txBox="1">
                <a:spLocks noRot="1" noChangeAspect="1" noMove="1" noResize="1" noEditPoints="1" noAdjustHandles="1" noChangeArrowheads="1" noChangeShapeType="1" noTextEdit="1"/>
              </p:cNvSpPr>
              <p:nvPr/>
            </p:nvSpPr>
            <p:spPr>
              <a:xfrm>
                <a:off x="4694275" y="4610986"/>
                <a:ext cx="1172950" cy="307777"/>
              </a:xfrm>
              <a:prstGeom prst="rect">
                <a:avLst/>
              </a:prstGeom>
              <a:blipFill rotWithShape="1">
                <a:blip r:embed="rId4"/>
                <a:stretch>
                  <a:fillRect b="-3922"/>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7" name="TextBox 36"/>
              <p:cNvSpPr txBox="1"/>
              <p:nvPr/>
            </p:nvSpPr>
            <p:spPr>
              <a:xfrm>
                <a:off x="228600" y="5334000"/>
                <a:ext cx="1017458" cy="50141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𝑆𝑖𝑛</m:t>
                      </m:r>
                      <m:r>
                        <a:rPr lang="en-GB" sz="1400" b="0" i="1" smtClean="0">
                          <a:latin typeface="Cambria Math"/>
                          <a:ea typeface="Cambria Math"/>
                        </a:rPr>
                        <m:t>𝜃</m:t>
                      </m:r>
                      <m:r>
                        <a:rPr lang="en-GB" sz="1400" b="0" i="1" smtClean="0">
                          <a:latin typeface="Cambria Math"/>
                          <a:ea typeface="Cambria Math"/>
                        </a:rPr>
                        <m:t>=</m:t>
                      </m:r>
                      <m:f>
                        <m:fPr>
                          <m:ctrlPr>
                            <a:rPr lang="en-GB" sz="1400" b="0" i="1" smtClean="0">
                              <a:latin typeface="Cambria Math"/>
                              <a:ea typeface="Cambria Math"/>
                            </a:rPr>
                          </m:ctrlPr>
                        </m:fPr>
                        <m:num>
                          <m:r>
                            <a:rPr lang="en-GB" sz="1400" b="0" i="1" smtClean="0">
                              <a:latin typeface="Cambria Math"/>
                              <a:ea typeface="Cambria Math"/>
                            </a:rPr>
                            <m:t>5</m:t>
                          </m:r>
                        </m:num>
                        <m:den>
                          <m:r>
                            <a:rPr lang="en-GB" sz="1400" b="0" i="1" smtClean="0">
                              <a:latin typeface="Cambria Math"/>
                              <a:ea typeface="Cambria Math"/>
                            </a:rPr>
                            <m:t>13</m:t>
                          </m:r>
                        </m:den>
                      </m:f>
                    </m:oMath>
                  </m:oMathPara>
                </a14:m>
                <a:endParaRPr lang="en-GB" sz="1400" dirty="0"/>
              </a:p>
            </p:txBody>
          </p:sp>
        </mc:Choice>
        <mc:Fallback xmlns="">
          <p:sp>
            <p:nvSpPr>
              <p:cNvPr id="37" name="TextBox 36"/>
              <p:cNvSpPr txBox="1">
                <a:spLocks noRot="1" noChangeAspect="1" noMove="1" noResize="1" noEditPoints="1" noAdjustHandles="1" noChangeArrowheads="1" noChangeShapeType="1" noTextEdit="1"/>
              </p:cNvSpPr>
              <p:nvPr/>
            </p:nvSpPr>
            <p:spPr>
              <a:xfrm>
                <a:off x="228600" y="5334000"/>
                <a:ext cx="1017458" cy="501419"/>
              </a:xfrm>
              <a:prstGeom prst="rect">
                <a:avLst/>
              </a:prstGeom>
              <a:blipFill rotWithShape="1">
                <a:blip r:embed="rId5"/>
                <a:stretch>
                  <a:fillRect b="-122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0" name="TextBox 39"/>
              <p:cNvSpPr txBox="1"/>
              <p:nvPr/>
            </p:nvSpPr>
            <p:spPr>
              <a:xfrm>
                <a:off x="1295400" y="5334000"/>
                <a:ext cx="1051121" cy="49564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𝐶𝑜𝑠</m:t>
                      </m:r>
                      <m:r>
                        <a:rPr lang="en-GB" sz="1400" b="0" i="1" smtClean="0">
                          <a:latin typeface="Cambria Math"/>
                          <a:ea typeface="Cambria Math"/>
                        </a:rPr>
                        <m:t>𝜃</m:t>
                      </m:r>
                      <m:r>
                        <a:rPr lang="en-GB" sz="1400" b="0" i="1" smtClean="0">
                          <a:latin typeface="Cambria Math"/>
                          <a:ea typeface="Cambria Math"/>
                        </a:rPr>
                        <m:t>=</m:t>
                      </m:r>
                      <m:f>
                        <m:fPr>
                          <m:ctrlPr>
                            <a:rPr lang="en-GB" sz="1400" b="0" i="1" smtClean="0">
                              <a:latin typeface="Cambria Math"/>
                              <a:ea typeface="Cambria Math"/>
                            </a:rPr>
                          </m:ctrlPr>
                        </m:fPr>
                        <m:num>
                          <m:r>
                            <a:rPr lang="en-GB" sz="1400" b="0" i="1" smtClean="0">
                              <a:latin typeface="Cambria Math"/>
                              <a:ea typeface="Cambria Math"/>
                            </a:rPr>
                            <m:t>12</m:t>
                          </m:r>
                        </m:num>
                        <m:den>
                          <m:r>
                            <a:rPr lang="en-GB" sz="1400" b="0" i="1" smtClean="0">
                              <a:latin typeface="Cambria Math"/>
                              <a:ea typeface="Cambria Math"/>
                            </a:rPr>
                            <m:t>13</m:t>
                          </m:r>
                        </m:den>
                      </m:f>
                    </m:oMath>
                  </m:oMathPara>
                </a14:m>
                <a:endParaRPr lang="en-GB" sz="1400" dirty="0"/>
              </a:p>
            </p:txBody>
          </p:sp>
        </mc:Choice>
        <mc:Fallback xmlns="">
          <p:sp>
            <p:nvSpPr>
              <p:cNvPr id="40" name="TextBox 39"/>
              <p:cNvSpPr txBox="1">
                <a:spLocks noRot="1" noChangeAspect="1" noMove="1" noResize="1" noEditPoints="1" noAdjustHandles="1" noChangeArrowheads="1" noChangeShapeType="1" noTextEdit="1"/>
              </p:cNvSpPr>
              <p:nvPr/>
            </p:nvSpPr>
            <p:spPr>
              <a:xfrm>
                <a:off x="1295400" y="5334000"/>
                <a:ext cx="1051121" cy="495649"/>
              </a:xfrm>
              <a:prstGeom prst="rect">
                <a:avLst/>
              </a:prstGeom>
              <a:blipFill rotWithShape="1">
                <a:blip r:embed="rId6"/>
                <a:stretch>
                  <a:fillRect b="-1235"/>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1" name="TextBox 40"/>
              <p:cNvSpPr txBox="1"/>
              <p:nvPr/>
            </p:nvSpPr>
            <p:spPr>
              <a:xfrm>
                <a:off x="2362200" y="5334000"/>
                <a:ext cx="1073564" cy="50000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ea typeface="Cambria Math"/>
                        </a:rPr>
                        <m:t>𝑇𝑎𝑛</m:t>
                      </m:r>
                      <m:r>
                        <a:rPr lang="en-GB" sz="1400" b="0" i="1" smtClean="0">
                          <a:latin typeface="Cambria Math"/>
                          <a:ea typeface="Cambria Math"/>
                        </a:rPr>
                        <m:t>𝜃</m:t>
                      </m:r>
                      <m:r>
                        <a:rPr lang="en-GB" sz="1400" b="0" i="1" smtClean="0">
                          <a:latin typeface="Cambria Math"/>
                          <a:ea typeface="Cambria Math"/>
                        </a:rPr>
                        <m:t>=</m:t>
                      </m:r>
                      <m:f>
                        <m:fPr>
                          <m:ctrlPr>
                            <a:rPr lang="en-GB" sz="1400" b="0" i="1" smtClean="0">
                              <a:latin typeface="Cambria Math"/>
                              <a:ea typeface="Cambria Math"/>
                            </a:rPr>
                          </m:ctrlPr>
                        </m:fPr>
                        <m:num>
                          <m:r>
                            <a:rPr lang="en-GB" sz="1400" b="0" i="1" smtClean="0">
                              <a:latin typeface="Cambria Math"/>
                              <a:ea typeface="Cambria Math"/>
                            </a:rPr>
                            <m:t>5</m:t>
                          </m:r>
                        </m:num>
                        <m:den>
                          <m:r>
                            <a:rPr lang="en-GB" sz="1400" b="0" i="1" smtClean="0">
                              <a:latin typeface="Cambria Math"/>
                              <a:ea typeface="Cambria Math"/>
                            </a:rPr>
                            <m:t>12</m:t>
                          </m:r>
                        </m:den>
                      </m:f>
                    </m:oMath>
                  </m:oMathPara>
                </a14:m>
                <a:endParaRPr lang="en-GB" sz="1400" dirty="0"/>
              </a:p>
            </p:txBody>
          </p:sp>
        </mc:Choice>
        <mc:Fallback xmlns="">
          <p:sp>
            <p:nvSpPr>
              <p:cNvPr id="41" name="TextBox 40"/>
              <p:cNvSpPr txBox="1">
                <a:spLocks noRot="1" noChangeAspect="1" noMove="1" noResize="1" noEditPoints="1" noAdjustHandles="1" noChangeArrowheads="1" noChangeShapeType="1" noTextEdit="1"/>
              </p:cNvSpPr>
              <p:nvPr/>
            </p:nvSpPr>
            <p:spPr>
              <a:xfrm>
                <a:off x="2362200" y="5334000"/>
                <a:ext cx="1073564" cy="500009"/>
              </a:xfrm>
              <a:prstGeom prst="rect">
                <a:avLst/>
              </a:prstGeom>
              <a:blipFill rotWithShape="1">
                <a:blip r:embed="rId7"/>
                <a:stretch>
                  <a:fillRect b="-1220"/>
                </a:stretch>
              </a:blipFill>
            </p:spPr>
            <p:txBody>
              <a:bodyPr/>
              <a:lstStyle/>
              <a:p>
                <a:r>
                  <a:rPr lang="en-GB">
                    <a:noFill/>
                  </a:rPr>
                  <a:t> </a:t>
                </a:r>
              </a:p>
            </p:txBody>
          </p:sp>
        </mc:Fallback>
      </mc:AlternateContent>
      <p:sp>
        <p:nvSpPr>
          <p:cNvPr id="42" name="TextBox 41"/>
          <p:cNvSpPr txBox="1"/>
          <p:nvPr/>
        </p:nvSpPr>
        <p:spPr>
          <a:xfrm>
            <a:off x="3886200" y="5105400"/>
            <a:ext cx="1225015" cy="307777"/>
          </a:xfrm>
          <a:prstGeom prst="rect">
            <a:avLst/>
          </a:prstGeom>
          <a:noFill/>
        </p:spPr>
        <p:txBody>
          <a:bodyPr wrap="none" rtlCol="0">
            <a:spAutoFit/>
          </a:bodyPr>
          <a:lstStyle/>
          <a:p>
            <a:r>
              <a:rPr lang="en-GB" sz="1400" u="sng" dirty="0">
                <a:latin typeface="Comic Sans MS" pitchFamily="66" charset="0"/>
              </a:rPr>
              <a:t>F</a:t>
            </a:r>
            <a:r>
              <a:rPr lang="en-GB" sz="1400" u="sng" dirty="0" smtClean="0">
                <a:latin typeface="Comic Sans MS" pitchFamily="66" charset="0"/>
              </a:rPr>
              <a:t>inding F</a:t>
            </a:r>
            <a:r>
              <a:rPr lang="en-GB" sz="1400" baseline="-25000" dirty="0" smtClean="0">
                <a:latin typeface="Comic Sans MS" pitchFamily="66" charset="0"/>
              </a:rPr>
              <a:t>MAX</a:t>
            </a:r>
            <a:endParaRPr lang="en-GB" sz="1400" baseline="-25000" dirty="0">
              <a:latin typeface="Comic Sans MS" pitchFamily="66" charset="0"/>
            </a:endParaRPr>
          </a:p>
        </p:txBody>
      </p:sp>
      <mc:AlternateContent xmlns:mc="http://schemas.openxmlformats.org/markup-compatibility/2006" xmlns:a14="http://schemas.microsoft.com/office/drawing/2010/main">
        <mc:Choice Requires="a14">
          <p:sp>
            <p:nvSpPr>
              <p:cNvPr id="52" name="TextBox 51"/>
              <p:cNvSpPr txBox="1"/>
              <p:nvPr/>
            </p:nvSpPr>
            <p:spPr>
              <a:xfrm>
                <a:off x="4419600" y="5410200"/>
                <a:ext cx="1067472"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400" b="0" i="1" smtClean="0">
                              <a:latin typeface="Cambria Math"/>
                            </a:rPr>
                          </m:ctrlPr>
                        </m:sSubPr>
                        <m:e>
                          <m:r>
                            <a:rPr lang="en-GB" sz="1400" b="0" i="1" smtClean="0">
                              <a:latin typeface="Cambria Math"/>
                            </a:rPr>
                            <m:t>𝐹</m:t>
                          </m:r>
                        </m:e>
                        <m:sub>
                          <m:r>
                            <a:rPr lang="en-GB" sz="1400" b="0" i="1" smtClean="0">
                              <a:latin typeface="Cambria Math"/>
                            </a:rPr>
                            <m:t>𝑀𝐴𝑋</m:t>
                          </m:r>
                        </m:sub>
                      </m:sSub>
                      <m:r>
                        <a:rPr lang="en-GB" sz="1400" b="0" i="1" smtClean="0">
                          <a:latin typeface="Cambria Math"/>
                        </a:rPr>
                        <m:t>=</m:t>
                      </m:r>
                      <m:r>
                        <a:rPr lang="en-GB" sz="1400" b="0" i="1" smtClean="0">
                          <a:latin typeface="Cambria Math"/>
                          <a:ea typeface="Cambria Math"/>
                        </a:rPr>
                        <m:t>𝜇</m:t>
                      </m:r>
                      <m:r>
                        <a:rPr lang="en-GB" sz="1400" b="0" i="1" smtClean="0">
                          <a:latin typeface="Cambria Math"/>
                          <a:ea typeface="Cambria Math"/>
                        </a:rPr>
                        <m:t>𝑅</m:t>
                      </m:r>
                    </m:oMath>
                  </m:oMathPara>
                </a14:m>
                <a:endParaRPr lang="en-GB" sz="1400" dirty="0"/>
              </a:p>
            </p:txBody>
          </p:sp>
        </mc:Choice>
        <mc:Fallback xmlns="">
          <p:sp>
            <p:nvSpPr>
              <p:cNvPr id="52" name="TextBox 51"/>
              <p:cNvSpPr txBox="1">
                <a:spLocks noRot="1" noChangeAspect="1" noMove="1" noResize="1" noEditPoints="1" noAdjustHandles="1" noChangeArrowheads="1" noChangeShapeType="1" noTextEdit="1"/>
              </p:cNvSpPr>
              <p:nvPr/>
            </p:nvSpPr>
            <p:spPr>
              <a:xfrm>
                <a:off x="4419600" y="5410200"/>
                <a:ext cx="1067472" cy="307777"/>
              </a:xfrm>
              <a:prstGeom prst="rect">
                <a:avLst/>
              </a:prstGeom>
              <a:blipFill rotWithShape="1">
                <a:blip r:embed="rId8"/>
                <a:stretch>
                  <a:fillRect b="-4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3" name="TextBox 52"/>
              <p:cNvSpPr txBox="1"/>
              <p:nvPr/>
            </p:nvSpPr>
            <p:spPr>
              <a:xfrm>
                <a:off x="4419600" y="5791200"/>
                <a:ext cx="1730602" cy="49705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400" b="0" i="1" smtClean="0">
                              <a:latin typeface="Cambria Math"/>
                            </a:rPr>
                          </m:ctrlPr>
                        </m:sSubPr>
                        <m:e>
                          <m:r>
                            <a:rPr lang="en-GB" sz="1400" b="0" i="1" smtClean="0">
                              <a:latin typeface="Cambria Math"/>
                            </a:rPr>
                            <m:t>𝐹</m:t>
                          </m:r>
                        </m:e>
                        <m:sub>
                          <m:r>
                            <a:rPr lang="en-GB" sz="1400" b="0" i="1" smtClean="0">
                              <a:latin typeface="Cambria Math"/>
                            </a:rPr>
                            <m:t>𝑀𝐴𝑋</m:t>
                          </m:r>
                        </m:sub>
                      </m:sSub>
                      <m:r>
                        <a:rPr lang="en-GB" sz="1400" b="0" i="1" smtClean="0">
                          <a:latin typeface="Cambria Math"/>
                        </a:rPr>
                        <m:t>=</m:t>
                      </m:r>
                      <m:f>
                        <m:fPr>
                          <m:ctrlPr>
                            <a:rPr lang="en-GB" sz="1400" b="0" i="1" smtClean="0">
                              <a:latin typeface="Cambria Math"/>
                            </a:rPr>
                          </m:ctrlPr>
                        </m:fPr>
                        <m:num>
                          <m:r>
                            <a:rPr lang="en-GB" sz="1400" b="0" i="1" smtClean="0">
                              <a:latin typeface="Cambria Math"/>
                            </a:rPr>
                            <m:t>1</m:t>
                          </m:r>
                        </m:num>
                        <m:den>
                          <m:r>
                            <a:rPr lang="en-GB" sz="1400" b="0" i="1" smtClean="0">
                              <a:latin typeface="Cambria Math"/>
                            </a:rPr>
                            <m:t>3</m:t>
                          </m:r>
                        </m:den>
                      </m:f>
                      <m:r>
                        <a:rPr lang="en-GB" sz="1400" b="0" i="1" smtClean="0">
                          <a:latin typeface="Cambria Math"/>
                        </a:rPr>
                        <m:t>(2</m:t>
                      </m:r>
                      <m:r>
                        <a:rPr lang="en-GB" sz="1400" b="0" i="1" smtClean="0">
                          <a:latin typeface="Cambria Math"/>
                        </a:rPr>
                        <m:t>𝑔𝐶𝑜𝑠</m:t>
                      </m:r>
                      <m:r>
                        <a:rPr lang="en-GB" sz="1400" b="0" i="1" smtClean="0">
                          <a:latin typeface="Cambria Math"/>
                          <a:ea typeface="Cambria Math"/>
                        </a:rPr>
                        <m:t>𝜃</m:t>
                      </m:r>
                      <m:r>
                        <a:rPr lang="en-GB" sz="1400" b="0" i="1" smtClean="0">
                          <a:latin typeface="Cambria Math"/>
                          <a:ea typeface="Cambria Math"/>
                        </a:rPr>
                        <m:t>)</m:t>
                      </m:r>
                    </m:oMath>
                  </m:oMathPara>
                </a14:m>
                <a:endParaRPr lang="en-GB" sz="1400" dirty="0"/>
              </a:p>
            </p:txBody>
          </p:sp>
        </mc:Choice>
        <mc:Fallback xmlns="">
          <p:sp>
            <p:nvSpPr>
              <p:cNvPr id="53" name="TextBox 52"/>
              <p:cNvSpPr txBox="1">
                <a:spLocks noRot="1" noChangeAspect="1" noMove="1" noResize="1" noEditPoints="1" noAdjustHandles="1" noChangeArrowheads="1" noChangeShapeType="1" noTextEdit="1"/>
              </p:cNvSpPr>
              <p:nvPr/>
            </p:nvSpPr>
            <p:spPr>
              <a:xfrm>
                <a:off x="4419600" y="5791200"/>
                <a:ext cx="1730602" cy="497059"/>
              </a:xfrm>
              <a:prstGeom prst="rect">
                <a:avLst/>
              </a:prstGeom>
              <a:blipFill rotWithShape="1">
                <a:blip r:embed="rId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4" name="TextBox 53"/>
              <p:cNvSpPr txBox="1"/>
              <p:nvPr/>
            </p:nvSpPr>
            <p:spPr>
              <a:xfrm>
                <a:off x="4419600" y="6337904"/>
                <a:ext cx="1523814" cy="49705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400" b="0" i="1" smtClean="0">
                              <a:latin typeface="Cambria Math"/>
                            </a:rPr>
                          </m:ctrlPr>
                        </m:sSubPr>
                        <m:e>
                          <m:r>
                            <a:rPr lang="en-GB" sz="1400" b="0" i="1" smtClean="0">
                              <a:latin typeface="Cambria Math"/>
                            </a:rPr>
                            <m:t>𝐹</m:t>
                          </m:r>
                        </m:e>
                        <m:sub>
                          <m:r>
                            <a:rPr lang="en-GB" sz="1400" b="0" i="1" smtClean="0">
                              <a:latin typeface="Cambria Math"/>
                            </a:rPr>
                            <m:t>𝑀𝐴𝑋</m:t>
                          </m:r>
                        </m:sub>
                      </m:sSub>
                      <m:r>
                        <a:rPr lang="en-GB" sz="1400" b="0" i="1" smtClean="0">
                          <a:latin typeface="Cambria Math"/>
                        </a:rPr>
                        <m:t>= </m:t>
                      </m:r>
                      <m:f>
                        <m:fPr>
                          <m:ctrlPr>
                            <a:rPr lang="en-GB" sz="1400" b="0" i="1" smtClean="0">
                              <a:latin typeface="Cambria Math"/>
                            </a:rPr>
                          </m:ctrlPr>
                        </m:fPr>
                        <m:num>
                          <m:r>
                            <a:rPr lang="en-GB" sz="1400" b="0" i="1" smtClean="0">
                              <a:latin typeface="Cambria Math"/>
                            </a:rPr>
                            <m:t>2</m:t>
                          </m:r>
                        </m:num>
                        <m:den>
                          <m:r>
                            <a:rPr lang="en-GB" sz="1400" b="0" i="1" smtClean="0">
                              <a:latin typeface="Cambria Math"/>
                            </a:rPr>
                            <m:t>3</m:t>
                          </m:r>
                        </m:den>
                      </m:f>
                      <m:r>
                        <a:rPr lang="en-GB" sz="1400" b="0" i="1" smtClean="0">
                          <a:latin typeface="Cambria Math"/>
                        </a:rPr>
                        <m:t>𝑔𝐶𝑜𝑠</m:t>
                      </m:r>
                      <m:r>
                        <a:rPr lang="en-GB" sz="1400" b="0" i="1" smtClean="0">
                          <a:latin typeface="Cambria Math"/>
                          <a:ea typeface="Cambria Math"/>
                        </a:rPr>
                        <m:t>𝜃</m:t>
                      </m:r>
                    </m:oMath>
                  </m:oMathPara>
                </a14:m>
                <a:endParaRPr lang="en-GB" sz="1400" dirty="0"/>
              </a:p>
            </p:txBody>
          </p:sp>
        </mc:Choice>
        <mc:Fallback xmlns="">
          <p:sp>
            <p:nvSpPr>
              <p:cNvPr id="54" name="TextBox 53"/>
              <p:cNvSpPr txBox="1">
                <a:spLocks noRot="1" noChangeAspect="1" noMove="1" noResize="1" noEditPoints="1" noAdjustHandles="1" noChangeArrowheads="1" noChangeShapeType="1" noTextEdit="1"/>
              </p:cNvSpPr>
              <p:nvPr/>
            </p:nvSpPr>
            <p:spPr>
              <a:xfrm>
                <a:off x="4419600" y="6337904"/>
                <a:ext cx="1523814" cy="497059"/>
              </a:xfrm>
              <a:prstGeom prst="rect">
                <a:avLst/>
              </a:prstGeom>
              <a:blipFill rotWithShape="1">
                <a:blip r:embed="rId10"/>
                <a:stretch>
                  <a:fillRect b="-1235"/>
                </a:stretch>
              </a:blipFill>
            </p:spPr>
            <p:txBody>
              <a:bodyPr/>
              <a:lstStyle/>
              <a:p>
                <a:r>
                  <a:rPr lang="en-GB">
                    <a:noFill/>
                  </a:rPr>
                  <a:t> </a:t>
                </a:r>
              </a:p>
            </p:txBody>
          </p:sp>
        </mc:Fallback>
      </mc:AlternateContent>
      <p:sp>
        <p:nvSpPr>
          <p:cNvPr id="55" name="Arc 54"/>
          <p:cNvSpPr/>
          <p:nvPr/>
        </p:nvSpPr>
        <p:spPr>
          <a:xfrm>
            <a:off x="5638800" y="4419600"/>
            <a:ext cx="457200" cy="381000"/>
          </a:xfrm>
          <a:prstGeom prst="arc">
            <a:avLst>
              <a:gd name="adj1" fmla="val 16200000"/>
              <a:gd name="adj2" fmla="val 5400000"/>
            </a:avLst>
          </a:prstGeom>
          <a:ln w="25400">
            <a:solidFill>
              <a:srgbClr val="0000FF"/>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6" name="TextBox 55"/>
          <p:cNvSpPr txBox="1"/>
          <p:nvPr/>
        </p:nvSpPr>
        <p:spPr>
          <a:xfrm>
            <a:off x="6019800" y="4495800"/>
            <a:ext cx="990600" cy="261610"/>
          </a:xfrm>
          <a:prstGeom prst="rect">
            <a:avLst/>
          </a:prstGeom>
          <a:noFill/>
        </p:spPr>
        <p:txBody>
          <a:bodyPr wrap="square" rtlCol="0">
            <a:spAutoFit/>
          </a:bodyPr>
          <a:lstStyle/>
          <a:p>
            <a:pPr algn="ctr"/>
            <a:r>
              <a:rPr lang="en-GB" sz="1100" dirty="0" smtClean="0">
                <a:solidFill>
                  <a:srgbClr val="0000FF"/>
                </a:solidFill>
                <a:latin typeface="Comic Sans MS" pitchFamily="66" charset="0"/>
              </a:rPr>
              <a:t>Rearrange</a:t>
            </a:r>
            <a:endParaRPr lang="en-GB" sz="1100" dirty="0">
              <a:solidFill>
                <a:srgbClr val="0000FF"/>
              </a:solidFill>
              <a:latin typeface="Comic Sans MS" pitchFamily="66" charset="0"/>
            </a:endParaRPr>
          </a:p>
        </p:txBody>
      </p:sp>
      <p:sp>
        <p:nvSpPr>
          <p:cNvPr id="57" name="Arc 56"/>
          <p:cNvSpPr/>
          <p:nvPr/>
        </p:nvSpPr>
        <p:spPr>
          <a:xfrm>
            <a:off x="5867400" y="5562600"/>
            <a:ext cx="457200" cy="5334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8" name="Arc 57"/>
          <p:cNvSpPr/>
          <p:nvPr/>
        </p:nvSpPr>
        <p:spPr>
          <a:xfrm>
            <a:off x="5867400" y="6096000"/>
            <a:ext cx="457200" cy="5334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9" name="TextBox 58"/>
          <p:cNvSpPr txBox="1"/>
          <p:nvPr/>
        </p:nvSpPr>
        <p:spPr>
          <a:xfrm>
            <a:off x="6248400" y="5715000"/>
            <a:ext cx="1219200" cy="261610"/>
          </a:xfrm>
          <a:prstGeom prst="rect">
            <a:avLst/>
          </a:prstGeom>
          <a:noFill/>
        </p:spPr>
        <p:txBody>
          <a:bodyPr wrap="square" rtlCol="0">
            <a:spAutoFit/>
          </a:bodyPr>
          <a:lstStyle/>
          <a:p>
            <a:pPr algn="ctr"/>
            <a:r>
              <a:rPr lang="en-GB" sz="1100" dirty="0" smtClean="0">
                <a:solidFill>
                  <a:srgbClr val="FF0000"/>
                </a:solidFill>
                <a:latin typeface="Comic Sans MS" pitchFamily="66" charset="0"/>
              </a:rPr>
              <a:t>Sub in values</a:t>
            </a:r>
            <a:endParaRPr lang="en-GB" sz="1100" dirty="0">
              <a:solidFill>
                <a:srgbClr val="FF0000"/>
              </a:solidFill>
              <a:latin typeface="Comic Sans MS" pitchFamily="66" charset="0"/>
            </a:endParaRPr>
          </a:p>
        </p:txBody>
      </p:sp>
      <p:sp>
        <p:nvSpPr>
          <p:cNvPr id="60" name="TextBox 59"/>
          <p:cNvSpPr txBox="1"/>
          <p:nvPr/>
        </p:nvSpPr>
        <p:spPr>
          <a:xfrm>
            <a:off x="6172200" y="6172200"/>
            <a:ext cx="1219200" cy="430887"/>
          </a:xfrm>
          <a:prstGeom prst="rect">
            <a:avLst/>
          </a:prstGeom>
          <a:noFill/>
        </p:spPr>
        <p:txBody>
          <a:bodyPr wrap="square" rtlCol="0">
            <a:spAutoFit/>
          </a:bodyPr>
          <a:lstStyle/>
          <a:p>
            <a:pPr algn="ctr"/>
            <a:r>
              <a:rPr lang="en-GB" sz="1100" dirty="0" smtClean="0">
                <a:solidFill>
                  <a:srgbClr val="FF0000"/>
                </a:solidFill>
                <a:latin typeface="Comic Sans MS" pitchFamily="66" charset="0"/>
              </a:rPr>
              <a:t>Remove the bracket</a:t>
            </a:r>
            <a:endParaRPr lang="en-GB" sz="11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61" name="TextBox 60"/>
              <p:cNvSpPr txBox="1"/>
              <p:nvPr/>
            </p:nvSpPr>
            <p:spPr>
              <a:xfrm>
                <a:off x="228600" y="5943600"/>
                <a:ext cx="1523814" cy="49705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400" b="0" i="1" smtClean="0">
                              <a:latin typeface="Cambria Math"/>
                            </a:rPr>
                          </m:ctrlPr>
                        </m:sSubPr>
                        <m:e>
                          <m:r>
                            <a:rPr lang="en-GB" sz="1400" b="0" i="1" smtClean="0">
                              <a:latin typeface="Cambria Math"/>
                            </a:rPr>
                            <m:t>𝐹</m:t>
                          </m:r>
                        </m:e>
                        <m:sub>
                          <m:r>
                            <a:rPr lang="en-GB" sz="1400" b="0" i="1" smtClean="0">
                              <a:latin typeface="Cambria Math"/>
                            </a:rPr>
                            <m:t>𝑀𝐴𝑋</m:t>
                          </m:r>
                        </m:sub>
                      </m:sSub>
                      <m:r>
                        <a:rPr lang="en-GB" sz="1400" b="0" i="1" smtClean="0">
                          <a:latin typeface="Cambria Math"/>
                        </a:rPr>
                        <m:t>= </m:t>
                      </m:r>
                      <m:f>
                        <m:fPr>
                          <m:ctrlPr>
                            <a:rPr lang="en-GB" sz="1400" b="0" i="1" smtClean="0">
                              <a:latin typeface="Cambria Math"/>
                            </a:rPr>
                          </m:ctrlPr>
                        </m:fPr>
                        <m:num>
                          <m:r>
                            <a:rPr lang="en-GB" sz="1400" b="0" i="1" smtClean="0">
                              <a:latin typeface="Cambria Math"/>
                            </a:rPr>
                            <m:t>2</m:t>
                          </m:r>
                        </m:num>
                        <m:den>
                          <m:r>
                            <a:rPr lang="en-GB" sz="1400" b="0" i="1" smtClean="0">
                              <a:latin typeface="Cambria Math"/>
                            </a:rPr>
                            <m:t>3</m:t>
                          </m:r>
                        </m:den>
                      </m:f>
                      <m:r>
                        <a:rPr lang="en-GB" sz="1400" b="0" i="1" smtClean="0">
                          <a:latin typeface="Cambria Math"/>
                        </a:rPr>
                        <m:t>𝑔𝐶𝑜𝑠</m:t>
                      </m:r>
                      <m:r>
                        <a:rPr lang="en-GB" sz="1400" b="0" i="1" smtClean="0">
                          <a:latin typeface="Cambria Math"/>
                          <a:ea typeface="Cambria Math"/>
                        </a:rPr>
                        <m:t>𝜃</m:t>
                      </m:r>
                    </m:oMath>
                  </m:oMathPara>
                </a14:m>
                <a:endParaRPr lang="en-GB" sz="1400" dirty="0"/>
              </a:p>
            </p:txBody>
          </p:sp>
        </mc:Choice>
        <mc:Fallback xmlns="">
          <p:sp>
            <p:nvSpPr>
              <p:cNvPr id="61" name="TextBox 60"/>
              <p:cNvSpPr txBox="1">
                <a:spLocks noRot="1" noChangeAspect="1" noMove="1" noResize="1" noEditPoints="1" noAdjustHandles="1" noChangeArrowheads="1" noChangeShapeType="1" noTextEdit="1"/>
              </p:cNvSpPr>
              <p:nvPr/>
            </p:nvSpPr>
            <p:spPr>
              <a:xfrm>
                <a:off x="228600" y="5943600"/>
                <a:ext cx="1523814" cy="497059"/>
              </a:xfrm>
              <a:prstGeom prst="rect">
                <a:avLst/>
              </a:prstGeom>
              <a:blipFill rotWithShape="1">
                <a:blip r:embed="rId11"/>
                <a:stretch>
                  <a:fillRect/>
                </a:stretch>
              </a:blipFill>
            </p:spPr>
            <p:txBody>
              <a:bodyPr/>
              <a:lstStyle/>
              <a:p>
                <a:r>
                  <a:rPr lang="en-GB">
                    <a:noFill/>
                  </a:rPr>
                  <a:t> </a:t>
                </a:r>
              </a:p>
            </p:txBody>
          </p:sp>
        </mc:Fallback>
      </mc:AlternateContent>
      <p:pic>
        <p:nvPicPr>
          <p:cNvPr id="62" name="Picture 6" descr="http://sd.keepcalm-o-matic.co.uk/i/keep-calm-and-use-the-forces-3.pn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52400" y="76200"/>
            <a:ext cx="1066800" cy="1244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2492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animEffect transition="in" filter="blinds(horizontal)">
                                      <p:cBhvr>
                                        <p:cTn id="7" dur="500"/>
                                        <p:tgtEl>
                                          <p:spTgt spid="4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5"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vertical)">
                                      <p:cBhvr>
                                        <p:cTn id="12" dur="500"/>
                                        <p:tgtEl>
                                          <p:spTgt spid="5"/>
                                        </p:tgtEl>
                                      </p:cBhvr>
                                    </p:animEffect>
                                  </p:childTnLst>
                                </p:cTn>
                              </p:par>
                              <p:par>
                                <p:cTn id="13" presetID="3" presetClass="entr" presetSubtype="10" fill="hold"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linds(horizontal)">
                                      <p:cBhvr>
                                        <p:cTn id="15" dur="500"/>
                                        <p:tgtEl>
                                          <p:spTgt spid="6"/>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blinds(horizontal)">
                                      <p:cBhvr>
                                        <p:cTn id="18" dur="500"/>
                                        <p:tgtEl>
                                          <p:spTgt spid="7"/>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blinds(horizontal)">
                                      <p:cBhvr>
                                        <p:cTn id="21" dur="500"/>
                                        <p:tgtEl>
                                          <p:spTgt spid="8"/>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blinds(horizontal)">
                                      <p:cBhvr>
                                        <p:cTn id="26" dur="500"/>
                                        <p:tgtEl>
                                          <p:spTgt spid="12"/>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32"/>
                                        </p:tgtEl>
                                        <p:attrNameLst>
                                          <p:attrName>style.visibility</p:attrName>
                                        </p:attrNameLst>
                                      </p:cBhvr>
                                      <p:to>
                                        <p:strVal val="visible"/>
                                      </p:to>
                                    </p:set>
                                    <p:animEffect transition="in" filter="blinds(horizontal)">
                                      <p:cBhvr>
                                        <p:cTn id="31" dur="500"/>
                                        <p:tgtEl>
                                          <p:spTgt spid="32"/>
                                        </p:tgtEl>
                                      </p:cBhvr>
                                    </p:animEffect>
                                  </p:childTnLst>
                                </p:cTn>
                              </p:par>
                              <p:par>
                                <p:cTn id="32" presetID="3" presetClass="entr" presetSubtype="10" fill="hold" nodeType="withEffect">
                                  <p:stCondLst>
                                    <p:cond delay="0"/>
                                  </p:stCondLst>
                                  <p:childTnLst>
                                    <p:set>
                                      <p:cBhvr>
                                        <p:cTn id="33" dur="1" fill="hold">
                                          <p:stCondLst>
                                            <p:cond delay="0"/>
                                          </p:stCondLst>
                                        </p:cTn>
                                        <p:tgtEl>
                                          <p:spTgt spid="14"/>
                                        </p:tgtEl>
                                        <p:attrNameLst>
                                          <p:attrName>style.visibility</p:attrName>
                                        </p:attrNameLst>
                                      </p:cBhvr>
                                      <p:to>
                                        <p:strVal val="visible"/>
                                      </p:to>
                                    </p:set>
                                    <p:animEffect transition="in" filter="blinds(horizontal)">
                                      <p:cBhvr>
                                        <p:cTn id="34" dur="500"/>
                                        <p:tgtEl>
                                          <p:spTgt spid="14"/>
                                        </p:tgtEl>
                                      </p:cBhvr>
                                    </p:animEffec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nodeType="clickEffect">
                                  <p:stCondLst>
                                    <p:cond delay="0"/>
                                  </p:stCondLst>
                                  <p:childTnLst>
                                    <p:set>
                                      <p:cBhvr>
                                        <p:cTn id="38" dur="1" fill="hold">
                                          <p:stCondLst>
                                            <p:cond delay="0"/>
                                          </p:stCondLst>
                                        </p:cTn>
                                        <p:tgtEl>
                                          <p:spTgt spid="30"/>
                                        </p:tgtEl>
                                        <p:attrNameLst>
                                          <p:attrName>style.visibility</p:attrName>
                                        </p:attrNameLst>
                                      </p:cBhvr>
                                      <p:to>
                                        <p:strVal val="visible"/>
                                      </p:to>
                                    </p:set>
                                    <p:animEffect transition="in" filter="blinds(horizontal)">
                                      <p:cBhvr>
                                        <p:cTn id="39" dur="500"/>
                                        <p:tgtEl>
                                          <p:spTgt spid="30"/>
                                        </p:tgtEl>
                                      </p:cBhvr>
                                    </p:animEffect>
                                  </p:childTnLst>
                                </p:cTn>
                              </p:par>
                              <p:par>
                                <p:cTn id="40" presetID="3" presetClass="entr" presetSubtype="10" fill="hold" grpId="0" nodeType="withEffect">
                                  <p:stCondLst>
                                    <p:cond delay="0"/>
                                  </p:stCondLst>
                                  <p:childTnLst>
                                    <p:set>
                                      <p:cBhvr>
                                        <p:cTn id="41" dur="1" fill="hold">
                                          <p:stCondLst>
                                            <p:cond delay="0"/>
                                          </p:stCondLst>
                                        </p:cTn>
                                        <p:tgtEl>
                                          <p:spTgt spid="31"/>
                                        </p:tgtEl>
                                        <p:attrNameLst>
                                          <p:attrName>style.visibility</p:attrName>
                                        </p:attrNameLst>
                                      </p:cBhvr>
                                      <p:to>
                                        <p:strVal val="visible"/>
                                      </p:to>
                                    </p:set>
                                    <p:animEffect transition="in" filter="blinds(horizontal)">
                                      <p:cBhvr>
                                        <p:cTn id="42" dur="500"/>
                                        <p:tgtEl>
                                          <p:spTgt spid="31"/>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45">
                                            <p:txEl>
                                              <p:pRg st="1" end="1"/>
                                            </p:txEl>
                                          </p:spTgt>
                                        </p:tgtEl>
                                        <p:attrNameLst>
                                          <p:attrName>style.visibility</p:attrName>
                                        </p:attrNameLst>
                                      </p:cBhvr>
                                      <p:to>
                                        <p:strVal val="visible"/>
                                      </p:to>
                                    </p:set>
                                    <p:animEffect transition="in" filter="blinds(horizontal)">
                                      <p:cBhvr>
                                        <p:cTn id="47" dur="500"/>
                                        <p:tgtEl>
                                          <p:spTgt spid="45">
                                            <p:txEl>
                                              <p:pRg st="1" end="1"/>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38"/>
                                        </p:tgtEl>
                                        <p:attrNameLst>
                                          <p:attrName>style.visibility</p:attrName>
                                        </p:attrNameLst>
                                      </p:cBhvr>
                                      <p:to>
                                        <p:strVal val="visible"/>
                                      </p:to>
                                    </p:set>
                                    <p:animEffect transition="in" filter="blinds(horizontal)">
                                      <p:cBhvr>
                                        <p:cTn id="52" dur="500"/>
                                        <p:tgtEl>
                                          <p:spTgt spid="38"/>
                                        </p:tgtEl>
                                      </p:cBhvr>
                                    </p:animEffect>
                                  </p:childTnLst>
                                </p:cTn>
                              </p:par>
                              <p:par>
                                <p:cTn id="53" presetID="3" presetClass="entr" presetSubtype="10" fill="hold" grpId="0" nodeType="withEffect">
                                  <p:stCondLst>
                                    <p:cond delay="0"/>
                                  </p:stCondLst>
                                  <p:childTnLst>
                                    <p:set>
                                      <p:cBhvr>
                                        <p:cTn id="54" dur="1" fill="hold">
                                          <p:stCondLst>
                                            <p:cond delay="0"/>
                                          </p:stCondLst>
                                        </p:cTn>
                                        <p:tgtEl>
                                          <p:spTgt spid="43"/>
                                        </p:tgtEl>
                                        <p:attrNameLst>
                                          <p:attrName>style.visibility</p:attrName>
                                        </p:attrNameLst>
                                      </p:cBhvr>
                                      <p:to>
                                        <p:strVal val="visible"/>
                                      </p:to>
                                    </p:set>
                                    <p:animEffect transition="in" filter="blinds(horizontal)">
                                      <p:cBhvr>
                                        <p:cTn id="55" dur="500"/>
                                        <p:tgtEl>
                                          <p:spTgt spid="43"/>
                                        </p:tgtEl>
                                      </p:cBhvr>
                                    </p:animEffect>
                                  </p:childTnLst>
                                </p:cTn>
                              </p:par>
                            </p:childTnLst>
                          </p:cTn>
                        </p:par>
                      </p:childTnLst>
                    </p:cTn>
                  </p:par>
                  <p:par>
                    <p:cTn id="56" fill="hold">
                      <p:stCondLst>
                        <p:cond delay="indefinite"/>
                      </p:stCondLst>
                      <p:childTnLst>
                        <p:par>
                          <p:cTn id="57" fill="hold">
                            <p:stCondLst>
                              <p:cond delay="0"/>
                            </p:stCondLst>
                            <p:childTnLst>
                              <p:par>
                                <p:cTn id="58" presetID="3" presetClass="entr" presetSubtype="10" fill="hold" nodeType="clickEffect">
                                  <p:stCondLst>
                                    <p:cond delay="0"/>
                                  </p:stCondLst>
                                  <p:childTnLst>
                                    <p:set>
                                      <p:cBhvr>
                                        <p:cTn id="59" dur="1" fill="hold">
                                          <p:stCondLst>
                                            <p:cond delay="0"/>
                                          </p:stCondLst>
                                        </p:cTn>
                                        <p:tgtEl>
                                          <p:spTgt spid="45">
                                            <p:txEl>
                                              <p:pRg st="2" end="2"/>
                                            </p:txEl>
                                          </p:spTgt>
                                        </p:tgtEl>
                                        <p:attrNameLst>
                                          <p:attrName>style.visibility</p:attrName>
                                        </p:attrNameLst>
                                      </p:cBhvr>
                                      <p:to>
                                        <p:strVal val="visible"/>
                                      </p:to>
                                    </p:set>
                                    <p:animEffect transition="in" filter="blinds(horizontal)">
                                      <p:cBhvr>
                                        <p:cTn id="60" dur="500"/>
                                        <p:tgtEl>
                                          <p:spTgt spid="45">
                                            <p:txEl>
                                              <p:pRg st="2" end="2"/>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3" presetClass="entr" presetSubtype="10" fill="hold" nodeType="clickEffect">
                                  <p:stCondLst>
                                    <p:cond delay="0"/>
                                  </p:stCondLst>
                                  <p:childTnLst>
                                    <p:set>
                                      <p:cBhvr>
                                        <p:cTn id="64" dur="1" fill="hold">
                                          <p:stCondLst>
                                            <p:cond delay="0"/>
                                          </p:stCondLst>
                                        </p:cTn>
                                        <p:tgtEl>
                                          <p:spTgt spid="39"/>
                                        </p:tgtEl>
                                        <p:attrNameLst>
                                          <p:attrName>style.visibility</p:attrName>
                                        </p:attrNameLst>
                                      </p:cBhvr>
                                      <p:to>
                                        <p:strVal val="visible"/>
                                      </p:to>
                                    </p:set>
                                    <p:animEffect transition="in" filter="blinds(horizontal)">
                                      <p:cBhvr>
                                        <p:cTn id="65" dur="500"/>
                                        <p:tgtEl>
                                          <p:spTgt spid="39"/>
                                        </p:tgtEl>
                                      </p:cBhvr>
                                    </p:animEffect>
                                  </p:childTnLst>
                                </p:cTn>
                              </p:par>
                              <p:par>
                                <p:cTn id="66" presetID="3" presetClass="entr" presetSubtype="10" fill="hold" grpId="0" nodeType="withEffect">
                                  <p:stCondLst>
                                    <p:cond delay="0"/>
                                  </p:stCondLst>
                                  <p:childTnLst>
                                    <p:set>
                                      <p:cBhvr>
                                        <p:cTn id="67" dur="1" fill="hold">
                                          <p:stCondLst>
                                            <p:cond delay="0"/>
                                          </p:stCondLst>
                                        </p:cTn>
                                        <p:tgtEl>
                                          <p:spTgt spid="44"/>
                                        </p:tgtEl>
                                        <p:attrNameLst>
                                          <p:attrName>style.visibility</p:attrName>
                                        </p:attrNameLst>
                                      </p:cBhvr>
                                      <p:to>
                                        <p:strVal val="visible"/>
                                      </p:to>
                                    </p:set>
                                    <p:animEffect transition="in" filter="blinds(horizontal)">
                                      <p:cBhvr>
                                        <p:cTn id="68" dur="500"/>
                                        <p:tgtEl>
                                          <p:spTgt spid="44"/>
                                        </p:tgtEl>
                                      </p:cBhvr>
                                    </p:animEffect>
                                  </p:childTnLst>
                                </p:cTn>
                              </p:par>
                            </p:childTnLst>
                          </p:cTn>
                        </p:par>
                      </p:childTnLst>
                    </p:cTn>
                  </p:par>
                  <p:par>
                    <p:cTn id="69" fill="hold">
                      <p:stCondLst>
                        <p:cond delay="indefinite"/>
                      </p:stCondLst>
                      <p:childTnLst>
                        <p:par>
                          <p:cTn id="70" fill="hold">
                            <p:stCondLst>
                              <p:cond delay="0"/>
                            </p:stCondLst>
                            <p:childTnLst>
                              <p:par>
                                <p:cTn id="71" presetID="3" presetClass="entr" presetSubtype="10" fill="hold" nodeType="clickEffect">
                                  <p:stCondLst>
                                    <p:cond delay="0"/>
                                  </p:stCondLst>
                                  <p:childTnLst>
                                    <p:set>
                                      <p:cBhvr>
                                        <p:cTn id="72" dur="1" fill="hold">
                                          <p:stCondLst>
                                            <p:cond delay="0"/>
                                          </p:stCondLst>
                                        </p:cTn>
                                        <p:tgtEl>
                                          <p:spTgt spid="16"/>
                                        </p:tgtEl>
                                        <p:attrNameLst>
                                          <p:attrName>style.visibility</p:attrName>
                                        </p:attrNameLst>
                                      </p:cBhvr>
                                      <p:to>
                                        <p:strVal val="visible"/>
                                      </p:to>
                                    </p:set>
                                    <p:animEffect transition="in" filter="blinds(horizontal)">
                                      <p:cBhvr>
                                        <p:cTn id="73" dur="500"/>
                                        <p:tgtEl>
                                          <p:spTgt spid="16"/>
                                        </p:tgtEl>
                                      </p:cBhvr>
                                    </p:animEffect>
                                  </p:childTnLst>
                                </p:cTn>
                              </p:par>
                              <p:par>
                                <p:cTn id="74" presetID="3" presetClass="entr" presetSubtype="10" fill="hold" nodeType="withEffect">
                                  <p:stCondLst>
                                    <p:cond delay="0"/>
                                  </p:stCondLst>
                                  <p:childTnLst>
                                    <p:set>
                                      <p:cBhvr>
                                        <p:cTn id="75" dur="1" fill="hold">
                                          <p:stCondLst>
                                            <p:cond delay="0"/>
                                          </p:stCondLst>
                                        </p:cTn>
                                        <p:tgtEl>
                                          <p:spTgt spid="19"/>
                                        </p:tgtEl>
                                        <p:attrNameLst>
                                          <p:attrName>style.visibility</p:attrName>
                                        </p:attrNameLst>
                                      </p:cBhvr>
                                      <p:to>
                                        <p:strVal val="visible"/>
                                      </p:to>
                                    </p:set>
                                    <p:animEffect transition="in" filter="blinds(horizontal)">
                                      <p:cBhvr>
                                        <p:cTn id="76" dur="500"/>
                                        <p:tgtEl>
                                          <p:spTgt spid="19"/>
                                        </p:tgtEl>
                                      </p:cBhvr>
                                    </p:animEffect>
                                  </p:childTnLst>
                                </p:cTn>
                              </p:par>
                            </p:childTnLst>
                          </p:cTn>
                        </p:par>
                      </p:childTnLst>
                    </p:cTn>
                  </p:par>
                  <p:par>
                    <p:cTn id="77" fill="hold">
                      <p:stCondLst>
                        <p:cond delay="indefinite"/>
                      </p:stCondLst>
                      <p:childTnLst>
                        <p:par>
                          <p:cTn id="78" fill="hold">
                            <p:stCondLst>
                              <p:cond delay="0"/>
                            </p:stCondLst>
                            <p:childTnLst>
                              <p:par>
                                <p:cTn id="79" presetID="3" presetClass="entr" presetSubtype="10" fill="hold" grpId="0" nodeType="clickEffect">
                                  <p:stCondLst>
                                    <p:cond delay="0"/>
                                  </p:stCondLst>
                                  <p:childTnLst>
                                    <p:set>
                                      <p:cBhvr>
                                        <p:cTn id="80" dur="1" fill="hold">
                                          <p:stCondLst>
                                            <p:cond delay="0"/>
                                          </p:stCondLst>
                                        </p:cTn>
                                        <p:tgtEl>
                                          <p:spTgt spid="34"/>
                                        </p:tgtEl>
                                        <p:attrNameLst>
                                          <p:attrName>style.visibility</p:attrName>
                                        </p:attrNameLst>
                                      </p:cBhvr>
                                      <p:to>
                                        <p:strVal val="visible"/>
                                      </p:to>
                                    </p:set>
                                    <p:animEffect transition="in" filter="blinds(horizontal)">
                                      <p:cBhvr>
                                        <p:cTn id="81" dur="500"/>
                                        <p:tgtEl>
                                          <p:spTgt spid="34"/>
                                        </p:tgtEl>
                                      </p:cBhvr>
                                    </p:animEffect>
                                  </p:childTnLst>
                                </p:cTn>
                              </p:par>
                              <p:par>
                                <p:cTn id="82" presetID="3" presetClass="entr" presetSubtype="10" fill="hold" grpId="0" nodeType="withEffect">
                                  <p:stCondLst>
                                    <p:cond delay="0"/>
                                  </p:stCondLst>
                                  <p:childTnLst>
                                    <p:set>
                                      <p:cBhvr>
                                        <p:cTn id="83" dur="1" fill="hold">
                                          <p:stCondLst>
                                            <p:cond delay="0"/>
                                          </p:stCondLst>
                                        </p:cTn>
                                        <p:tgtEl>
                                          <p:spTgt spid="33"/>
                                        </p:tgtEl>
                                        <p:attrNameLst>
                                          <p:attrName>style.visibility</p:attrName>
                                        </p:attrNameLst>
                                      </p:cBhvr>
                                      <p:to>
                                        <p:strVal val="visible"/>
                                      </p:to>
                                    </p:set>
                                    <p:animEffect transition="in" filter="blinds(horizontal)">
                                      <p:cBhvr>
                                        <p:cTn id="84" dur="500"/>
                                        <p:tgtEl>
                                          <p:spTgt spid="33"/>
                                        </p:tgtEl>
                                      </p:cBhvr>
                                    </p:animEffect>
                                  </p:childTnLst>
                                </p:cTn>
                              </p:par>
                            </p:childTnLst>
                          </p:cTn>
                        </p:par>
                      </p:childTnLst>
                    </p:cTn>
                  </p:par>
                  <p:par>
                    <p:cTn id="85" fill="hold">
                      <p:stCondLst>
                        <p:cond delay="indefinite"/>
                      </p:stCondLst>
                      <p:childTnLst>
                        <p:par>
                          <p:cTn id="86" fill="hold">
                            <p:stCondLst>
                              <p:cond delay="0"/>
                            </p:stCondLst>
                            <p:childTnLst>
                              <p:par>
                                <p:cTn id="87" presetID="3" presetClass="entr" presetSubtype="10" fill="hold" grpId="0" nodeType="clickEffect">
                                  <p:stCondLst>
                                    <p:cond delay="0"/>
                                  </p:stCondLst>
                                  <p:childTnLst>
                                    <p:set>
                                      <p:cBhvr>
                                        <p:cTn id="88" dur="1" fill="hold">
                                          <p:stCondLst>
                                            <p:cond delay="0"/>
                                          </p:stCondLst>
                                        </p:cTn>
                                        <p:tgtEl>
                                          <p:spTgt spid="35"/>
                                        </p:tgtEl>
                                        <p:attrNameLst>
                                          <p:attrName>style.visibility</p:attrName>
                                        </p:attrNameLst>
                                      </p:cBhvr>
                                      <p:to>
                                        <p:strVal val="visible"/>
                                      </p:to>
                                    </p:set>
                                    <p:animEffect transition="in" filter="blinds(horizontal)">
                                      <p:cBhvr>
                                        <p:cTn id="89" dur="500"/>
                                        <p:tgtEl>
                                          <p:spTgt spid="35"/>
                                        </p:tgtEl>
                                      </p:cBhvr>
                                    </p:animEffect>
                                  </p:childTnLst>
                                </p:cTn>
                              </p:par>
                            </p:childTnLst>
                          </p:cTn>
                        </p:par>
                      </p:childTnLst>
                    </p:cTn>
                  </p:par>
                  <p:par>
                    <p:cTn id="90" fill="hold">
                      <p:stCondLst>
                        <p:cond delay="indefinite"/>
                      </p:stCondLst>
                      <p:childTnLst>
                        <p:par>
                          <p:cTn id="91" fill="hold">
                            <p:stCondLst>
                              <p:cond delay="0"/>
                            </p:stCondLst>
                            <p:childTnLst>
                              <p:par>
                                <p:cTn id="92" presetID="3" presetClass="entr" presetSubtype="10" fill="hold" grpId="0" nodeType="clickEffect">
                                  <p:stCondLst>
                                    <p:cond delay="0"/>
                                  </p:stCondLst>
                                  <p:childTnLst>
                                    <p:set>
                                      <p:cBhvr>
                                        <p:cTn id="93" dur="1" fill="hold">
                                          <p:stCondLst>
                                            <p:cond delay="0"/>
                                          </p:stCondLst>
                                        </p:cTn>
                                        <p:tgtEl>
                                          <p:spTgt spid="36"/>
                                        </p:tgtEl>
                                        <p:attrNameLst>
                                          <p:attrName>style.visibility</p:attrName>
                                        </p:attrNameLst>
                                      </p:cBhvr>
                                      <p:to>
                                        <p:strVal val="visible"/>
                                      </p:to>
                                    </p:set>
                                    <p:animEffect transition="in" filter="blinds(horizontal)">
                                      <p:cBhvr>
                                        <p:cTn id="94" dur="500"/>
                                        <p:tgtEl>
                                          <p:spTgt spid="36"/>
                                        </p:tgtEl>
                                      </p:cBhvr>
                                    </p:animEffect>
                                  </p:childTnLst>
                                </p:cTn>
                              </p:par>
                            </p:childTnLst>
                          </p:cTn>
                        </p:par>
                      </p:childTnLst>
                    </p:cTn>
                  </p:par>
                  <p:par>
                    <p:cTn id="95" fill="hold">
                      <p:stCondLst>
                        <p:cond delay="indefinite"/>
                      </p:stCondLst>
                      <p:childTnLst>
                        <p:par>
                          <p:cTn id="96" fill="hold">
                            <p:stCondLst>
                              <p:cond delay="0"/>
                            </p:stCondLst>
                            <p:childTnLst>
                              <p:par>
                                <p:cTn id="97" presetID="3" presetClass="entr" presetSubtype="10" fill="hold" grpId="0" nodeType="clickEffect">
                                  <p:stCondLst>
                                    <p:cond delay="0"/>
                                  </p:stCondLst>
                                  <p:childTnLst>
                                    <p:set>
                                      <p:cBhvr>
                                        <p:cTn id="98" dur="1" fill="hold">
                                          <p:stCondLst>
                                            <p:cond delay="0"/>
                                          </p:stCondLst>
                                        </p:cTn>
                                        <p:tgtEl>
                                          <p:spTgt spid="46"/>
                                        </p:tgtEl>
                                        <p:attrNameLst>
                                          <p:attrName>style.visibility</p:attrName>
                                        </p:attrNameLst>
                                      </p:cBhvr>
                                      <p:to>
                                        <p:strVal val="visible"/>
                                      </p:to>
                                    </p:set>
                                    <p:animEffect transition="in" filter="blinds(horizontal)">
                                      <p:cBhvr>
                                        <p:cTn id="99" dur="500"/>
                                        <p:tgtEl>
                                          <p:spTgt spid="46"/>
                                        </p:tgtEl>
                                      </p:cBhvr>
                                    </p:animEffect>
                                  </p:childTnLst>
                                </p:cTn>
                              </p:par>
                            </p:childTnLst>
                          </p:cTn>
                        </p:par>
                      </p:childTnLst>
                    </p:cTn>
                  </p:par>
                  <p:par>
                    <p:cTn id="100" fill="hold">
                      <p:stCondLst>
                        <p:cond delay="indefinite"/>
                      </p:stCondLst>
                      <p:childTnLst>
                        <p:par>
                          <p:cTn id="101" fill="hold">
                            <p:stCondLst>
                              <p:cond delay="0"/>
                            </p:stCondLst>
                            <p:childTnLst>
                              <p:par>
                                <p:cTn id="102" presetID="3" presetClass="entr" presetSubtype="10" fill="hold" grpId="0" nodeType="clickEffect">
                                  <p:stCondLst>
                                    <p:cond delay="0"/>
                                  </p:stCondLst>
                                  <p:childTnLst>
                                    <p:set>
                                      <p:cBhvr>
                                        <p:cTn id="103" dur="1" fill="hold">
                                          <p:stCondLst>
                                            <p:cond delay="0"/>
                                          </p:stCondLst>
                                        </p:cTn>
                                        <p:tgtEl>
                                          <p:spTgt spid="47"/>
                                        </p:tgtEl>
                                        <p:attrNameLst>
                                          <p:attrName>style.visibility</p:attrName>
                                        </p:attrNameLst>
                                      </p:cBhvr>
                                      <p:to>
                                        <p:strVal val="visible"/>
                                      </p:to>
                                    </p:set>
                                    <p:animEffect transition="in" filter="blinds(horizontal)">
                                      <p:cBhvr>
                                        <p:cTn id="104" dur="500"/>
                                        <p:tgtEl>
                                          <p:spTgt spid="47"/>
                                        </p:tgtEl>
                                      </p:cBhvr>
                                    </p:animEffect>
                                  </p:childTnLst>
                                </p:cTn>
                              </p:par>
                            </p:childTnLst>
                          </p:cTn>
                        </p:par>
                      </p:childTnLst>
                    </p:cTn>
                  </p:par>
                  <p:par>
                    <p:cTn id="105" fill="hold">
                      <p:stCondLst>
                        <p:cond delay="indefinite"/>
                      </p:stCondLst>
                      <p:childTnLst>
                        <p:par>
                          <p:cTn id="106" fill="hold">
                            <p:stCondLst>
                              <p:cond delay="0"/>
                            </p:stCondLst>
                            <p:childTnLst>
                              <p:par>
                                <p:cTn id="107" presetID="3" presetClass="entr" presetSubtype="10" fill="hold" grpId="0" nodeType="clickEffect">
                                  <p:stCondLst>
                                    <p:cond delay="0"/>
                                  </p:stCondLst>
                                  <p:childTnLst>
                                    <p:set>
                                      <p:cBhvr>
                                        <p:cTn id="108" dur="1" fill="hold">
                                          <p:stCondLst>
                                            <p:cond delay="0"/>
                                          </p:stCondLst>
                                        </p:cTn>
                                        <p:tgtEl>
                                          <p:spTgt spid="48"/>
                                        </p:tgtEl>
                                        <p:attrNameLst>
                                          <p:attrName>style.visibility</p:attrName>
                                        </p:attrNameLst>
                                      </p:cBhvr>
                                      <p:to>
                                        <p:strVal val="visible"/>
                                      </p:to>
                                    </p:set>
                                    <p:animEffect transition="in" filter="blinds(horizontal)">
                                      <p:cBhvr>
                                        <p:cTn id="109" dur="500"/>
                                        <p:tgtEl>
                                          <p:spTgt spid="48"/>
                                        </p:tgtEl>
                                      </p:cBhvr>
                                    </p:animEffect>
                                  </p:childTnLst>
                                </p:cTn>
                              </p:par>
                            </p:childTnLst>
                          </p:cTn>
                        </p:par>
                      </p:childTnLst>
                    </p:cTn>
                  </p:par>
                  <p:par>
                    <p:cTn id="110" fill="hold">
                      <p:stCondLst>
                        <p:cond delay="indefinite"/>
                      </p:stCondLst>
                      <p:childTnLst>
                        <p:par>
                          <p:cTn id="111" fill="hold">
                            <p:stCondLst>
                              <p:cond delay="0"/>
                            </p:stCondLst>
                            <p:childTnLst>
                              <p:par>
                                <p:cTn id="112" presetID="3" presetClass="entr" presetSubtype="10" fill="hold" grpId="0" nodeType="clickEffect">
                                  <p:stCondLst>
                                    <p:cond delay="0"/>
                                  </p:stCondLst>
                                  <p:childTnLst>
                                    <p:set>
                                      <p:cBhvr>
                                        <p:cTn id="113" dur="1" fill="hold">
                                          <p:stCondLst>
                                            <p:cond delay="0"/>
                                          </p:stCondLst>
                                        </p:cTn>
                                        <p:tgtEl>
                                          <p:spTgt spid="49"/>
                                        </p:tgtEl>
                                        <p:attrNameLst>
                                          <p:attrName>style.visibility</p:attrName>
                                        </p:attrNameLst>
                                      </p:cBhvr>
                                      <p:to>
                                        <p:strVal val="visible"/>
                                      </p:to>
                                    </p:set>
                                    <p:animEffect transition="in" filter="blinds(horizontal)">
                                      <p:cBhvr>
                                        <p:cTn id="114" dur="500"/>
                                        <p:tgtEl>
                                          <p:spTgt spid="49"/>
                                        </p:tgtEl>
                                      </p:cBhvr>
                                    </p:animEffect>
                                  </p:childTnLst>
                                </p:cTn>
                              </p:par>
                            </p:childTnLst>
                          </p:cTn>
                        </p:par>
                      </p:childTnLst>
                    </p:cTn>
                  </p:par>
                  <p:par>
                    <p:cTn id="115" fill="hold">
                      <p:stCondLst>
                        <p:cond delay="indefinite"/>
                      </p:stCondLst>
                      <p:childTnLst>
                        <p:par>
                          <p:cTn id="116" fill="hold">
                            <p:stCondLst>
                              <p:cond delay="0"/>
                            </p:stCondLst>
                            <p:childTnLst>
                              <p:par>
                                <p:cTn id="117" presetID="7" presetClass="emph" presetSubtype="2" fill="hold" nodeType="clickEffect">
                                  <p:stCondLst>
                                    <p:cond delay="0"/>
                                  </p:stCondLst>
                                  <p:childTnLst>
                                    <p:animClr clrSpc="rgb" dir="cw">
                                      <p:cBhvr>
                                        <p:cTn id="118" dur="500" fill="hold"/>
                                        <p:tgtEl>
                                          <p:spTgt spid="30"/>
                                        </p:tgtEl>
                                        <p:attrNameLst>
                                          <p:attrName>stroke.color</p:attrName>
                                        </p:attrNameLst>
                                      </p:cBhvr>
                                      <p:to>
                                        <a:schemeClr val="hlink"/>
                                      </p:to>
                                    </p:animClr>
                                    <p:set>
                                      <p:cBhvr>
                                        <p:cTn id="119" dur="500" fill="hold"/>
                                        <p:tgtEl>
                                          <p:spTgt spid="30"/>
                                        </p:tgtEl>
                                        <p:attrNameLst>
                                          <p:attrName>stroke.on</p:attrName>
                                        </p:attrNameLst>
                                      </p:cBhvr>
                                      <p:to>
                                        <p:strVal val="true"/>
                                      </p:to>
                                    </p:set>
                                  </p:childTnLst>
                                </p:cTn>
                              </p:par>
                              <p:par>
                                <p:cTn id="120" presetID="3" presetClass="emph" presetSubtype="2" fill="hold" grpId="1" nodeType="withEffect">
                                  <p:stCondLst>
                                    <p:cond delay="0"/>
                                  </p:stCondLst>
                                  <p:childTnLst>
                                    <p:animClr clrSpc="rgb" dir="cw">
                                      <p:cBhvr override="childStyle">
                                        <p:cTn id="121" dur="500" fill="hold"/>
                                        <p:tgtEl>
                                          <p:spTgt spid="31"/>
                                        </p:tgtEl>
                                        <p:attrNameLst>
                                          <p:attrName>style.color</p:attrName>
                                        </p:attrNameLst>
                                      </p:cBhvr>
                                      <p:to>
                                        <a:schemeClr val="hlink"/>
                                      </p:to>
                                    </p:animClr>
                                  </p:childTnLst>
                                </p:cTn>
                              </p:par>
                            </p:childTnLst>
                          </p:cTn>
                        </p:par>
                      </p:childTnLst>
                    </p:cTn>
                  </p:par>
                  <p:par>
                    <p:cTn id="122" fill="hold">
                      <p:stCondLst>
                        <p:cond delay="indefinite"/>
                      </p:stCondLst>
                      <p:childTnLst>
                        <p:par>
                          <p:cTn id="123" fill="hold">
                            <p:stCondLst>
                              <p:cond delay="0"/>
                            </p:stCondLst>
                            <p:childTnLst>
                              <p:par>
                                <p:cTn id="124" presetID="3" presetClass="entr" presetSubtype="10" fill="hold" grpId="0" nodeType="clickEffect">
                                  <p:stCondLst>
                                    <p:cond delay="0"/>
                                  </p:stCondLst>
                                  <p:childTnLst>
                                    <p:set>
                                      <p:cBhvr>
                                        <p:cTn id="125" dur="1" fill="hold">
                                          <p:stCondLst>
                                            <p:cond delay="0"/>
                                          </p:stCondLst>
                                        </p:cTn>
                                        <p:tgtEl>
                                          <p:spTgt spid="50"/>
                                        </p:tgtEl>
                                        <p:attrNameLst>
                                          <p:attrName>style.visibility</p:attrName>
                                        </p:attrNameLst>
                                      </p:cBhvr>
                                      <p:to>
                                        <p:strVal val="visible"/>
                                      </p:to>
                                    </p:set>
                                    <p:animEffect transition="in" filter="blinds(horizontal)">
                                      <p:cBhvr>
                                        <p:cTn id="126" dur="500"/>
                                        <p:tgtEl>
                                          <p:spTgt spid="50"/>
                                        </p:tgtEl>
                                      </p:cBhvr>
                                    </p:animEffect>
                                  </p:childTnLst>
                                </p:cTn>
                              </p:par>
                            </p:childTnLst>
                          </p:cTn>
                        </p:par>
                      </p:childTnLst>
                    </p:cTn>
                  </p:par>
                  <p:par>
                    <p:cTn id="127" fill="hold">
                      <p:stCondLst>
                        <p:cond delay="indefinite"/>
                      </p:stCondLst>
                      <p:childTnLst>
                        <p:par>
                          <p:cTn id="128" fill="hold">
                            <p:stCondLst>
                              <p:cond delay="0"/>
                            </p:stCondLst>
                            <p:childTnLst>
                              <p:par>
                                <p:cTn id="129" presetID="3" presetClass="entr" presetSubtype="10" fill="hold" grpId="0" nodeType="clickEffect">
                                  <p:stCondLst>
                                    <p:cond delay="0"/>
                                  </p:stCondLst>
                                  <p:childTnLst>
                                    <p:set>
                                      <p:cBhvr>
                                        <p:cTn id="130" dur="1" fill="hold">
                                          <p:stCondLst>
                                            <p:cond delay="0"/>
                                          </p:stCondLst>
                                        </p:cTn>
                                        <p:tgtEl>
                                          <p:spTgt spid="55"/>
                                        </p:tgtEl>
                                        <p:attrNameLst>
                                          <p:attrName>style.visibility</p:attrName>
                                        </p:attrNameLst>
                                      </p:cBhvr>
                                      <p:to>
                                        <p:strVal val="visible"/>
                                      </p:to>
                                    </p:set>
                                    <p:animEffect transition="in" filter="blinds(horizontal)">
                                      <p:cBhvr>
                                        <p:cTn id="131" dur="500"/>
                                        <p:tgtEl>
                                          <p:spTgt spid="55"/>
                                        </p:tgtEl>
                                      </p:cBhvr>
                                    </p:animEffect>
                                  </p:childTnLst>
                                </p:cTn>
                              </p:par>
                            </p:childTnLst>
                          </p:cTn>
                        </p:par>
                      </p:childTnLst>
                    </p:cTn>
                  </p:par>
                  <p:par>
                    <p:cTn id="132" fill="hold">
                      <p:stCondLst>
                        <p:cond delay="indefinite"/>
                      </p:stCondLst>
                      <p:childTnLst>
                        <p:par>
                          <p:cTn id="133" fill="hold">
                            <p:stCondLst>
                              <p:cond delay="0"/>
                            </p:stCondLst>
                            <p:childTnLst>
                              <p:par>
                                <p:cTn id="134" presetID="3" presetClass="entr" presetSubtype="10" fill="hold" grpId="0" nodeType="clickEffect">
                                  <p:stCondLst>
                                    <p:cond delay="0"/>
                                  </p:stCondLst>
                                  <p:childTnLst>
                                    <p:set>
                                      <p:cBhvr>
                                        <p:cTn id="135" dur="1" fill="hold">
                                          <p:stCondLst>
                                            <p:cond delay="0"/>
                                          </p:stCondLst>
                                        </p:cTn>
                                        <p:tgtEl>
                                          <p:spTgt spid="56"/>
                                        </p:tgtEl>
                                        <p:attrNameLst>
                                          <p:attrName>style.visibility</p:attrName>
                                        </p:attrNameLst>
                                      </p:cBhvr>
                                      <p:to>
                                        <p:strVal val="visible"/>
                                      </p:to>
                                    </p:set>
                                    <p:animEffect transition="in" filter="blinds(horizontal)">
                                      <p:cBhvr>
                                        <p:cTn id="136" dur="500"/>
                                        <p:tgtEl>
                                          <p:spTgt spid="56"/>
                                        </p:tgtEl>
                                      </p:cBhvr>
                                    </p:animEffect>
                                  </p:childTnLst>
                                </p:cTn>
                              </p:par>
                            </p:childTnLst>
                          </p:cTn>
                        </p:par>
                      </p:childTnLst>
                    </p:cTn>
                  </p:par>
                  <p:par>
                    <p:cTn id="137" fill="hold">
                      <p:stCondLst>
                        <p:cond delay="indefinite"/>
                      </p:stCondLst>
                      <p:childTnLst>
                        <p:par>
                          <p:cTn id="138" fill="hold">
                            <p:stCondLst>
                              <p:cond delay="0"/>
                            </p:stCondLst>
                            <p:childTnLst>
                              <p:par>
                                <p:cTn id="139" presetID="3" presetClass="entr" presetSubtype="10" fill="hold" grpId="0" nodeType="clickEffect">
                                  <p:stCondLst>
                                    <p:cond delay="0"/>
                                  </p:stCondLst>
                                  <p:childTnLst>
                                    <p:set>
                                      <p:cBhvr>
                                        <p:cTn id="140" dur="1" fill="hold">
                                          <p:stCondLst>
                                            <p:cond delay="0"/>
                                          </p:stCondLst>
                                        </p:cTn>
                                        <p:tgtEl>
                                          <p:spTgt spid="51"/>
                                        </p:tgtEl>
                                        <p:attrNameLst>
                                          <p:attrName>style.visibility</p:attrName>
                                        </p:attrNameLst>
                                      </p:cBhvr>
                                      <p:to>
                                        <p:strVal val="visible"/>
                                      </p:to>
                                    </p:set>
                                    <p:animEffect transition="in" filter="blinds(horizontal)">
                                      <p:cBhvr>
                                        <p:cTn id="141" dur="500"/>
                                        <p:tgtEl>
                                          <p:spTgt spid="51"/>
                                        </p:tgtEl>
                                      </p:cBhvr>
                                    </p:animEffect>
                                  </p:childTnLst>
                                </p:cTn>
                              </p:par>
                            </p:childTnLst>
                          </p:cTn>
                        </p:par>
                      </p:childTnLst>
                    </p:cTn>
                  </p:par>
                  <p:par>
                    <p:cTn id="142" fill="hold">
                      <p:stCondLst>
                        <p:cond delay="indefinite"/>
                      </p:stCondLst>
                      <p:childTnLst>
                        <p:par>
                          <p:cTn id="143" fill="hold">
                            <p:stCondLst>
                              <p:cond delay="0"/>
                            </p:stCondLst>
                            <p:childTnLst>
                              <p:par>
                                <p:cTn id="144" presetID="3" presetClass="entr" presetSubtype="10" fill="hold" grpId="0" nodeType="clickEffect">
                                  <p:stCondLst>
                                    <p:cond delay="0"/>
                                  </p:stCondLst>
                                  <p:childTnLst>
                                    <p:set>
                                      <p:cBhvr>
                                        <p:cTn id="145" dur="1" fill="hold">
                                          <p:stCondLst>
                                            <p:cond delay="0"/>
                                          </p:stCondLst>
                                        </p:cTn>
                                        <p:tgtEl>
                                          <p:spTgt spid="42"/>
                                        </p:tgtEl>
                                        <p:attrNameLst>
                                          <p:attrName>style.visibility</p:attrName>
                                        </p:attrNameLst>
                                      </p:cBhvr>
                                      <p:to>
                                        <p:strVal val="visible"/>
                                      </p:to>
                                    </p:set>
                                    <p:animEffect transition="in" filter="blinds(horizontal)">
                                      <p:cBhvr>
                                        <p:cTn id="146" dur="500"/>
                                        <p:tgtEl>
                                          <p:spTgt spid="42"/>
                                        </p:tgtEl>
                                      </p:cBhvr>
                                    </p:animEffect>
                                  </p:childTnLst>
                                </p:cTn>
                              </p:par>
                            </p:childTnLst>
                          </p:cTn>
                        </p:par>
                      </p:childTnLst>
                    </p:cTn>
                  </p:par>
                  <p:par>
                    <p:cTn id="147" fill="hold">
                      <p:stCondLst>
                        <p:cond delay="indefinite"/>
                      </p:stCondLst>
                      <p:childTnLst>
                        <p:par>
                          <p:cTn id="148" fill="hold">
                            <p:stCondLst>
                              <p:cond delay="0"/>
                            </p:stCondLst>
                            <p:childTnLst>
                              <p:par>
                                <p:cTn id="149" presetID="3" presetClass="entr" presetSubtype="10" fill="hold" grpId="0" nodeType="clickEffect">
                                  <p:stCondLst>
                                    <p:cond delay="0"/>
                                  </p:stCondLst>
                                  <p:childTnLst>
                                    <p:set>
                                      <p:cBhvr>
                                        <p:cTn id="150" dur="1" fill="hold">
                                          <p:stCondLst>
                                            <p:cond delay="0"/>
                                          </p:stCondLst>
                                        </p:cTn>
                                        <p:tgtEl>
                                          <p:spTgt spid="52"/>
                                        </p:tgtEl>
                                        <p:attrNameLst>
                                          <p:attrName>style.visibility</p:attrName>
                                        </p:attrNameLst>
                                      </p:cBhvr>
                                      <p:to>
                                        <p:strVal val="visible"/>
                                      </p:to>
                                    </p:set>
                                    <p:animEffect transition="in" filter="blinds(horizontal)">
                                      <p:cBhvr>
                                        <p:cTn id="151" dur="500"/>
                                        <p:tgtEl>
                                          <p:spTgt spid="52"/>
                                        </p:tgtEl>
                                      </p:cBhvr>
                                    </p:animEffect>
                                  </p:childTnLst>
                                </p:cTn>
                              </p:par>
                            </p:childTnLst>
                          </p:cTn>
                        </p:par>
                      </p:childTnLst>
                    </p:cTn>
                  </p:par>
                  <p:par>
                    <p:cTn id="152" fill="hold">
                      <p:stCondLst>
                        <p:cond delay="indefinite"/>
                      </p:stCondLst>
                      <p:childTnLst>
                        <p:par>
                          <p:cTn id="153" fill="hold">
                            <p:stCondLst>
                              <p:cond delay="0"/>
                            </p:stCondLst>
                            <p:childTnLst>
                              <p:par>
                                <p:cTn id="154" presetID="3" presetClass="entr" presetSubtype="10" fill="hold" grpId="0" nodeType="clickEffect">
                                  <p:stCondLst>
                                    <p:cond delay="0"/>
                                  </p:stCondLst>
                                  <p:childTnLst>
                                    <p:set>
                                      <p:cBhvr>
                                        <p:cTn id="155" dur="1" fill="hold">
                                          <p:stCondLst>
                                            <p:cond delay="0"/>
                                          </p:stCondLst>
                                        </p:cTn>
                                        <p:tgtEl>
                                          <p:spTgt spid="57"/>
                                        </p:tgtEl>
                                        <p:attrNameLst>
                                          <p:attrName>style.visibility</p:attrName>
                                        </p:attrNameLst>
                                      </p:cBhvr>
                                      <p:to>
                                        <p:strVal val="visible"/>
                                      </p:to>
                                    </p:set>
                                    <p:animEffect transition="in" filter="blinds(horizontal)">
                                      <p:cBhvr>
                                        <p:cTn id="156" dur="500"/>
                                        <p:tgtEl>
                                          <p:spTgt spid="57"/>
                                        </p:tgtEl>
                                      </p:cBhvr>
                                    </p:animEffect>
                                  </p:childTnLst>
                                </p:cTn>
                              </p:par>
                            </p:childTnLst>
                          </p:cTn>
                        </p:par>
                      </p:childTnLst>
                    </p:cTn>
                  </p:par>
                  <p:par>
                    <p:cTn id="157" fill="hold">
                      <p:stCondLst>
                        <p:cond delay="indefinite"/>
                      </p:stCondLst>
                      <p:childTnLst>
                        <p:par>
                          <p:cTn id="158" fill="hold">
                            <p:stCondLst>
                              <p:cond delay="0"/>
                            </p:stCondLst>
                            <p:childTnLst>
                              <p:par>
                                <p:cTn id="159" presetID="3" presetClass="entr" presetSubtype="10" fill="hold" grpId="0" nodeType="clickEffect">
                                  <p:stCondLst>
                                    <p:cond delay="0"/>
                                  </p:stCondLst>
                                  <p:childTnLst>
                                    <p:set>
                                      <p:cBhvr>
                                        <p:cTn id="160" dur="1" fill="hold">
                                          <p:stCondLst>
                                            <p:cond delay="0"/>
                                          </p:stCondLst>
                                        </p:cTn>
                                        <p:tgtEl>
                                          <p:spTgt spid="59"/>
                                        </p:tgtEl>
                                        <p:attrNameLst>
                                          <p:attrName>style.visibility</p:attrName>
                                        </p:attrNameLst>
                                      </p:cBhvr>
                                      <p:to>
                                        <p:strVal val="visible"/>
                                      </p:to>
                                    </p:set>
                                    <p:animEffect transition="in" filter="blinds(horizontal)">
                                      <p:cBhvr>
                                        <p:cTn id="161" dur="500"/>
                                        <p:tgtEl>
                                          <p:spTgt spid="59"/>
                                        </p:tgtEl>
                                      </p:cBhvr>
                                    </p:animEffect>
                                  </p:childTnLst>
                                </p:cTn>
                              </p:par>
                            </p:childTnLst>
                          </p:cTn>
                        </p:par>
                      </p:childTnLst>
                    </p:cTn>
                  </p:par>
                  <p:par>
                    <p:cTn id="162" fill="hold">
                      <p:stCondLst>
                        <p:cond delay="indefinite"/>
                      </p:stCondLst>
                      <p:childTnLst>
                        <p:par>
                          <p:cTn id="163" fill="hold">
                            <p:stCondLst>
                              <p:cond delay="0"/>
                            </p:stCondLst>
                            <p:childTnLst>
                              <p:par>
                                <p:cTn id="164" presetID="3" presetClass="entr" presetSubtype="10" fill="hold" grpId="0" nodeType="clickEffect">
                                  <p:stCondLst>
                                    <p:cond delay="0"/>
                                  </p:stCondLst>
                                  <p:childTnLst>
                                    <p:set>
                                      <p:cBhvr>
                                        <p:cTn id="165" dur="1" fill="hold">
                                          <p:stCondLst>
                                            <p:cond delay="0"/>
                                          </p:stCondLst>
                                        </p:cTn>
                                        <p:tgtEl>
                                          <p:spTgt spid="53"/>
                                        </p:tgtEl>
                                        <p:attrNameLst>
                                          <p:attrName>style.visibility</p:attrName>
                                        </p:attrNameLst>
                                      </p:cBhvr>
                                      <p:to>
                                        <p:strVal val="visible"/>
                                      </p:to>
                                    </p:set>
                                    <p:animEffect transition="in" filter="blinds(horizontal)">
                                      <p:cBhvr>
                                        <p:cTn id="166" dur="500"/>
                                        <p:tgtEl>
                                          <p:spTgt spid="53"/>
                                        </p:tgtEl>
                                      </p:cBhvr>
                                    </p:animEffect>
                                  </p:childTnLst>
                                </p:cTn>
                              </p:par>
                            </p:childTnLst>
                          </p:cTn>
                        </p:par>
                      </p:childTnLst>
                    </p:cTn>
                  </p:par>
                  <p:par>
                    <p:cTn id="167" fill="hold">
                      <p:stCondLst>
                        <p:cond delay="indefinite"/>
                      </p:stCondLst>
                      <p:childTnLst>
                        <p:par>
                          <p:cTn id="168" fill="hold">
                            <p:stCondLst>
                              <p:cond delay="0"/>
                            </p:stCondLst>
                            <p:childTnLst>
                              <p:par>
                                <p:cTn id="169" presetID="3" presetClass="entr" presetSubtype="10" fill="hold" grpId="0" nodeType="clickEffect">
                                  <p:stCondLst>
                                    <p:cond delay="0"/>
                                  </p:stCondLst>
                                  <p:childTnLst>
                                    <p:set>
                                      <p:cBhvr>
                                        <p:cTn id="170" dur="1" fill="hold">
                                          <p:stCondLst>
                                            <p:cond delay="0"/>
                                          </p:stCondLst>
                                        </p:cTn>
                                        <p:tgtEl>
                                          <p:spTgt spid="58"/>
                                        </p:tgtEl>
                                        <p:attrNameLst>
                                          <p:attrName>style.visibility</p:attrName>
                                        </p:attrNameLst>
                                      </p:cBhvr>
                                      <p:to>
                                        <p:strVal val="visible"/>
                                      </p:to>
                                    </p:set>
                                    <p:animEffect transition="in" filter="blinds(horizontal)">
                                      <p:cBhvr>
                                        <p:cTn id="171" dur="500"/>
                                        <p:tgtEl>
                                          <p:spTgt spid="58"/>
                                        </p:tgtEl>
                                      </p:cBhvr>
                                    </p:animEffect>
                                  </p:childTnLst>
                                </p:cTn>
                              </p:par>
                            </p:childTnLst>
                          </p:cTn>
                        </p:par>
                      </p:childTnLst>
                    </p:cTn>
                  </p:par>
                  <p:par>
                    <p:cTn id="172" fill="hold">
                      <p:stCondLst>
                        <p:cond delay="indefinite"/>
                      </p:stCondLst>
                      <p:childTnLst>
                        <p:par>
                          <p:cTn id="173" fill="hold">
                            <p:stCondLst>
                              <p:cond delay="0"/>
                            </p:stCondLst>
                            <p:childTnLst>
                              <p:par>
                                <p:cTn id="174" presetID="3" presetClass="entr" presetSubtype="10" fill="hold" grpId="0" nodeType="clickEffect">
                                  <p:stCondLst>
                                    <p:cond delay="0"/>
                                  </p:stCondLst>
                                  <p:childTnLst>
                                    <p:set>
                                      <p:cBhvr>
                                        <p:cTn id="175" dur="1" fill="hold">
                                          <p:stCondLst>
                                            <p:cond delay="0"/>
                                          </p:stCondLst>
                                        </p:cTn>
                                        <p:tgtEl>
                                          <p:spTgt spid="60"/>
                                        </p:tgtEl>
                                        <p:attrNameLst>
                                          <p:attrName>style.visibility</p:attrName>
                                        </p:attrNameLst>
                                      </p:cBhvr>
                                      <p:to>
                                        <p:strVal val="visible"/>
                                      </p:to>
                                    </p:set>
                                    <p:animEffect transition="in" filter="blinds(horizontal)">
                                      <p:cBhvr>
                                        <p:cTn id="176" dur="500"/>
                                        <p:tgtEl>
                                          <p:spTgt spid="60"/>
                                        </p:tgtEl>
                                      </p:cBhvr>
                                    </p:animEffect>
                                  </p:childTnLst>
                                </p:cTn>
                              </p:par>
                            </p:childTnLst>
                          </p:cTn>
                        </p:par>
                      </p:childTnLst>
                    </p:cTn>
                  </p:par>
                  <p:par>
                    <p:cTn id="177" fill="hold">
                      <p:stCondLst>
                        <p:cond delay="indefinite"/>
                      </p:stCondLst>
                      <p:childTnLst>
                        <p:par>
                          <p:cTn id="178" fill="hold">
                            <p:stCondLst>
                              <p:cond delay="0"/>
                            </p:stCondLst>
                            <p:childTnLst>
                              <p:par>
                                <p:cTn id="179" presetID="3" presetClass="entr" presetSubtype="10" fill="hold" grpId="0" nodeType="clickEffect">
                                  <p:stCondLst>
                                    <p:cond delay="0"/>
                                  </p:stCondLst>
                                  <p:childTnLst>
                                    <p:set>
                                      <p:cBhvr>
                                        <p:cTn id="180" dur="1" fill="hold">
                                          <p:stCondLst>
                                            <p:cond delay="0"/>
                                          </p:stCondLst>
                                        </p:cTn>
                                        <p:tgtEl>
                                          <p:spTgt spid="54"/>
                                        </p:tgtEl>
                                        <p:attrNameLst>
                                          <p:attrName>style.visibility</p:attrName>
                                        </p:attrNameLst>
                                      </p:cBhvr>
                                      <p:to>
                                        <p:strVal val="visible"/>
                                      </p:to>
                                    </p:set>
                                    <p:animEffect transition="in" filter="blinds(horizontal)">
                                      <p:cBhvr>
                                        <p:cTn id="181" dur="500"/>
                                        <p:tgtEl>
                                          <p:spTgt spid="54"/>
                                        </p:tgtEl>
                                      </p:cBhvr>
                                    </p:animEffect>
                                  </p:childTnLst>
                                </p:cTn>
                              </p:par>
                            </p:childTnLst>
                          </p:cTn>
                        </p:par>
                      </p:childTnLst>
                    </p:cTn>
                  </p:par>
                  <p:par>
                    <p:cTn id="182" fill="hold">
                      <p:stCondLst>
                        <p:cond delay="indefinite"/>
                      </p:stCondLst>
                      <p:childTnLst>
                        <p:par>
                          <p:cTn id="183" fill="hold">
                            <p:stCondLst>
                              <p:cond delay="0"/>
                            </p:stCondLst>
                            <p:childTnLst>
                              <p:par>
                                <p:cTn id="184" presetID="3" presetClass="entr" presetSubtype="10" fill="hold" grpId="0" nodeType="clickEffect">
                                  <p:stCondLst>
                                    <p:cond delay="0"/>
                                  </p:stCondLst>
                                  <p:childTnLst>
                                    <p:set>
                                      <p:cBhvr>
                                        <p:cTn id="185" dur="1" fill="hold">
                                          <p:stCondLst>
                                            <p:cond delay="0"/>
                                          </p:stCondLst>
                                        </p:cTn>
                                        <p:tgtEl>
                                          <p:spTgt spid="61"/>
                                        </p:tgtEl>
                                        <p:attrNameLst>
                                          <p:attrName>style.visibility</p:attrName>
                                        </p:attrNameLst>
                                      </p:cBhvr>
                                      <p:to>
                                        <p:strVal val="visible"/>
                                      </p:to>
                                    </p:set>
                                    <p:animEffect transition="in" filter="blinds(horizontal)">
                                      <p:cBhvr>
                                        <p:cTn id="186" dur="500"/>
                                        <p:tgtEl>
                                          <p:spTgt spid="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P spid="12" grpId="0" animBg="1"/>
      <p:bldP spid="31" grpId="0"/>
      <p:bldP spid="31" grpId="1"/>
      <p:bldP spid="32" grpId="0"/>
      <p:bldP spid="33" grpId="0"/>
      <p:bldP spid="34" grpId="0" animBg="1"/>
      <p:bldP spid="35" grpId="0"/>
      <p:bldP spid="36" grpId="0"/>
      <p:bldP spid="43" grpId="0"/>
      <p:bldP spid="44" grpId="0"/>
      <p:bldP spid="46" grpId="0"/>
      <p:bldP spid="47" grpId="0"/>
      <p:bldP spid="48" grpId="0" animBg="1"/>
      <p:bldP spid="49" grpId="0"/>
      <p:bldP spid="50" grpId="0"/>
      <p:bldP spid="51" grpId="0"/>
      <p:bldP spid="42" grpId="0"/>
      <p:bldP spid="52" grpId="0"/>
      <p:bldP spid="53" grpId="0"/>
      <p:bldP spid="54" grpId="0"/>
      <p:bldP spid="55" grpId="0" animBg="1"/>
      <p:bldP spid="56" grpId="0"/>
      <p:bldP spid="57" grpId="0" animBg="1"/>
      <p:bldP spid="58" grpId="0" animBg="1"/>
      <p:bldP spid="59" grpId="0"/>
      <p:bldP spid="60" grpId="0"/>
      <p:bldP spid="61"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omic Sans MS" pitchFamily="66" charset="0"/>
              </a:rPr>
              <a:t>Statics of a Particle</a:t>
            </a:r>
            <a:endParaRPr lang="en-GB" dirty="0">
              <a:latin typeface="Comic Sans MS" pitchFamily="66" charset="0"/>
            </a:endParaRPr>
          </a:p>
        </p:txBody>
      </p:sp>
      <p:sp>
        <p:nvSpPr>
          <p:cNvPr id="3" name="Content Placeholder 2"/>
          <p:cNvSpPr>
            <a:spLocks noGrp="1"/>
          </p:cNvSpPr>
          <p:nvPr>
            <p:ph idx="1"/>
          </p:nvPr>
        </p:nvSpPr>
        <p:spPr>
          <a:xfrm>
            <a:off x="152400" y="1600200"/>
            <a:ext cx="3352800" cy="4724400"/>
          </a:xfrm>
        </p:spPr>
        <p:txBody>
          <a:bodyPr>
            <a:normAutofit/>
          </a:bodyPr>
          <a:lstStyle/>
          <a:p>
            <a:pPr marL="0" indent="0" algn="ctr">
              <a:buNone/>
            </a:pPr>
            <a:r>
              <a:rPr lang="en-GB" sz="1400" b="1" dirty="0" smtClean="0">
                <a:latin typeface="Comic Sans MS" pitchFamily="66" charset="0"/>
              </a:rPr>
              <a:t>You can also solve statics problems by using the relationship F = µR</a:t>
            </a:r>
            <a:endParaRPr lang="en-GB" sz="1400" dirty="0" smtClean="0">
              <a:latin typeface="Comic Sans MS" pitchFamily="66" charset="0"/>
            </a:endParaRPr>
          </a:p>
          <a:p>
            <a:pPr marL="0" indent="0" algn="ctr">
              <a:buNone/>
            </a:pPr>
            <a:endParaRPr lang="en-GB" sz="1400" b="1" dirty="0">
              <a:latin typeface="Comic Sans MS" pitchFamily="66" charset="0"/>
            </a:endParaRPr>
          </a:p>
          <a:p>
            <a:pPr marL="0" indent="0" algn="ctr">
              <a:buNone/>
            </a:pPr>
            <a:r>
              <a:rPr lang="en-GB" sz="1400" dirty="0" smtClean="0">
                <a:latin typeface="Comic Sans MS" pitchFamily="66" charset="0"/>
              </a:rPr>
              <a:t>A parcel of mass 2kg is placed on a rough plane inclined at an angle </a:t>
            </a:r>
            <a:r>
              <a:rPr lang="el-GR" sz="1400" dirty="0" smtClean="0">
                <a:latin typeface="Comic Sans MS" pitchFamily="66" charset="0"/>
              </a:rPr>
              <a:t>θ</a:t>
            </a:r>
            <a:r>
              <a:rPr lang="en-GB" sz="1400" dirty="0" smtClean="0">
                <a:latin typeface="Comic Sans MS" pitchFamily="66" charset="0"/>
              </a:rPr>
              <a:t> to the horizontal where Sin</a:t>
            </a:r>
            <a:r>
              <a:rPr lang="el-GR" sz="1400" dirty="0" smtClean="0">
                <a:latin typeface="Comic Sans MS" pitchFamily="66" charset="0"/>
              </a:rPr>
              <a:t>θ</a:t>
            </a:r>
            <a:r>
              <a:rPr lang="en-GB" sz="1400" dirty="0" smtClean="0">
                <a:latin typeface="Comic Sans MS" pitchFamily="66" charset="0"/>
              </a:rPr>
              <a:t> = </a:t>
            </a:r>
            <a:r>
              <a:rPr lang="en-GB" sz="1400" baseline="30000" dirty="0" smtClean="0">
                <a:latin typeface="Comic Sans MS" pitchFamily="66" charset="0"/>
              </a:rPr>
              <a:t>5</a:t>
            </a:r>
            <a:r>
              <a:rPr lang="en-GB" sz="1400" dirty="0" smtClean="0">
                <a:latin typeface="Comic Sans MS" pitchFamily="66" charset="0"/>
              </a:rPr>
              <a:t>/</a:t>
            </a:r>
            <a:r>
              <a:rPr lang="en-GB" sz="1400" baseline="-25000" dirty="0" smtClean="0">
                <a:latin typeface="Comic Sans MS" pitchFamily="66" charset="0"/>
              </a:rPr>
              <a:t>13</a:t>
            </a:r>
            <a:r>
              <a:rPr lang="en-GB" sz="1400" dirty="0" smtClean="0">
                <a:latin typeface="Comic Sans MS" pitchFamily="66" charset="0"/>
              </a:rPr>
              <a:t>. The coefficient of friction is </a:t>
            </a:r>
            <a:r>
              <a:rPr lang="en-GB" sz="1400" baseline="30000" dirty="0" smtClean="0">
                <a:latin typeface="Comic Sans MS" pitchFamily="66" charset="0"/>
              </a:rPr>
              <a:t>1</a:t>
            </a:r>
            <a:r>
              <a:rPr lang="en-GB" sz="1400" dirty="0" smtClean="0">
                <a:latin typeface="Comic Sans MS" pitchFamily="66" charset="0"/>
              </a:rPr>
              <a:t>/</a:t>
            </a:r>
            <a:r>
              <a:rPr lang="en-GB" sz="1400" baseline="-25000" dirty="0" smtClean="0">
                <a:latin typeface="Comic Sans MS" pitchFamily="66" charset="0"/>
              </a:rPr>
              <a:t>3</a:t>
            </a:r>
            <a:r>
              <a:rPr lang="en-GB" sz="1400" dirty="0">
                <a:latin typeface="Comic Sans MS" pitchFamily="66" charset="0"/>
              </a:rPr>
              <a:t>.</a:t>
            </a:r>
            <a:r>
              <a:rPr lang="en-GB" sz="1400" dirty="0" smtClean="0">
                <a:latin typeface="Comic Sans MS" pitchFamily="66" charset="0"/>
              </a:rPr>
              <a:t> Find the magnitude of force PN, acting up the plane, that causes the parcel to be in limiting equilibrium and on the point of:</a:t>
            </a:r>
          </a:p>
          <a:p>
            <a:pPr marL="0" indent="0" algn="ctr">
              <a:buNone/>
            </a:pPr>
            <a:endParaRPr lang="en-GB" sz="1400" dirty="0">
              <a:latin typeface="Comic Sans MS" pitchFamily="66" charset="0"/>
              <a:sym typeface="Wingdings" pitchFamily="2" charset="2"/>
            </a:endParaRPr>
          </a:p>
          <a:p>
            <a:pPr algn="ctr">
              <a:buAutoNum type="alphaLcParenR"/>
            </a:pPr>
            <a:r>
              <a:rPr lang="en-GB" sz="1400" dirty="0" smtClean="0">
                <a:latin typeface="Comic Sans MS" pitchFamily="66" charset="0"/>
                <a:sym typeface="Wingdings" pitchFamily="2" charset="2"/>
              </a:rPr>
              <a:t>Moving up the plane</a:t>
            </a:r>
          </a:p>
          <a:p>
            <a:pPr algn="ctr">
              <a:buAutoNum type="alphaLcParenR"/>
            </a:pPr>
            <a:endParaRPr lang="en-GB" sz="1400" dirty="0">
              <a:latin typeface="Comic Sans MS" pitchFamily="66" charset="0"/>
              <a:sym typeface="Wingdings" pitchFamily="2" charset="2"/>
            </a:endParaRPr>
          </a:p>
          <a:p>
            <a:pPr algn="ctr">
              <a:buAutoNum type="alphaLcParenR"/>
            </a:pPr>
            <a:r>
              <a:rPr lang="en-GB" sz="1400" dirty="0" smtClean="0">
                <a:latin typeface="Comic Sans MS" pitchFamily="66" charset="0"/>
                <a:sym typeface="Wingdings" pitchFamily="2" charset="2"/>
              </a:rPr>
              <a:t>Moving down the plane</a:t>
            </a:r>
            <a:endParaRPr lang="en-GB" sz="1400" dirty="0">
              <a:latin typeface="Comic Sans MS" pitchFamily="66" charset="0"/>
              <a:sym typeface="Wingdings" pitchFamily="2" charset="2"/>
            </a:endParaRPr>
          </a:p>
        </p:txBody>
      </p:sp>
      <p:sp>
        <p:nvSpPr>
          <p:cNvPr id="4" name="TextBox 3"/>
          <p:cNvSpPr txBox="1"/>
          <p:nvPr/>
        </p:nvSpPr>
        <p:spPr>
          <a:xfrm>
            <a:off x="8742557" y="6531169"/>
            <a:ext cx="439543" cy="338554"/>
          </a:xfrm>
          <a:prstGeom prst="rect">
            <a:avLst/>
          </a:prstGeom>
          <a:noFill/>
        </p:spPr>
        <p:txBody>
          <a:bodyPr wrap="none" rtlCol="0">
            <a:spAutoFit/>
          </a:bodyPr>
          <a:lstStyle/>
          <a:p>
            <a:pPr algn="r"/>
            <a:r>
              <a:rPr lang="en-GB" sz="1600" dirty="0" smtClean="0">
                <a:latin typeface="Comic Sans MS" pitchFamily="66" charset="0"/>
              </a:rPr>
              <a:t>4C</a:t>
            </a:r>
            <a:endParaRPr lang="en-GB" sz="1600" dirty="0">
              <a:latin typeface="Comic Sans MS" pitchFamily="66" charset="0"/>
            </a:endParaRPr>
          </a:p>
        </p:txBody>
      </p:sp>
      <p:cxnSp>
        <p:nvCxnSpPr>
          <p:cNvPr id="5" name="Straight Connector 4"/>
          <p:cNvCxnSpPr/>
          <p:nvPr/>
        </p:nvCxnSpPr>
        <p:spPr>
          <a:xfrm>
            <a:off x="3934047" y="3207488"/>
            <a:ext cx="29718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V="1">
            <a:off x="3934047" y="1531088"/>
            <a:ext cx="2895600" cy="16764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Arc 6"/>
          <p:cNvSpPr/>
          <p:nvPr/>
        </p:nvSpPr>
        <p:spPr>
          <a:xfrm>
            <a:off x="3629247" y="2674088"/>
            <a:ext cx="914400" cy="914400"/>
          </a:xfrm>
          <a:prstGeom prst="arc">
            <a:avLst>
              <a:gd name="adj1" fmla="val 19764244"/>
              <a:gd name="adj2" fmla="val 584819"/>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 name="TextBox 7"/>
          <p:cNvSpPr txBox="1"/>
          <p:nvPr/>
        </p:nvSpPr>
        <p:spPr>
          <a:xfrm>
            <a:off x="4467447" y="2902688"/>
            <a:ext cx="293670" cy="307777"/>
          </a:xfrm>
          <a:prstGeom prst="rect">
            <a:avLst/>
          </a:prstGeom>
          <a:noFill/>
        </p:spPr>
        <p:txBody>
          <a:bodyPr wrap="none" rtlCol="0">
            <a:spAutoFit/>
          </a:bodyPr>
          <a:lstStyle/>
          <a:p>
            <a:r>
              <a:rPr lang="el-GR" sz="1400" dirty="0" smtClean="0">
                <a:latin typeface="Comic Sans MS" pitchFamily="66" charset="0"/>
                <a:ea typeface="Cambria Math"/>
              </a:rPr>
              <a:t>θ</a:t>
            </a:r>
            <a:endParaRPr lang="en-GB" sz="1400" dirty="0">
              <a:latin typeface="Comic Sans MS" pitchFamily="66" charset="0"/>
            </a:endParaRPr>
          </a:p>
        </p:txBody>
      </p:sp>
      <p:cxnSp>
        <p:nvCxnSpPr>
          <p:cNvPr id="14" name="Straight Arrow Connector 13"/>
          <p:cNvCxnSpPr/>
          <p:nvPr/>
        </p:nvCxnSpPr>
        <p:spPr>
          <a:xfrm>
            <a:off x="5610447" y="2216888"/>
            <a:ext cx="0" cy="9144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5610447" y="2216888"/>
            <a:ext cx="396949" cy="675167"/>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a:off x="5599814" y="2870790"/>
            <a:ext cx="396949" cy="24100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H="1" flipV="1">
            <a:off x="5220587" y="1550580"/>
            <a:ext cx="396949" cy="675167"/>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rot="19740882">
            <a:off x="5317016" y="2036190"/>
            <a:ext cx="505345" cy="204896"/>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TextBox 30"/>
          <p:cNvSpPr txBox="1"/>
          <p:nvPr/>
        </p:nvSpPr>
        <p:spPr>
          <a:xfrm>
            <a:off x="4986670" y="1297172"/>
            <a:ext cx="296876" cy="307777"/>
          </a:xfrm>
          <a:prstGeom prst="rect">
            <a:avLst/>
          </a:prstGeom>
          <a:noFill/>
        </p:spPr>
        <p:txBody>
          <a:bodyPr wrap="none" rtlCol="0">
            <a:spAutoFit/>
          </a:bodyPr>
          <a:lstStyle/>
          <a:p>
            <a:r>
              <a:rPr lang="en-GB" sz="1400" dirty="0" smtClean="0">
                <a:solidFill>
                  <a:srgbClr val="0000FF"/>
                </a:solidFill>
                <a:latin typeface="Comic Sans MS" pitchFamily="66" charset="0"/>
              </a:rPr>
              <a:t>R</a:t>
            </a:r>
            <a:endParaRPr lang="en-GB" sz="1400" dirty="0">
              <a:solidFill>
                <a:srgbClr val="0000FF"/>
              </a:solidFill>
              <a:latin typeface="Comic Sans MS" pitchFamily="66" charset="0"/>
            </a:endParaRPr>
          </a:p>
        </p:txBody>
      </p:sp>
      <p:sp>
        <p:nvSpPr>
          <p:cNvPr id="32" name="TextBox 31"/>
          <p:cNvSpPr txBox="1"/>
          <p:nvPr/>
        </p:nvSpPr>
        <p:spPr>
          <a:xfrm>
            <a:off x="5245396" y="2555358"/>
            <a:ext cx="388248" cy="307777"/>
          </a:xfrm>
          <a:prstGeom prst="rect">
            <a:avLst/>
          </a:prstGeom>
          <a:noFill/>
        </p:spPr>
        <p:txBody>
          <a:bodyPr wrap="none" rtlCol="0">
            <a:spAutoFit/>
          </a:bodyPr>
          <a:lstStyle/>
          <a:p>
            <a:r>
              <a:rPr lang="en-GB" sz="1400" dirty="0" smtClean="0">
                <a:latin typeface="Comic Sans MS" pitchFamily="66" charset="0"/>
              </a:rPr>
              <a:t>2g</a:t>
            </a:r>
            <a:endParaRPr lang="en-GB" sz="1400" dirty="0">
              <a:latin typeface="Comic Sans MS" pitchFamily="66" charset="0"/>
            </a:endParaRPr>
          </a:p>
        </p:txBody>
      </p:sp>
      <p:sp>
        <p:nvSpPr>
          <p:cNvPr id="33" name="TextBox 32"/>
          <p:cNvSpPr txBox="1"/>
          <p:nvPr/>
        </p:nvSpPr>
        <p:spPr>
          <a:xfrm>
            <a:off x="5562600" y="2514600"/>
            <a:ext cx="293670" cy="307777"/>
          </a:xfrm>
          <a:prstGeom prst="rect">
            <a:avLst/>
          </a:prstGeom>
          <a:noFill/>
        </p:spPr>
        <p:txBody>
          <a:bodyPr wrap="none" rtlCol="0">
            <a:spAutoFit/>
          </a:bodyPr>
          <a:lstStyle/>
          <a:p>
            <a:r>
              <a:rPr lang="el-GR" sz="1400" dirty="0" smtClean="0">
                <a:latin typeface="Comic Sans MS" pitchFamily="66" charset="0"/>
                <a:ea typeface="Cambria Math"/>
              </a:rPr>
              <a:t>θ</a:t>
            </a:r>
            <a:endParaRPr lang="en-GB" sz="1400" dirty="0">
              <a:latin typeface="Comic Sans MS" pitchFamily="66" charset="0"/>
            </a:endParaRPr>
          </a:p>
        </p:txBody>
      </p:sp>
      <p:sp>
        <p:nvSpPr>
          <p:cNvPr id="34" name="Arc 33"/>
          <p:cNvSpPr/>
          <p:nvPr/>
        </p:nvSpPr>
        <p:spPr>
          <a:xfrm>
            <a:off x="5110716" y="1614376"/>
            <a:ext cx="914400" cy="914400"/>
          </a:xfrm>
          <a:prstGeom prst="arc">
            <a:avLst>
              <a:gd name="adj1" fmla="val 3967439"/>
              <a:gd name="adj2" fmla="val 502809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5" name="TextBox 34"/>
          <p:cNvSpPr txBox="1"/>
          <p:nvPr/>
        </p:nvSpPr>
        <p:spPr>
          <a:xfrm>
            <a:off x="5791200" y="2367516"/>
            <a:ext cx="704039" cy="276999"/>
          </a:xfrm>
          <a:prstGeom prst="rect">
            <a:avLst/>
          </a:prstGeom>
          <a:noFill/>
        </p:spPr>
        <p:txBody>
          <a:bodyPr wrap="none" rtlCol="0">
            <a:spAutoFit/>
          </a:bodyPr>
          <a:lstStyle/>
          <a:p>
            <a:r>
              <a:rPr lang="en-GB" sz="1200" dirty="0" smtClean="0">
                <a:solidFill>
                  <a:srgbClr val="0000FF"/>
                </a:solidFill>
                <a:latin typeface="Comic Sans MS" pitchFamily="66" charset="0"/>
              </a:rPr>
              <a:t>2gCos</a:t>
            </a:r>
            <a:r>
              <a:rPr lang="el-GR" sz="1200" dirty="0" smtClean="0">
                <a:solidFill>
                  <a:srgbClr val="0000FF"/>
                </a:solidFill>
                <a:latin typeface="Comic Sans MS" pitchFamily="66" charset="0"/>
              </a:rPr>
              <a:t>θ</a:t>
            </a:r>
            <a:endParaRPr lang="en-GB" sz="1200" dirty="0">
              <a:solidFill>
                <a:srgbClr val="0000FF"/>
              </a:solidFill>
              <a:latin typeface="Comic Sans MS" pitchFamily="66" charset="0"/>
            </a:endParaRPr>
          </a:p>
        </p:txBody>
      </p:sp>
      <p:sp>
        <p:nvSpPr>
          <p:cNvPr id="36" name="TextBox 35"/>
          <p:cNvSpPr txBox="1"/>
          <p:nvPr/>
        </p:nvSpPr>
        <p:spPr>
          <a:xfrm>
            <a:off x="5730949" y="2923953"/>
            <a:ext cx="686406" cy="276999"/>
          </a:xfrm>
          <a:prstGeom prst="rect">
            <a:avLst/>
          </a:prstGeom>
          <a:noFill/>
        </p:spPr>
        <p:txBody>
          <a:bodyPr wrap="none" rtlCol="0">
            <a:spAutoFit/>
          </a:bodyPr>
          <a:lstStyle/>
          <a:p>
            <a:r>
              <a:rPr lang="en-GB" sz="1200" dirty="0" smtClean="0">
                <a:solidFill>
                  <a:srgbClr val="FF0000"/>
                </a:solidFill>
                <a:latin typeface="Comic Sans MS" pitchFamily="66" charset="0"/>
              </a:rPr>
              <a:t>2gSin</a:t>
            </a:r>
            <a:r>
              <a:rPr lang="el-GR" sz="1200" dirty="0" smtClean="0">
                <a:solidFill>
                  <a:srgbClr val="FF0000"/>
                </a:solidFill>
                <a:latin typeface="Comic Sans MS" pitchFamily="66" charset="0"/>
              </a:rPr>
              <a:t>θ</a:t>
            </a:r>
            <a:endParaRPr lang="en-GB" sz="1200" dirty="0">
              <a:solidFill>
                <a:srgbClr val="FF0000"/>
              </a:solidFill>
              <a:latin typeface="Comic Sans MS" pitchFamily="66" charset="0"/>
            </a:endParaRPr>
          </a:p>
        </p:txBody>
      </p:sp>
      <p:cxnSp>
        <p:nvCxnSpPr>
          <p:cNvPr id="38" name="Straight Arrow Connector 37"/>
          <p:cNvCxnSpPr>
            <a:stCxn id="12" idx="3"/>
          </p:cNvCxnSpPr>
          <p:nvPr/>
        </p:nvCxnSpPr>
        <p:spPr>
          <a:xfrm flipV="1">
            <a:off x="5786304" y="1600200"/>
            <a:ext cx="690696" cy="40835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a:stCxn id="12" idx="1"/>
          </p:cNvCxnSpPr>
          <p:nvPr/>
        </p:nvCxnSpPr>
        <p:spPr>
          <a:xfrm flipH="1">
            <a:off x="4497573" y="2268718"/>
            <a:ext cx="855500" cy="495747"/>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6400800" y="1447800"/>
            <a:ext cx="277640" cy="307777"/>
          </a:xfrm>
          <a:prstGeom prst="rect">
            <a:avLst/>
          </a:prstGeom>
          <a:noFill/>
        </p:spPr>
        <p:txBody>
          <a:bodyPr wrap="none" rtlCol="0">
            <a:spAutoFit/>
          </a:bodyPr>
          <a:lstStyle/>
          <a:p>
            <a:r>
              <a:rPr lang="en-GB" sz="1400" dirty="0" smtClean="0">
                <a:latin typeface="Comic Sans MS" pitchFamily="66" charset="0"/>
              </a:rPr>
              <a:t>P</a:t>
            </a:r>
            <a:endParaRPr lang="en-GB" sz="1400" dirty="0">
              <a:latin typeface="Comic Sans MS" pitchFamily="66" charset="0"/>
            </a:endParaRPr>
          </a:p>
        </p:txBody>
      </p:sp>
      <p:sp>
        <p:nvSpPr>
          <p:cNvPr id="44" name="TextBox 43"/>
          <p:cNvSpPr txBox="1"/>
          <p:nvPr/>
        </p:nvSpPr>
        <p:spPr>
          <a:xfrm>
            <a:off x="4235302" y="2629785"/>
            <a:ext cx="293670" cy="307777"/>
          </a:xfrm>
          <a:prstGeom prst="rect">
            <a:avLst/>
          </a:prstGeom>
          <a:noFill/>
        </p:spPr>
        <p:txBody>
          <a:bodyPr wrap="none" rtlCol="0">
            <a:spAutoFit/>
          </a:bodyPr>
          <a:lstStyle/>
          <a:p>
            <a:r>
              <a:rPr lang="en-GB" sz="1400" dirty="0" smtClean="0">
                <a:latin typeface="Comic Sans MS" pitchFamily="66" charset="0"/>
              </a:rPr>
              <a:t>F</a:t>
            </a:r>
            <a:endParaRPr lang="en-GB" sz="1400" dirty="0">
              <a:latin typeface="Comic Sans MS" pitchFamily="66" charset="0"/>
            </a:endParaRPr>
          </a:p>
        </p:txBody>
      </p:sp>
      <p:sp>
        <p:nvSpPr>
          <p:cNvPr id="45" name="TextBox 44"/>
          <p:cNvSpPr txBox="1"/>
          <p:nvPr/>
        </p:nvSpPr>
        <p:spPr>
          <a:xfrm>
            <a:off x="7028120" y="1446028"/>
            <a:ext cx="1977657" cy="1815882"/>
          </a:xfrm>
          <a:prstGeom prst="rect">
            <a:avLst/>
          </a:prstGeom>
          <a:noFill/>
        </p:spPr>
        <p:txBody>
          <a:bodyPr wrap="square" rtlCol="0">
            <a:spAutoFit/>
          </a:bodyPr>
          <a:lstStyle/>
          <a:p>
            <a:r>
              <a:rPr lang="en-GB" sz="1400" dirty="0" smtClean="0">
                <a:latin typeface="Comic Sans MS" pitchFamily="66" charset="0"/>
              </a:rPr>
              <a:t>Start with a diagram</a:t>
            </a:r>
          </a:p>
          <a:p>
            <a:pPr marL="285750" indent="-285750">
              <a:buFont typeface="Wingdings"/>
              <a:buChar char="à"/>
            </a:pPr>
            <a:r>
              <a:rPr lang="en-GB" sz="1400" dirty="0" smtClean="0">
                <a:latin typeface="Comic Sans MS" pitchFamily="66" charset="0"/>
                <a:sym typeface="Wingdings" pitchFamily="2" charset="2"/>
              </a:rPr>
              <a:t>P is acting up the plane, on the point of causing the box to move</a:t>
            </a:r>
          </a:p>
          <a:p>
            <a:pPr marL="285750" indent="-285750">
              <a:buFont typeface="Wingdings"/>
              <a:buChar char="à"/>
            </a:pPr>
            <a:r>
              <a:rPr lang="en-GB" sz="1400" dirty="0" smtClean="0">
                <a:latin typeface="Comic Sans MS" pitchFamily="66" charset="0"/>
                <a:sym typeface="Wingdings" pitchFamily="2" charset="2"/>
              </a:rPr>
              <a:t>Friction is opposing this movement</a:t>
            </a:r>
            <a:endParaRPr lang="en-GB" sz="1400" dirty="0">
              <a:latin typeface="Comic Sans MS" pitchFamily="66" charset="0"/>
            </a:endParaRPr>
          </a:p>
        </p:txBody>
      </p:sp>
      <mc:AlternateContent xmlns:mc="http://schemas.openxmlformats.org/markup-compatibility/2006" xmlns:a14="http://schemas.microsoft.com/office/drawing/2010/main">
        <mc:Choice Requires="a14">
          <p:sp>
            <p:nvSpPr>
              <p:cNvPr id="37" name="TextBox 36"/>
              <p:cNvSpPr txBox="1"/>
              <p:nvPr/>
            </p:nvSpPr>
            <p:spPr>
              <a:xfrm>
                <a:off x="228600" y="5334000"/>
                <a:ext cx="1017458" cy="50141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𝑆𝑖𝑛</m:t>
                      </m:r>
                      <m:r>
                        <a:rPr lang="en-GB" sz="1400" b="0" i="1" smtClean="0">
                          <a:latin typeface="Cambria Math"/>
                          <a:ea typeface="Cambria Math"/>
                        </a:rPr>
                        <m:t>𝜃</m:t>
                      </m:r>
                      <m:r>
                        <a:rPr lang="en-GB" sz="1400" b="0" i="1" smtClean="0">
                          <a:latin typeface="Cambria Math"/>
                          <a:ea typeface="Cambria Math"/>
                        </a:rPr>
                        <m:t>=</m:t>
                      </m:r>
                      <m:f>
                        <m:fPr>
                          <m:ctrlPr>
                            <a:rPr lang="en-GB" sz="1400" b="0" i="1" smtClean="0">
                              <a:latin typeface="Cambria Math"/>
                              <a:ea typeface="Cambria Math"/>
                            </a:rPr>
                          </m:ctrlPr>
                        </m:fPr>
                        <m:num>
                          <m:r>
                            <a:rPr lang="en-GB" sz="1400" b="0" i="1" smtClean="0">
                              <a:latin typeface="Cambria Math"/>
                              <a:ea typeface="Cambria Math"/>
                            </a:rPr>
                            <m:t>5</m:t>
                          </m:r>
                        </m:num>
                        <m:den>
                          <m:r>
                            <a:rPr lang="en-GB" sz="1400" b="0" i="1" smtClean="0">
                              <a:latin typeface="Cambria Math"/>
                              <a:ea typeface="Cambria Math"/>
                            </a:rPr>
                            <m:t>13</m:t>
                          </m:r>
                        </m:den>
                      </m:f>
                    </m:oMath>
                  </m:oMathPara>
                </a14:m>
                <a:endParaRPr lang="en-GB" sz="1400" dirty="0"/>
              </a:p>
            </p:txBody>
          </p:sp>
        </mc:Choice>
        <mc:Fallback xmlns="">
          <p:sp>
            <p:nvSpPr>
              <p:cNvPr id="37" name="TextBox 36"/>
              <p:cNvSpPr txBox="1">
                <a:spLocks noRot="1" noChangeAspect="1" noMove="1" noResize="1" noEditPoints="1" noAdjustHandles="1" noChangeArrowheads="1" noChangeShapeType="1" noTextEdit="1"/>
              </p:cNvSpPr>
              <p:nvPr/>
            </p:nvSpPr>
            <p:spPr>
              <a:xfrm>
                <a:off x="228600" y="5334000"/>
                <a:ext cx="1017458" cy="501419"/>
              </a:xfrm>
              <a:prstGeom prst="rect">
                <a:avLst/>
              </a:prstGeom>
              <a:blipFill rotWithShape="1">
                <a:blip r:embed="rId2"/>
                <a:stretch>
                  <a:fillRect b="-122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0" name="TextBox 39"/>
              <p:cNvSpPr txBox="1"/>
              <p:nvPr/>
            </p:nvSpPr>
            <p:spPr>
              <a:xfrm>
                <a:off x="1295400" y="5334000"/>
                <a:ext cx="1051121" cy="49564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𝐶𝑜𝑠</m:t>
                      </m:r>
                      <m:r>
                        <a:rPr lang="en-GB" sz="1400" b="0" i="1" smtClean="0">
                          <a:latin typeface="Cambria Math"/>
                          <a:ea typeface="Cambria Math"/>
                        </a:rPr>
                        <m:t>𝜃</m:t>
                      </m:r>
                      <m:r>
                        <a:rPr lang="en-GB" sz="1400" b="0" i="1" smtClean="0">
                          <a:latin typeface="Cambria Math"/>
                          <a:ea typeface="Cambria Math"/>
                        </a:rPr>
                        <m:t>=</m:t>
                      </m:r>
                      <m:f>
                        <m:fPr>
                          <m:ctrlPr>
                            <a:rPr lang="en-GB" sz="1400" b="0" i="1" smtClean="0">
                              <a:latin typeface="Cambria Math"/>
                              <a:ea typeface="Cambria Math"/>
                            </a:rPr>
                          </m:ctrlPr>
                        </m:fPr>
                        <m:num>
                          <m:r>
                            <a:rPr lang="en-GB" sz="1400" b="0" i="1" smtClean="0">
                              <a:latin typeface="Cambria Math"/>
                              <a:ea typeface="Cambria Math"/>
                            </a:rPr>
                            <m:t>12</m:t>
                          </m:r>
                        </m:num>
                        <m:den>
                          <m:r>
                            <a:rPr lang="en-GB" sz="1400" b="0" i="1" smtClean="0">
                              <a:latin typeface="Cambria Math"/>
                              <a:ea typeface="Cambria Math"/>
                            </a:rPr>
                            <m:t>13</m:t>
                          </m:r>
                        </m:den>
                      </m:f>
                    </m:oMath>
                  </m:oMathPara>
                </a14:m>
                <a:endParaRPr lang="en-GB" sz="1400" dirty="0"/>
              </a:p>
            </p:txBody>
          </p:sp>
        </mc:Choice>
        <mc:Fallback xmlns="">
          <p:sp>
            <p:nvSpPr>
              <p:cNvPr id="40" name="TextBox 39"/>
              <p:cNvSpPr txBox="1">
                <a:spLocks noRot="1" noChangeAspect="1" noMove="1" noResize="1" noEditPoints="1" noAdjustHandles="1" noChangeArrowheads="1" noChangeShapeType="1" noTextEdit="1"/>
              </p:cNvSpPr>
              <p:nvPr/>
            </p:nvSpPr>
            <p:spPr>
              <a:xfrm>
                <a:off x="1295400" y="5334000"/>
                <a:ext cx="1051121" cy="495649"/>
              </a:xfrm>
              <a:prstGeom prst="rect">
                <a:avLst/>
              </a:prstGeom>
              <a:blipFill rotWithShape="1">
                <a:blip r:embed="rId3"/>
                <a:stretch>
                  <a:fillRect b="-1235"/>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1" name="TextBox 40"/>
              <p:cNvSpPr txBox="1"/>
              <p:nvPr/>
            </p:nvSpPr>
            <p:spPr>
              <a:xfrm>
                <a:off x="2362200" y="5334000"/>
                <a:ext cx="1073564" cy="50000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ea typeface="Cambria Math"/>
                        </a:rPr>
                        <m:t>𝑇𝑎𝑛</m:t>
                      </m:r>
                      <m:r>
                        <a:rPr lang="en-GB" sz="1400" b="0" i="1" smtClean="0">
                          <a:latin typeface="Cambria Math"/>
                          <a:ea typeface="Cambria Math"/>
                        </a:rPr>
                        <m:t>𝜃</m:t>
                      </m:r>
                      <m:r>
                        <a:rPr lang="en-GB" sz="1400" b="0" i="1" smtClean="0">
                          <a:latin typeface="Cambria Math"/>
                          <a:ea typeface="Cambria Math"/>
                        </a:rPr>
                        <m:t>=</m:t>
                      </m:r>
                      <m:f>
                        <m:fPr>
                          <m:ctrlPr>
                            <a:rPr lang="en-GB" sz="1400" b="0" i="1" smtClean="0">
                              <a:latin typeface="Cambria Math"/>
                              <a:ea typeface="Cambria Math"/>
                            </a:rPr>
                          </m:ctrlPr>
                        </m:fPr>
                        <m:num>
                          <m:r>
                            <a:rPr lang="en-GB" sz="1400" b="0" i="1" smtClean="0">
                              <a:latin typeface="Cambria Math"/>
                              <a:ea typeface="Cambria Math"/>
                            </a:rPr>
                            <m:t>5</m:t>
                          </m:r>
                        </m:num>
                        <m:den>
                          <m:r>
                            <a:rPr lang="en-GB" sz="1400" b="0" i="1" smtClean="0">
                              <a:latin typeface="Cambria Math"/>
                              <a:ea typeface="Cambria Math"/>
                            </a:rPr>
                            <m:t>12</m:t>
                          </m:r>
                        </m:den>
                      </m:f>
                    </m:oMath>
                  </m:oMathPara>
                </a14:m>
                <a:endParaRPr lang="en-GB" sz="1400" dirty="0"/>
              </a:p>
            </p:txBody>
          </p:sp>
        </mc:Choice>
        <mc:Fallback xmlns="">
          <p:sp>
            <p:nvSpPr>
              <p:cNvPr id="41" name="TextBox 40"/>
              <p:cNvSpPr txBox="1">
                <a:spLocks noRot="1" noChangeAspect="1" noMove="1" noResize="1" noEditPoints="1" noAdjustHandles="1" noChangeArrowheads="1" noChangeShapeType="1" noTextEdit="1"/>
              </p:cNvSpPr>
              <p:nvPr/>
            </p:nvSpPr>
            <p:spPr>
              <a:xfrm>
                <a:off x="2362200" y="5334000"/>
                <a:ext cx="1073564" cy="500009"/>
              </a:xfrm>
              <a:prstGeom prst="rect">
                <a:avLst/>
              </a:prstGeom>
              <a:blipFill rotWithShape="1">
                <a:blip r:embed="rId4"/>
                <a:stretch>
                  <a:fillRect b="-122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1" name="TextBox 60"/>
              <p:cNvSpPr txBox="1"/>
              <p:nvPr/>
            </p:nvSpPr>
            <p:spPr>
              <a:xfrm>
                <a:off x="228600" y="5943600"/>
                <a:ext cx="1523814" cy="49705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400" b="0" i="1" smtClean="0">
                              <a:latin typeface="Cambria Math"/>
                            </a:rPr>
                          </m:ctrlPr>
                        </m:sSubPr>
                        <m:e>
                          <m:r>
                            <a:rPr lang="en-GB" sz="1400" b="0" i="1" smtClean="0">
                              <a:latin typeface="Cambria Math"/>
                            </a:rPr>
                            <m:t>𝐹</m:t>
                          </m:r>
                        </m:e>
                        <m:sub>
                          <m:r>
                            <a:rPr lang="en-GB" sz="1400" b="0" i="1" smtClean="0">
                              <a:latin typeface="Cambria Math"/>
                            </a:rPr>
                            <m:t>𝑀𝐴𝑋</m:t>
                          </m:r>
                        </m:sub>
                      </m:sSub>
                      <m:r>
                        <a:rPr lang="en-GB" sz="1400" b="0" i="1" smtClean="0">
                          <a:latin typeface="Cambria Math"/>
                        </a:rPr>
                        <m:t>= </m:t>
                      </m:r>
                      <m:f>
                        <m:fPr>
                          <m:ctrlPr>
                            <a:rPr lang="en-GB" sz="1400" b="0" i="1" smtClean="0">
                              <a:latin typeface="Cambria Math"/>
                            </a:rPr>
                          </m:ctrlPr>
                        </m:fPr>
                        <m:num>
                          <m:r>
                            <a:rPr lang="en-GB" sz="1400" b="0" i="1" smtClean="0">
                              <a:latin typeface="Cambria Math"/>
                            </a:rPr>
                            <m:t>2</m:t>
                          </m:r>
                        </m:num>
                        <m:den>
                          <m:r>
                            <a:rPr lang="en-GB" sz="1400" b="0" i="1" smtClean="0">
                              <a:latin typeface="Cambria Math"/>
                            </a:rPr>
                            <m:t>3</m:t>
                          </m:r>
                        </m:den>
                      </m:f>
                      <m:r>
                        <a:rPr lang="en-GB" sz="1400" b="0" i="1" smtClean="0">
                          <a:latin typeface="Cambria Math"/>
                        </a:rPr>
                        <m:t>𝑔𝐶𝑜𝑠</m:t>
                      </m:r>
                      <m:r>
                        <a:rPr lang="en-GB" sz="1400" b="0" i="1" smtClean="0">
                          <a:latin typeface="Cambria Math"/>
                          <a:ea typeface="Cambria Math"/>
                        </a:rPr>
                        <m:t>𝜃</m:t>
                      </m:r>
                    </m:oMath>
                  </m:oMathPara>
                </a14:m>
                <a:endParaRPr lang="en-GB" sz="1400" dirty="0"/>
              </a:p>
            </p:txBody>
          </p:sp>
        </mc:Choice>
        <mc:Fallback xmlns="">
          <p:sp>
            <p:nvSpPr>
              <p:cNvPr id="61" name="TextBox 60"/>
              <p:cNvSpPr txBox="1">
                <a:spLocks noRot="1" noChangeAspect="1" noMove="1" noResize="1" noEditPoints="1" noAdjustHandles="1" noChangeArrowheads="1" noChangeShapeType="1" noTextEdit="1"/>
              </p:cNvSpPr>
              <p:nvPr/>
            </p:nvSpPr>
            <p:spPr>
              <a:xfrm>
                <a:off x="228600" y="5943600"/>
                <a:ext cx="1523814" cy="497059"/>
              </a:xfrm>
              <a:prstGeom prst="rect">
                <a:avLst/>
              </a:prstGeom>
              <a:blipFill rotWithShape="1">
                <a:blip r:embed="rId5"/>
                <a:stretch>
                  <a:fillRect/>
                </a:stretch>
              </a:blipFill>
            </p:spPr>
            <p:txBody>
              <a:bodyPr/>
              <a:lstStyle/>
              <a:p>
                <a:r>
                  <a:rPr lang="en-GB">
                    <a:noFill/>
                  </a:rPr>
                  <a:t> </a:t>
                </a:r>
              </a:p>
            </p:txBody>
          </p:sp>
        </mc:Fallback>
      </mc:AlternateContent>
      <p:sp>
        <p:nvSpPr>
          <p:cNvPr id="62" name="TextBox 61"/>
          <p:cNvSpPr txBox="1"/>
          <p:nvPr/>
        </p:nvSpPr>
        <p:spPr>
          <a:xfrm>
            <a:off x="3886200" y="3429000"/>
            <a:ext cx="2085827" cy="307777"/>
          </a:xfrm>
          <a:prstGeom prst="rect">
            <a:avLst/>
          </a:prstGeom>
          <a:noFill/>
        </p:spPr>
        <p:txBody>
          <a:bodyPr wrap="none" rtlCol="0">
            <a:spAutoFit/>
          </a:bodyPr>
          <a:lstStyle/>
          <a:p>
            <a:r>
              <a:rPr lang="en-GB" sz="1400" u="sng" dirty="0" smtClean="0">
                <a:latin typeface="Comic Sans MS" pitchFamily="66" charset="0"/>
              </a:rPr>
              <a:t>Resolving Parallel for </a:t>
            </a:r>
            <a:r>
              <a:rPr lang="en-GB" sz="1400" u="sng" dirty="0">
                <a:latin typeface="Comic Sans MS" pitchFamily="66" charset="0"/>
              </a:rPr>
              <a:t>P</a:t>
            </a:r>
          </a:p>
        </p:txBody>
      </p:sp>
      <mc:AlternateContent xmlns:mc="http://schemas.openxmlformats.org/markup-compatibility/2006" xmlns:a14="http://schemas.microsoft.com/office/drawing/2010/main">
        <mc:Choice Requires="a14">
          <p:sp>
            <p:nvSpPr>
              <p:cNvPr id="63" name="TextBox 62"/>
              <p:cNvSpPr txBox="1"/>
              <p:nvPr/>
            </p:nvSpPr>
            <p:spPr>
              <a:xfrm>
                <a:off x="5181600" y="3810000"/>
                <a:ext cx="829586"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𝐹</m:t>
                      </m:r>
                      <m:r>
                        <a:rPr lang="en-GB" sz="1400" b="0" i="1" smtClean="0">
                          <a:latin typeface="Cambria Math"/>
                        </a:rPr>
                        <m:t>=</m:t>
                      </m:r>
                      <m:r>
                        <a:rPr lang="en-GB" sz="1400" b="0" i="1" smtClean="0">
                          <a:latin typeface="Cambria Math"/>
                        </a:rPr>
                        <m:t>𝑚𝑎</m:t>
                      </m:r>
                    </m:oMath>
                  </m:oMathPara>
                </a14:m>
                <a:endParaRPr lang="en-GB" sz="1400" dirty="0"/>
              </a:p>
            </p:txBody>
          </p:sp>
        </mc:Choice>
        <mc:Fallback xmlns="">
          <p:sp>
            <p:nvSpPr>
              <p:cNvPr id="63" name="TextBox 62"/>
              <p:cNvSpPr txBox="1">
                <a:spLocks noRot="1" noChangeAspect="1" noMove="1" noResize="1" noEditPoints="1" noAdjustHandles="1" noChangeArrowheads="1" noChangeShapeType="1" noTextEdit="1"/>
              </p:cNvSpPr>
              <p:nvPr/>
            </p:nvSpPr>
            <p:spPr>
              <a:xfrm>
                <a:off x="5181600" y="3810000"/>
                <a:ext cx="829586" cy="307777"/>
              </a:xfrm>
              <a:prstGeom prst="rect">
                <a:avLst/>
              </a:prstGeom>
              <a:blipFill rotWithShape="1">
                <a:blip r:embed="rId6"/>
                <a:stretch>
                  <a:fillRect/>
                </a:stretch>
              </a:blipFill>
            </p:spPr>
            <p:txBody>
              <a:bodyPr/>
              <a:lstStyle/>
              <a:p>
                <a:r>
                  <a:rPr lang="en-GB">
                    <a:noFill/>
                  </a:rPr>
                  <a:t> </a:t>
                </a:r>
              </a:p>
            </p:txBody>
          </p:sp>
        </mc:Fallback>
      </mc:AlternateContent>
      <p:sp>
        <p:nvSpPr>
          <p:cNvPr id="64" name="Arc 63"/>
          <p:cNvSpPr/>
          <p:nvPr/>
        </p:nvSpPr>
        <p:spPr>
          <a:xfrm>
            <a:off x="5943600" y="39624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5" name="TextBox 64"/>
          <p:cNvSpPr txBox="1"/>
          <p:nvPr/>
        </p:nvSpPr>
        <p:spPr>
          <a:xfrm>
            <a:off x="6248400" y="3962400"/>
            <a:ext cx="1905000" cy="430887"/>
          </a:xfrm>
          <a:prstGeom prst="rect">
            <a:avLst/>
          </a:prstGeom>
          <a:noFill/>
        </p:spPr>
        <p:txBody>
          <a:bodyPr wrap="square" rtlCol="0">
            <a:spAutoFit/>
          </a:bodyPr>
          <a:lstStyle/>
          <a:p>
            <a:pPr algn="ctr"/>
            <a:r>
              <a:rPr lang="en-GB" sz="1100" dirty="0" smtClean="0">
                <a:solidFill>
                  <a:srgbClr val="FF0000"/>
                </a:solidFill>
                <a:latin typeface="Comic Sans MS" pitchFamily="66" charset="0"/>
              </a:rPr>
              <a:t>Sub in values with P as the positive direction</a:t>
            </a:r>
            <a:endParaRPr lang="en-GB" sz="11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66" name="TextBox 65"/>
              <p:cNvSpPr txBox="1"/>
              <p:nvPr/>
            </p:nvSpPr>
            <p:spPr>
              <a:xfrm>
                <a:off x="4081130" y="4245935"/>
                <a:ext cx="1787862"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m:t>
                      </m:r>
                      <m:r>
                        <a:rPr lang="en-GB" sz="1400" b="0" i="1" smtClean="0">
                          <a:latin typeface="Cambria Math"/>
                        </a:rPr>
                        <m:t>−2</m:t>
                      </m:r>
                      <m:r>
                        <a:rPr lang="en-GB" sz="1400" b="0" i="1" smtClean="0">
                          <a:latin typeface="Cambria Math"/>
                        </a:rPr>
                        <m:t>𝑔𝑆𝑖𝑛</m:t>
                      </m:r>
                      <m:r>
                        <a:rPr lang="en-GB" sz="1400" b="0" i="1" smtClean="0">
                          <a:latin typeface="Cambria Math"/>
                          <a:ea typeface="Cambria Math"/>
                        </a:rPr>
                        <m:t>𝜃</m:t>
                      </m:r>
                      <m:r>
                        <a:rPr lang="en-GB" sz="1400" b="0" i="1" smtClean="0">
                          <a:latin typeface="Cambria Math"/>
                          <a:ea typeface="Cambria Math"/>
                        </a:rPr>
                        <m:t>−</m:t>
                      </m:r>
                      <m:r>
                        <a:rPr lang="en-GB" sz="1400" b="0" i="1" smtClean="0">
                          <a:latin typeface="Cambria Math"/>
                          <a:ea typeface="Cambria Math"/>
                        </a:rPr>
                        <m:t>𝐹</m:t>
                      </m:r>
                      <m:r>
                        <a:rPr lang="en-GB" sz="1400" b="0" i="1" smtClean="0">
                          <a:latin typeface="Cambria Math"/>
                        </a:rPr>
                        <m:t>=0</m:t>
                      </m:r>
                    </m:oMath>
                  </m:oMathPara>
                </a14:m>
                <a:endParaRPr lang="en-GB" sz="1400" dirty="0"/>
              </a:p>
            </p:txBody>
          </p:sp>
        </mc:Choice>
        <mc:Fallback xmlns="">
          <p:sp>
            <p:nvSpPr>
              <p:cNvPr id="66" name="TextBox 65"/>
              <p:cNvSpPr txBox="1">
                <a:spLocks noRot="1" noChangeAspect="1" noMove="1" noResize="1" noEditPoints="1" noAdjustHandles="1" noChangeArrowheads="1" noChangeShapeType="1" noTextEdit="1"/>
              </p:cNvSpPr>
              <p:nvPr/>
            </p:nvSpPr>
            <p:spPr>
              <a:xfrm>
                <a:off x="4081130" y="4245935"/>
                <a:ext cx="1787862" cy="307777"/>
              </a:xfrm>
              <a:prstGeom prst="rect">
                <a:avLst/>
              </a:prstGeom>
              <a:blipFill rotWithShape="1">
                <a:blip r:embed="rId7"/>
                <a:stretch>
                  <a:fillRect b="-8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7" name="TextBox 66"/>
              <p:cNvSpPr txBox="1"/>
              <p:nvPr/>
            </p:nvSpPr>
            <p:spPr>
              <a:xfrm>
                <a:off x="3560135" y="4616302"/>
                <a:ext cx="2304990" cy="49705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m:t>
                      </m:r>
                      <m:r>
                        <a:rPr lang="en-GB" sz="1400" b="0" i="1" smtClean="0">
                          <a:latin typeface="Cambria Math"/>
                        </a:rPr>
                        <m:t>−2</m:t>
                      </m:r>
                      <m:r>
                        <a:rPr lang="en-GB" sz="1400" b="0" i="1" smtClean="0">
                          <a:latin typeface="Cambria Math"/>
                        </a:rPr>
                        <m:t>𝑔𝑆𝑖𝑛</m:t>
                      </m:r>
                      <m:r>
                        <a:rPr lang="en-GB" sz="1400" b="0" i="1" smtClean="0">
                          <a:latin typeface="Cambria Math"/>
                          <a:ea typeface="Cambria Math"/>
                        </a:rPr>
                        <m:t>𝜃</m:t>
                      </m:r>
                      <m:r>
                        <a:rPr lang="en-GB" sz="1400" b="0" i="1" smtClean="0">
                          <a:latin typeface="Cambria Math"/>
                          <a:ea typeface="Cambria Math"/>
                        </a:rPr>
                        <m:t>−</m:t>
                      </m:r>
                      <m:f>
                        <m:fPr>
                          <m:ctrlPr>
                            <a:rPr lang="en-GB" sz="1400" b="0" i="1" smtClean="0">
                              <a:latin typeface="Cambria Math"/>
                              <a:ea typeface="Cambria Math"/>
                            </a:rPr>
                          </m:ctrlPr>
                        </m:fPr>
                        <m:num>
                          <m:r>
                            <a:rPr lang="en-GB" sz="1400" b="0" i="1" smtClean="0">
                              <a:latin typeface="Cambria Math"/>
                              <a:ea typeface="Cambria Math"/>
                            </a:rPr>
                            <m:t>2</m:t>
                          </m:r>
                        </m:num>
                        <m:den>
                          <m:r>
                            <a:rPr lang="en-GB" sz="1400" b="0" i="1" smtClean="0">
                              <a:latin typeface="Cambria Math"/>
                              <a:ea typeface="Cambria Math"/>
                            </a:rPr>
                            <m:t>3</m:t>
                          </m:r>
                        </m:den>
                      </m:f>
                      <m:r>
                        <a:rPr lang="en-GB" sz="1400" b="0" i="1" smtClean="0">
                          <a:latin typeface="Cambria Math"/>
                          <a:ea typeface="Cambria Math"/>
                        </a:rPr>
                        <m:t>𝑔𝐶𝑜𝑠</m:t>
                      </m:r>
                      <m:r>
                        <a:rPr lang="en-GB" sz="1400" b="0" i="1" smtClean="0">
                          <a:latin typeface="Cambria Math"/>
                          <a:ea typeface="Cambria Math"/>
                        </a:rPr>
                        <m:t>𝜃</m:t>
                      </m:r>
                      <m:r>
                        <a:rPr lang="en-GB" sz="1400" b="0" i="1" smtClean="0">
                          <a:latin typeface="Cambria Math"/>
                        </a:rPr>
                        <m:t>=0</m:t>
                      </m:r>
                    </m:oMath>
                  </m:oMathPara>
                </a14:m>
                <a:endParaRPr lang="en-GB" sz="1400" dirty="0"/>
              </a:p>
            </p:txBody>
          </p:sp>
        </mc:Choice>
        <mc:Fallback xmlns="">
          <p:sp>
            <p:nvSpPr>
              <p:cNvPr id="67" name="TextBox 66"/>
              <p:cNvSpPr txBox="1">
                <a:spLocks noRot="1" noChangeAspect="1" noMove="1" noResize="1" noEditPoints="1" noAdjustHandles="1" noChangeArrowheads="1" noChangeShapeType="1" noTextEdit="1"/>
              </p:cNvSpPr>
              <p:nvPr/>
            </p:nvSpPr>
            <p:spPr>
              <a:xfrm>
                <a:off x="3560135" y="4616302"/>
                <a:ext cx="2304990" cy="497059"/>
              </a:xfrm>
              <a:prstGeom prst="rect">
                <a:avLst/>
              </a:prstGeom>
              <a:blipFill rotWithShape="1">
                <a:blip r:embed="rId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8" name="TextBox 67"/>
              <p:cNvSpPr txBox="1"/>
              <p:nvPr/>
            </p:nvSpPr>
            <p:spPr>
              <a:xfrm>
                <a:off x="5181600" y="5105400"/>
                <a:ext cx="1991186" cy="49705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m:t>
                      </m:r>
                      <m:r>
                        <a:rPr lang="en-GB" sz="1400" b="0" i="1" smtClean="0">
                          <a:latin typeface="Cambria Math"/>
                        </a:rPr>
                        <m:t>=2</m:t>
                      </m:r>
                      <m:r>
                        <a:rPr lang="en-GB" sz="1400" b="0" i="1" smtClean="0">
                          <a:latin typeface="Cambria Math"/>
                        </a:rPr>
                        <m:t>𝑔𝑆𝑖𝑛</m:t>
                      </m:r>
                      <m:r>
                        <a:rPr lang="en-GB" sz="1400" b="0" i="1" smtClean="0">
                          <a:latin typeface="Cambria Math"/>
                          <a:ea typeface="Cambria Math"/>
                        </a:rPr>
                        <m:t>𝜃</m:t>
                      </m:r>
                      <m:r>
                        <a:rPr lang="en-GB" sz="1400" b="0" i="1" smtClean="0">
                          <a:latin typeface="Cambria Math"/>
                          <a:ea typeface="Cambria Math"/>
                        </a:rPr>
                        <m:t>+</m:t>
                      </m:r>
                      <m:f>
                        <m:fPr>
                          <m:ctrlPr>
                            <a:rPr lang="en-GB" sz="1400" b="0" i="1" smtClean="0">
                              <a:latin typeface="Cambria Math"/>
                              <a:ea typeface="Cambria Math"/>
                            </a:rPr>
                          </m:ctrlPr>
                        </m:fPr>
                        <m:num>
                          <m:r>
                            <a:rPr lang="en-GB" sz="1400" b="0" i="1" smtClean="0">
                              <a:latin typeface="Cambria Math"/>
                              <a:ea typeface="Cambria Math"/>
                            </a:rPr>
                            <m:t>2</m:t>
                          </m:r>
                        </m:num>
                        <m:den>
                          <m:r>
                            <a:rPr lang="en-GB" sz="1400" b="0" i="1" smtClean="0">
                              <a:latin typeface="Cambria Math"/>
                              <a:ea typeface="Cambria Math"/>
                            </a:rPr>
                            <m:t>3</m:t>
                          </m:r>
                        </m:den>
                      </m:f>
                      <m:r>
                        <a:rPr lang="en-GB" sz="1400" b="0" i="1" smtClean="0">
                          <a:latin typeface="Cambria Math"/>
                          <a:ea typeface="Cambria Math"/>
                        </a:rPr>
                        <m:t>𝑔𝐶𝑜𝑠</m:t>
                      </m:r>
                      <m:r>
                        <a:rPr lang="en-GB" sz="1400" b="0" i="1" smtClean="0">
                          <a:latin typeface="Cambria Math"/>
                          <a:ea typeface="Cambria Math"/>
                        </a:rPr>
                        <m:t>𝜃</m:t>
                      </m:r>
                    </m:oMath>
                  </m:oMathPara>
                </a14:m>
                <a:endParaRPr lang="en-GB" sz="1400" dirty="0"/>
              </a:p>
            </p:txBody>
          </p:sp>
        </mc:Choice>
        <mc:Fallback xmlns="">
          <p:sp>
            <p:nvSpPr>
              <p:cNvPr id="68" name="TextBox 67"/>
              <p:cNvSpPr txBox="1">
                <a:spLocks noRot="1" noChangeAspect="1" noMove="1" noResize="1" noEditPoints="1" noAdjustHandles="1" noChangeArrowheads="1" noChangeShapeType="1" noTextEdit="1"/>
              </p:cNvSpPr>
              <p:nvPr/>
            </p:nvSpPr>
            <p:spPr>
              <a:xfrm>
                <a:off x="5181600" y="5105400"/>
                <a:ext cx="1991186" cy="497059"/>
              </a:xfrm>
              <a:prstGeom prst="rect">
                <a:avLst/>
              </a:prstGeom>
              <a:blipFill rotWithShape="1">
                <a:blip r:embed="rId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9" name="TextBox 68"/>
              <p:cNvSpPr txBox="1"/>
              <p:nvPr/>
            </p:nvSpPr>
            <p:spPr>
              <a:xfrm>
                <a:off x="5185144" y="5683103"/>
                <a:ext cx="2113976" cy="576376"/>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m:t>
                      </m:r>
                      <m:r>
                        <a:rPr lang="en-GB" sz="1400" b="0" i="1" smtClean="0">
                          <a:latin typeface="Cambria Math"/>
                        </a:rPr>
                        <m:t>=2</m:t>
                      </m:r>
                      <m:r>
                        <a:rPr lang="en-GB" sz="1400" b="0" i="1" smtClean="0">
                          <a:latin typeface="Cambria Math"/>
                        </a:rPr>
                        <m:t>𝑔</m:t>
                      </m:r>
                      <m:d>
                        <m:dPr>
                          <m:ctrlPr>
                            <a:rPr lang="en-GB" sz="1400" b="0" i="1" smtClean="0">
                              <a:latin typeface="Cambria Math"/>
                            </a:rPr>
                          </m:ctrlPr>
                        </m:dPr>
                        <m:e>
                          <m:f>
                            <m:fPr>
                              <m:ctrlPr>
                                <a:rPr lang="en-GB" sz="1400" b="0" i="1" smtClean="0">
                                  <a:latin typeface="Cambria Math"/>
                                </a:rPr>
                              </m:ctrlPr>
                            </m:fPr>
                            <m:num>
                              <m:r>
                                <a:rPr lang="en-GB" sz="1400" b="0" i="1" smtClean="0">
                                  <a:latin typeface="Cambria Math"/>
                                </a:rPr>
                                <m:t>5</m:t>
                              </m:r>
                            </m:num>
                            <m:den>
                              <m:r>
                                <a:rPr lang="en-GB" sz="1400" b="0" i="1" smtClean="0">
                                  <a:latin typeface="Cambria Math"/>
                                </a:rPr>
                                <m:t>13</m:t>
                              </m:r>
                            </m:den>
                          </m:f>
                        </m:e>
                      </m:d>
                      <m:r>
                        <a:rPr lang="en-GB" sz="1400" b="0" i="1" smtClean="0">
                          <a:latin typeface="Cambria Math"/>
                          <a:ea typeface="Cambria Math"/>
                        </a:rPr>
                        <m:t>+</m:t>
                      </m:r>
                      <m:f>
                        <m:fPr>
                          <m:ctrlPr>
                            <a:rPr lang="en-GB" sz="1400" b="0" i="1" smtClean="0">
                              <a:latin typeface="Cambria Math"/>
                              <a:ea typeface="Cambria Math"/>
                            </a:rPr>
                          </m:ctrlPr>
                        </m:fPr>
                        <m:num>
                          <m:r>
                            <a:rPr lang="en-GB" sz="1400" b="0" i="1" smtClean="0">
                              <a:latin typeface="Cambria Math"/>
                              <a:ea typeface="Cambria Math"/>
                            </a:rPr>
                            <m:t>2</m:t>
                          </m:r>
                        </m:num>
                        <m:den>
                          <m:r>
                            <a:rPr lang="en-GB" sz="1400" b="0" i="1" smtClean="0">
                              <a:latin typeface="Cambria Math"/>
                              <a:ea typeface="Cambria Math"/>
                            </a:rPr>
                            <m:t>3</m:t>
                          </m:r>
                        </m:den>
                      </m:f>
                      <m:r>
                        <a:rPr lang="en-GB" sz="1400" b="0" i="1" smtClean="0">
                          <a:latin typeface="Cambria Math"/>
                          <a:ea typeface="Cambria Math"/>
                        </a:rPr>
                        <m:t>𝑔</m:t>
                      </m:r>
                      <m:d>
                        <m:dPr>
                          <m:ctrlPr>
                            <a:rPr lang="en-GB" sz="1400" b="0" i="1" smtClean="0">
                              <a:latin typeface="Cambria Math"/>
                              <a:ea typeface="Cambria Math"/>
                            </a:rPr>
                          </m:ctrlPr>
                        </m:dPr>
                        <m:e>
                          <m:f>
                            <m:fPr>
                              <m:ctrlPr>
                                <a:rPr lang="en-GB" sz="1400" b="0" i="1" smtClean="0">
                                  <a:latin typeface="Cambria Math"/>
                                  <a:ea typeface="Cambria Math"/>
                                </a:rPr>
                              </m:ctrlPr>
                            </m:fPr>
                            <m:num>
                              <m:r>
                                <a:rPr lang="en-GB" sz="1400" b="0" i="1" smtClean="0">
                                  <a:latin typeface="Cambria Math"/>
                                  <a:ea typeface="Cambria Math"/>
                                </a:rPr>
                                <m:t>12</m:t>
                              </m:r>
                            </m:num>
                            <m:den>
                              <m:r>
                                <a:rPr lang="en-GB" sz="1400" b="0" i="1" smtClean="0">
                                  <a:latin typeface="Cambria Math"/>
                                  <a:ea typeface="Cambria Math"/>
                                </a:rPr>
                                <m:t>13</m:t>
                              </m:r>
                            </m:den>
                          </m:f>
                        </m:e>
                      </m:d>
                    </m:oMath>
                  </m:oMathPara>
                </a14:m>
                <a:endParaRPr lang="en-GB" sz="1400" dirty="0"/>
              </a:p>
            </p:txBody>
          </p:sp>
        </mc:Choice>
        <mc:Fallback xmlns="">
          <p:sp>
            <p:nvSpPr>
              <p:cNvPr id="69" name="TextBox 68"/>
              <p:cNvSpPr txBox="1">
                <a:spLocks noRot="1" noChangeAspect="1" noMove="1" noResize="1" noEditPoints="1" noAdjustHandles="1" noChangeArrowheads="1" noChangeShapeType="1" noTextEdit="1"/>
              </p:cNvSpPr>
              <p:nvPr/>
            </p:nvSpPr>
            <p:spPr>
              <a:xfrm>
                <a:off x="5185144" y="5683103"/>
                <a:ext cx="2113976" cy="576376"/>
              </a:xfrm>
              <a:prstGeom prst="rect">
                <a:avLst/>
              </a:prstGeom>
              <a:blipFill rotWithShape="1">
                <a:blip r:embed="rId1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0" name="TextBox 69"/>
              <p:cNvSpPr txBox="1"/>
              <p:nvPr/>
            </p:nvSpPr>
            <p:spPr>
              <a:xfrm>
                <a:off x="5178055" y="6398583"/>
                <a:ext cx="1144352"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m:t>
                      </m:r>
                      <m:r>
                        <a:rPr lang="en-GB" sz="1400" b="0" i="1" smtClean="0">
                          <a:latin typeface="Cambria Math"/>
                        </a:rPr>
                        <m:t>=13.57</m:t>
                      </m:r>
                      <m:r>
                        <a:rPr lang="en-GB" sz="1400" b="0" i="1" smtClean="0">
                          <a:latin typeface="Cambria Math"/>
                        </a:rPr>
                        <m:t>𝑁</m:t>
                      </m:r>
                    </m:oMath>
                  </m:oMathPara>
                </a14:m>
                <a:endParaRPr lang="en-GB" sz="1400" dirty="0"/>
              </a:p>
            </p:txBody>
          </p:sp>
        </mc:Choice>
        <mc:Fallback xmlns="">
          <p:sp>
            <p:nvSpPr>
              <p:cNvPr id="70" name="TextBox 69"/>
              <p:cNvSpPr txBox="1">
                <a:spLocks noRot="1" noChangeAspect="1" noMove="1" noResize="1" noEditPoints="1" noAdjustHandles="1" noChangeArrowheads="1" noChangeShapeType="1" noTextEdit="1"/>
              </p:cNvSpPr>
              <p:nvPr/>
            </p:nvSpPr>
            <p:spPr>
              <a:xfrm>
                <a:off x="5178055" y="6398583"/>
                <a:ext cx="1144352" cy="307777"/>
              </a:xfrm>
              <a:prstGeom prst="rect">
                <a:avLst/>
              </a:prstGeom>
              <a:blipFill rotWithShape="1">
                <a:blip r:embed="rId11"/>
                <a:stretch>
                  <a:fillRect/>
                </a:stretch>
              </a:blipFill>
            </p:spPr>
            <p:txBody>
              <a:bodyPr/>
              <a:lstStyle/>
              <a:p>
                <a:r>
                  <a:rPr lang="en-GB">
                    <a:noFill/>
                  </a:rPr>
                  <a:t> </a:t>
                </a:r>
              </a:p>
            </p:txBody>
          </p:sp>
        </mc:Fallback>
      </mc:AlternateContent>
      <p:sp>
        <p:nvSpPr>
          <p:cNvPr id="71" name="Arc 70"/>
          <p:cNvSpPr/>
          <p:nvPr/>
        </p:nvSpPr>
        <p:spPr>
          <a:xfrm>
            <a:off x="5943600" y="44196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2" name="Arc 71"/>
          <p:cNvSpPr/>
          <p:nvPr/>
        </p:nvSpPr>
        <p:spPr>
          <a:xfrm>
            <a:off x="7010400" y="48768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3" name="Arc 72"/>
          <p:cNvSpPr/>
          <p:nvPr/>
        </p:nvSpPr>
        <p:spPr>
          <a:xfrm>
            <a:off x="7010400" y="5334000"/>
            <a:ext cx="457200" cy="6096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4" name="Arc 73"/>
          <p:cNvSpPr/>
          <p:nvPr/>
        </p:nvSpPr>
        <p:spPr>
          <a:xfrm>
            <a:off x="7010400" y="5943600"/>
            <a:ext cx="457200" cy="6096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5" name="TextBox 74"/>
          <p:cNvSpPr txBox="1"/>
          <p:nvPr/>
        </p:nvSpPr>
        <p:spPr>
          <a:xfrm>
            <a:off x="6400800" y="4495800"/>
            <a:ext cx="785037" cy="261610"/>
          </a:xfrm>
          <a:prstGeom prst="rect">
            <a:avLst/>
          </a:prstGeom>
          <a:noFill/>
        </p:spPr>
        <p:txBody>
          <a:bodyPr wrap="square" rtlCol="0">
            <a:spAutoFit/>
          </a:bodyPr>
          <a:lstStyle/>
          <a:p>
            <a:pPr algn="ctr"/>
            <a:r>
              <a:rPr lang="en-GB" sz="1100" dirty="0" smtClean="0">
                <a:solidFill>
                  <a:srgbClr val="FF0000"/>
                </a:solidFill>
                <a:latin typeface="Comic Sans MS" pitchFamily="66" charset="0"/>
              </a:rPr>
              <a:t>Sub in F</a:t>
            </a:r>
            <a:endParaRPr lang="en-GB" sz="1100" dirty="0">
              <a:solidFill>
                <a:srgbClr val="FF0000"/>
              </a:solidFill>
              <a:latin typeface="Comic Sans MS" pitchFamily="66" charset="0"/>
            </a:endParaRPr>
          </a:p>
        </p:txBody>
      </p:sp>
      <p:sp>
        <p:nvSpPr>
          <p:cNvPr id="76" name="TextBox 75"/>
          <p:cNvSpPr txBox="1"/>
          <p:nvPr/>
        </p:nvSpPr>
        <p:spPr>
          <a:xfrm>
            <a:off x="7467600" y="4953000"/>
            <a:ext cx="1219200" cy="261610"/>
          </a:xfrm>
          <a:prstGeom prst="rect">
            <a:avLst/>
          </a:prstGeom>
          <a:noFill/>
        </p:spPr>
        <p:txBody>
          <a:bodyPr wrap="square" rtlCol="0">
            <a:spAutoFit/>
          </a:bodyPr>
          <a:lstStyle/>
          <a:p>
            <a:pPr algn="ctr"/>
            <a:r>
              <a:rPr lang="en-GB" sz="1100" dirty="0" smtClean="0">
                <a:solidFill>
                  <a:srgbClr val="FF0000"/>
                </a:solidFill>
                <a:latin typeface="Comic Sans MS" pitchFamily="66" charset="0"/>
              </a:rPr>
              <a:t>Rearrange for P</a:t>
            </a:r>
            <a:endParaRPr lang="en-GB" sz="1100" dirty="0">
              <a:solidFill>
                <a:srgbClr val="FF0000"/>
              </a:solidFill>
              <a:latin typeface="Comic Sans MS" pitchFamily="66" charset="0"/>
            </a:endParaRPr>
          </a:p>
        </p:txBody>
      </p:sp>
      <p:sp>
        <p:nvSpPr>
          <p:cNvPr id="77" name="TextBox 76"/>
          <p:cNvSpPr txBox="1"/>
          <p:nvPr/>
        </p:nvSpPr>
        <p:spPr>
          <a:xfrm>
            <a:off x="7467600" y="5410200"/>
            <a:ext cx="1219200" cy="430887"/>
          </a:xfrm>
          <a:prstGeom prst="rect">
            <a:avLst/>
          </a:prstGeom>
          <a:noFill/>
        </p:spPr>
        <p:txBody>
          <a:bodyPr wrap="square" rtlCol="0">
            <a:spAutoFit/>
          </a:bodyPr>
          <a:lstStyle/>
          <a:p>
            <a:pPr algn="ctr"/>
            <a:r>
              <a:rPr lang="en-GB" sz="1100" dirty="0" smtClean="0">
                <a:solidFill>
                  <a:srgbClr val="FF0000"/>
                </a:solidFill>
                <a:latin typeface="Comic Sans MS" pitchFamily="66" charset="0"/>
              </a:rPr>
              <a:t>Sub in Sin</a:t>
            </a:r>
            <a:r>
              <a:rPr lang="el-GR" sz="1100" dirty="0" smtClean="0">
                <a:solidFill>
                  <a:srgbClr val="FF0000"/>
                </a:solidFill>
                <a:latin typeface="Comic Sans MS" pitchFamily="66" charset="0"/>
              </a:rPr>
              <a:t>θ</a:t>
            </a:r>
            <a:r>
              <a:rPr lang="en-GB" sz="1100" dirty="0" smtClean="0">
                <a:solidFill>
                  <a:srgbClr val="FF0000"/>
                </a:solidFill>
                <a:latin typeface="Comic Sans MS" pitchFamily="66" charset="0"/>
              </a:rPr>
              <a:t> and Cos</a:t>
            </a:r>
            <a:r>
              <a:rPr lang="el-GR" sz="1100" dirty="0" smtClean="0">
                <a:solidFill>
                  <a:srgbClr val="FF0000"/>
                </a:solidFill>
                <a:latin typeface="Comic Sans MS" pitchFamily="66" charset="0"/>
              </a:rPr>
              <a:t>θ</a:t>
            </a:r>
            <a:endParaRPr lang="en-GB" sz="1100" dirty="0">
              <a:solidFill>
                <a:srgbClr val="FF0000"/>
              </a:solidFill>
              <a:latin typeface="Comic Sans MS" pitchFamily="66" charset="0"/>
            </a:endParaRPr>
          </a:p>
        </p:txBody>
      </p:sp>
      <p:sp>
        <p:nvSpPr>
          <p:cNvPr id="78" name="TextBox 77"/>
          <p:cNvSpPr txBox="1"/>
          <p:nvPr/>
        </p:nvSpPr>
        <p:spPr>
          <a:xfrm>
            <a:off x="7467600" y="6096000"/>
            <a:ext cx="838200" cy="261610"/>
          </a:xfrm>
          <a:prstGeom prst="rect">
            <a:avLst/>
          </a:prstGeom>
          <a:noFill/>
        </p:spPr>
        <p:txBody>
          <a:bodyPr wrap="square" rtlCol="0">
            <a:spAutoFit/>
          </a:bodyPr>
          <a:lstStyle/>
          <a:p>
            <a:pPr algn="ctr"/>
            <a:r>
              <a:rPr lang="en-GB" sz="1100" dirty="0" smtClean="0">
                <a:solidFill>
                  <a:srgbClr val="FF0000"/>
                </a:solidFill>
                <a:latin typeface="Comic Sans MS" pitchFamily="66" charset="0"/>
              </a:rPr>
              <a:t>Calculate</a:t>
            </a:r>
            <a:endParaRPr lang="en-GB" sz="1100" dirty="0">
              <a:solidFill>
                <a:srgbClr val="FF0000"/>
              </a:solidFill>
              <a:latin typeface="Comic Sans MS" pitchFamily="66" charset="0"/>
            </a:endParaRPr>
          </a:p>
        </p:txBody>
      </p:sp>
      <p:sp>
        <p:nvSpPr>
          <p:cNvPr id="9" name="Rectangle 8"/>
          <p:cNvSpPr/>
          <p:nvPr/>
        </p:nvSpPr>
        <p:spPr>
          <a:xfrm>
            <a:off x="304800" y="5943600"/>
            <a:ext cx="1371600" cy="533400"/>
          </a:xfrm>
          <a:prstGeom prst="rect">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9" name="Rectangle 78"/>
          <p:cNvSpPr/>
          <p:nvPr/>
        </p:nvSpPr>
        <p:spPr>
          <a:xfrm>
            <a:off x="5257800" y="4267200"/>
            <a:ext cx="228600" cy="228600"/>
          </a:xfrm>
          <a:prstGeom prst="rect">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0" name="Rectangle 79"/>
          <p:cNvSpPr/>
          <p:nvPr/>
        </p:nvSpPr>
        <p:spPr>
          <a:xfrm>
            <a:off x="4724400" y="4648200"/>
            <a:ext cx="685800" cy="457200"/>
          </a:xfrm>
          <a:prstGeom prst="rect">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5257800" y="6400800"/>
            <a:ext cx="990600" cy="304800"/>
          </a:xfrm>
          <a:prstGeom prst="rect">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81" name="TextBox 80"/>
              <p:cNvSpPr txBox="1"/>
              <p:nvPr/>
            </p:nvSpPr>
            <p:spPr>
              <a:xfrm>
                <a:off x="1371600" y="4572000"/>
                <a:ext cx="1144352"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rgbClr val="FF0000"/>
                          </a:solidFill>
                          <a:latin typeface="Cambria Math"/>
                        </a:rPr>
                        <m:t>𝑃</m:t>
                      </m:r>
                      <m:r>
                        <a:rPr lang="en-GB" sz="1400" b="0" i="1" smtClean="0">
                          <a:solidFill>
                            <a:srgbClr val="FF0000"/>
                          </a:solidFill>
                          <a:latin typeface="Cambria Math"/>
                        </a:rPr>
                        <m:t>=13.57</m:t>
                      </m:r>
                      <m:r>
                        <a:rPr lang="en-GB" sz="1400" b="0" i="1" smtClean="0">
                          <a:solidFill>
                            <a:srgbClr val="FF0000"/>
                          </a:solidFill>
                          <a:latin typeface="Cambria Math"/>
                        </a:rPr>
                        <m:t>𝑁</m:t>
                      </m:r>
                    </m:oMath>
                  </m:oMathPara>
                </a14:m>
                <a:endParaRPr lang="en-GB" sz="1400" dirty="0">
                  <a:solidFill>
                    <a:srgbClr val="FF0000"/>
                  </a:solidFill>
                </a:endParaRPr>
              </a:p>
            </p:txBody>
          </p:sp>
        </mc:Choice>
        <mc:Fallback xmlns="">
          <p:sp>
            <p:nvSpPr>
              <p:cNvPr id="81" name="TextBox 80"/>
              <p:cNvSpPr txBox="1">
                <a:spLocks noRot="1" noChangeAspect="1" noMove="1" noResize="1" noEditPoints="1" noAdjustHandles="1" noChangeArrowheads="1" noChangeShapeType="1" noTextEdit="1"/>
              </p:cNvSpPr>
              <p:nvPr/>
            </p:nvSpPr>
            <p:spPr>
              <a:xfrm>
                <a:off x="1371600" y="4572000"/>
                <a:ext cx="1144352" cy="307777"/>
              </a:xfrm>
              <a:prstGeom prst="rect">
                <a:avLst/>
              </a:prstGeom>
              <a:blipFill rotWithShape="1">
                <a:blip r:embed="rId12"/>
                <a:stretch>
                  <a:fillRect/>
                </a:stretch>
              </a:blipFill>
            </p:spPr>
            <p:txBody>
              <a:bodyPr/>
              <a:lstStyle/>
              <a:p>
                <a:r>
                  <a:rPr lang="en-GB">
                    <a:noFill/>
                  </a:rPr>
                  <a:t> </a:t>
                </a:r>
              </a:p>
            </p:txBody>
          </p:sp>
        </mc:Fallback>
      </mc:AlternateContent>
      <p:pic>
        <p:nvPicPr>
          <p:cNvPr id="51" name="Picture 6" descr="http://sd.keepcalm-o-matic.co.uk/i/keep-calm-and-use-the-forces-3.pn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52400" y="76200"/>
            <a:ext cx="1066800" cy="1244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96847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2"/>
                                        </p:tgtEl>
                                        <p:attrNameLst>
                                          <p:attrName>style.visibility</p:attrName>
                                        </p:attrNameLst>
                                      </p:cBhvr>
                                      <p:to>
                                        <p:strVal val="visible"/>
                                      </p:to>
                                    </p:set>
                                    <p:animEffect transition="in" filter="blinds(horizontal)">
                                      <p:cBhvr>
                                        <p:cTn id="7" dur="500"/>
                                        <p:tgtEl>
                                          <p:spTgt spid="6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3"/>
                                        </p:tgtEl>
                                        <p:attrNameLst>
                                          <p:attrName>style.visibility</p:attrName>
                                        </p:attrNameLst>
                                      </p:cBhvr>
                                      <p:to>
                                        <p:strVal val="visible"/>
                                      </p:to>
                                    </p:set>
                                    <p:animEffect transition="in" filter="blinds(horizontal)">
                                      <p:cBhvr>
                                        <p:cTn id="12" dur="500"/>
                                        <p:tgtEl>
                                          <p:spTgt spid="6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4"/>
                                        </p:tgtEl>
                                        <p:attrNameLst>
                                          <p:attrName>style.visibility</p:attrName>
                                        </p:attrNameLst>
                                      </p:cBhvr>
                                      <p:to>
                                        <p:strVal val="visible"/>
                                      </p:to>
                                    </p:set>
                                    <p:animEffect transition="in" filter="blinds(horizontal)">
                                      <p:cBhvr>
                                        <p:cTn id="17" dur="500"/>
                                        <p:tgtEl>
                                          <p:spTgt spid="6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5"/>
                                        </p:tgtEl>
                                        <p:attrNameLst>
                                          <p:attrName>style.visibility</p:attrName>
                                        </p:attrNameLst>
                                      </p:cBhvr>
                                      <p:to>
                                        <p:strVal val="visible"/>
                                      </p:to>
                                    </p:set>
                                    <p:animEffect transition="in" filter="blinds(horizontal)">
                                      <p:cBhvr>
                                        <p:cTn id="22" dur="500"/>
                                        <p:tgtEl>
                                          <p:spTgt spid="65"/>
                                        </p:tgtEl>
                                      </p:cBhvr>
                                    </p:animEffect>
                                  </p:childTnLst>
                                </p:cTn>
                              </p:par>
                            </p:childTnLst>
                          </p:cTn>
                        </p:par>
                      </p:childTnLst>
                    </p:cTn>
                  </p:par>
                  <p:par>
                    <p:cTn id="23" fill="hold">
                      <p:stCondLst>
                        <p:cond delay="indefinite"/>
                      </p:stCondLst>
                      <p:childTnLst>
                        <p:par>
                          <p:cTn id="24" fill="hold">
                            <p:stCondLst>
                              <p:cond delay="0"/>
                            </p:stCondLst>
                            <p:childTnLst>
                              <p:par>
                                <p:cTn id="25" presetID="7" presetClass="emph" presetSubtype="2" fill="hold" nodeType="clickEffect">
                                  <p:stCondLst>
                                    <p:cond delay="0"/>
                                  </p:stCondLst>
                                  <p:childTnLst>
                                    <p:animClr clrSpc="rgb" dir="cw">
                                      <p:cBhvr>
                                        <p:cTn id="26" dur="500" fill="hold"/>
                                        <p:tgtEl>
                                          <p:spTgt spid="38"/>
                                        </p:tgtEl>
                                        <p:attrNameLst>
                                          <p:attrName>stroke.color</p:attrName>
                                        </p:attrNameLst>
                                      </p:cBhvr>
                                      <p:to>
                                        <a:srgbClr val="FF0000"/>
                                      </p:to>
                                    </p:animClr>
                                    <p:set>
                                      <p:cBhvr>
                                        <p:cTn id="27" dur="500" fill="hold"/>
                                        <p:tgtEl>
                                          <p:spTgt spid="38"/>
                                        </p:tgtEl>
                                        <p:attrNameLst>
                                          <p:attrName>stroke.on</p:attrName>
                                        </p:attrNameLst>
                                      </p:cBhvr>
                                      <p:to>
                                        <p:strVal val="true"/>
                                      </p:to>
                                    </p:set>
                                  </p:childTnLst>
                                </p:cTn>
                              </p:par>
                              <p:par>
                                <p:cTn id="28" presetID="7" presetClass="emph" presetSubtype="2" fill="hold" nodeType="withEffect">
                                  <p:stCondLst>
                                    <p:cond delay="0"/>
                                  </p:stCondLst>
                                  <p:childTnLst>
                                    <p:animClr clrSpc="rgb" dir="cw">
                                      <p:cBhvr>
                                        <p:cTn id="29" dur="500" fill="hold"/>
                                        <p:tgtEl>
                                          <p:spTgt spid="39"/>
                                        </p:tgtEl>
                                        <p:attrNameLst>
                                          <p:attrName>stroke.color</p:attrName>
                                        </p:attrNameLst>
                                      </p:cBhvr>
                                      <p:to>
                                        <a:srgbClr val="FF0000"/>
                                      </p:to>
                                    </p:animClr>
                                    <p:set>
                                      <p:cBhvr>
                                        <p:cTn id="30" dur="500" fill="hold"/>
                                        <p:tgtEl>
                                          <p:spTgt spid="39"/>
                                        </p:tgtEl>
                                        <p:attrNameLst>
                                          <p:attrName>stroke.on</p:attrName>
                                        </p:attrNameLst>
                                      </p:cBhvr>
                                      <p:to>
                                        <p:strVal val="true"/>
                                      </p:to>
                                    </p:set>
                                  </p:childTnLst>
                                </p:cTn>
                              </p:par>
                              <p:par>
                                <p:cTn id="31" presetID="3" presetClass="emph" presetSubtype="2" fill="hold" grpId="0" nodeType="withEffect">
                                  <p:stCondLst>
                                    <p:cond delay="0"/>
                                  </p:stCondLst>
                                  <p:childTnLst>
                                    <p:animClr clrSpc="rgb" dir="cw">
                                      <p:cBhvr override="childStyle">
                                        <p:cTn id="32" dur="500" fill="hold"/>
                                        <p:tgtEl>
                                          <p:spTgt spid="44"/>
                                        </p:tgtEl>
                                        <p:attrNameLst>
                                          <p:attrName>style.color</p:attrName>
                                        </p:attrNameLst>
                                      </p:cBhvr>
                                      <p:to>
                                        <a:srgbClr val="FF0000"/>
                                      </p:to>
                                    </p:animClr>
                                  </p:childTnLst>
                                </p:cTn>
                              </p:par>
                              <p:par>
                                <p:cTn id="33" presetID="3" presetClass="emph" presetSubtype="2" fill="hold" grpId="0" nodeType="withEffect">
                                  <p:stCondLst>
                                    <p:cond delay="0"/>
                                  </p:stCondLst>
                                  <p:childTnLst>
                                    <p:animClr clrSpc="rgb" dir="cw">
                                      <p:cBhvr override="childStyle">
                                        <p:cTn id="34" dur="500" fill="hold"/>
                                        <p:tgtEl>
                                          <p:spTgt spid="43"/>
                                        </p:tgtEl>
                                        <p:attrNameLst>
                                          <p:attrName>style.color</p:attrName>
                                        </p:attrNameLst>
                                      </p:cBhvr>
                                      <p:to>
                                        <a:srgbClr val="FF0000"/>
                                      </p:to>
                                    </p:animClr>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66"/>
                                        </p:tgtEl>
                                        <p:attrNameLst>
                                          <p:attrName>style.visibility</p:attrName>
                                        </p:attrNameLst>
                                      </p:cBhvr>
                                      <p:to>
                                        <p:strVal val="visible"/>
                                      </p:to>
                                    </p:set>
                                    <p:animEffect transition="in" filter="blinds(horizontal)">
                                      <p:cBhvr>
                                        <p:cTn id="39" dur="500"/>
                                        <p:tgtEl>
                                          <p:spTgt spid="66"/>
                                        </p:tgtEl>
                                      </p:cBhvr>
                                    </p:animEffect>
                                  </p:childTnLst>
                                </p:cTn>
                              </p:par>
                            </p:childTnLst>
                          </p:cTn>
                        </p:par>
                      </p:childTnLst>
                    </p:cTn>
                  </p:par>
                  <p:par>
                    <p:cTn id="40" fill="hold">
                      <p:stCondLst>
                        <p:cond delay="indefinite"/>
                      </p:stCondLst>
                      <p:childTnLst>
                        <p:par>
                          <p:cTn id="41" fill="hold">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71"/>
                                        </p:tgtEl>
                                        <p:attrNameLst>
                                          <p:attrName>style.visibility</p:attrName>
                                        </p:attrNameLst>
                                      </p:cBhvr>
                                      <p:to>
                                        <p:strVal val="visible"/>
                                      </p:to>
                                    </p:set>
                                    <p:animEffect transition="in" filter="blinds(horizontal)">
                                      <p:cBhvr>
                                        <p:cTn id="44" dur="500"/>
                                        <p:tgtEl>
                                          <p:spTgt spid="71"/>
                                        </p:tgtEl>
                                      </p:cBhvr>
                                    </p:animEffec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75"/>
                                        </p:tgtEl>
                                        <p:attrNameLst>
                                          <p:attrName>style.visibility</p:attrName>
                                        </p:attrNameLst>
                                      </p:cBhvr>
                                      <p:to>
                                        <p:strVal val="visible"/>
                                      </p:to>
                                    </p:set>
                                    <p:animEffect transition="in" filter="blinds(horizontal)">
                                      <p:cBhvr>
                                        <p:cTn id="49" dur="500"/>
                                        <p:tgtEl>
                                          <p:spTgt spid="75"/>
                                        </p:tgtEl>
                                      </p:cBhvr>
                                    </p:animEffect>
                                  </p:childTnLst>
                                </p:cTn>
                              </p:par>
                            </p:childTnLst>
                          </p:cTn>
                        </p:par>
                      </p:childTnLst>
                    </p:cTn>
                  </p:par>
                  <p:par>
                    <p:cTn id="50" fill="hold">
                      <p:stCondLst>
                        <p:cond delay="indefinite"/>
                      </p:stCondLst>
                      <p:childTnLst>
                        <p:par>
                          <p:cTn id="51" fill="hold">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9"/>
                                        </p:tgtEl>
                                        <p:attrNameLst>
                                          <p:attrName>style.visibility</p:attrName>
                                        </p:attrNameLst>
                                      </p:cBhvr>
                                      <p:to>
                                        <p:strVal val="visible"/>
                                      </p:to>
                                    </p:set>
                                    <p:animEffect transition="in" filter="blinds(horizontal)">
                                      <p:cBhvr>
                                        <p:cTn id="54" dur="500"/>
                                        <p:tgtEl>
                                          <p:spTgt spid="9"/>
                                        </p:tgtEl>
                                      </p:cBhvr>
                                    </p:animEffect>
                                  </p:childTnLst>
                                </p:cTn>
                              </p:par>
                            </p:childTnLst>
                          </p:cTn>
                        </p:par>
                      </p:childTnLst>
                    </p:cTn>
                  </p:par>
                  <p:par>
                    <p:cTn id="55" fill="hold">
                      <p:stCondLst>
                        <p:cond delay="indefinite"/>
                      </p:stCondLst>
                      <p:childTnLst>
                        <p:par>
                          <p:cTn id="56" fill="hold">
                            <p:stCondLst>
                              <p:cond delay="0"/>
                            </p:stCondLst>
                            <p:childTnLst>
                              <p:par>
                                <p:cTn id="57" presetID="3" presetClass="entr" presetSubtype="10" fill="hold" grpId="0" nodeType="clickEffect">
                                  <p:stCondLst>
                                    <p:cond delay="0"/>
                                  </p:stCondLst>
                                  <p:childTnLst>
                                    <p:set>
                                      <p:cBhvr>
                                        <p:cTn id="58" dur="1" fill="hold">
                                          <p:stCondLst>
                                            <p:cond delay="0"/>
                                          </p:stCondLst>
                                        </p:cTn>
                                        <p:tgtEl>
                                          <p:spTgt spid="67"/>
                                        </p:tgtEl>
                                        <p:attrNameLst>
                                          <p:attrName>style.visibility</p:attrName>
                                        </p:attrNameLst>
                                      </p:cBhvr>
                                      <p:to>
                                        <p:strVal val="visible"/>
                                      </p:to>
                                    </p:set>
                                    <p:animEffect transition="in" filter="blinds(horizontal)">
                                      <p:cBhvr>
                                        <p:cTn id="59" dur="500"/>
                                        <p:tgtEl>
                                          <p:spTgt spid="67"/>
                                        </p:tgtEl>
                                      </p:cBhvr>
                                    </p:animEffect>
                                  </p:childTnLst>
                                </p:cTn>
                              </p:par>
                            </p:childTnLst>
                          </p:cTn>
                        </p:par>
                      </p:childTnLst>
                    </p:cTn>
                  </p:par>
                  <p:par>
                    <p:cTn id="60" fill="hold">
                      <p:stCondLst>
                        <p:cond delay="indefinite"/>
                      </p:stCondLst>
                      <p:childTnLst>
                        <p:par>
                          <p:cTn id="61" fill="hold">
                            <p:stCondLst>
                              <p:cond delay="0"/>
                            </p:stCondLst>
                            <p:childTnLst>
                              <p:par>
                                <p:cTn id="62" presetID="3" presetClass="entr" presetSubtype="10" fill="hold" grpId="0" nodeType="clickEffect">
                                  <p:stCondLst>
                                    <p:cond delay="0"/>
                                  </p:stCondLst>
                                  <p:childTnLst>
                                    <p:set>
                                      <p:cBhvr>
                                        <p:cTn id="63" dur="1" fill="hold">
                                          <p:stCondLst>
                                            <p:cond delay="0"/>
                                          </p:stCondLst>
                                        </p:cTn>
                                        <p:tgtEl>
                                          <p:spTgt spid="79"/>
                                        </p:tgtEl>
                                        <p:attrNameLst>
                                          <p:attrName>style.visibility</p:attrName>
                                        </p:attrNameLst>
                                      </p:cBhvr>
                                      <p:to>
                                        <p:strVal val="visible"/>
                                      </p:to>
                                    </p:set>
                                    <p:animEffect transition="in" filter="blinds(horizontal)">
                                      <p:cBhvr>
                                        <p:cTn id="64" dur="500"/>
                                        <p:tgtEl>
                                          <p:spTgt spid="79"/>
                                        </p:tgtEl>
                                      </p:cBhvr>
                                    </p:animEffect>
                                  </p:childTnLst>
                                </p:cTn>
                              </p:par>
                              <p:par>
                                <p:cTn id="65" presetID="3" presetClass="entr" presetSubtype="10" fill="hold" grpId="0" nodeType="withEffect">
                                  <p:stCondLst>
                                    <p:cond delay="0"/>
                                  </p:stCondLst>
                                  <p:childTnLst>
                                    <p:set>
                                      <p:cBhvr>
                                        <p:cTn id="66" dur="1" fill="hold">
                                          <p:stCondLst>
                                            <p:cond delay="0"/>
                                          </p:stCondLst>
                                        </p:cTn>
                                        <p:tgtEl>
                                          <p:spTgt spid="80"/>
                                        </p:tgtEl>
                                        <p:attrNameLst>
                                          <p:attrName>style.visibility</p:attrName>
                                        </p:attrNameLst>
                                      </p:cBhvr>
                                      <p:to>
                                        <p:strVal val="visible"/>
                                      </p:to>
                                    </p:set>
                                    <p:animEffect transition="in" filter="blinds(horizontal)">
                                      <p:cBhvr>
                                        <p:cTn id="67" dur="500"/>
                                        <p:tgtEl>
                                          <p:spTgt spid="80"/>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xit" presetSubtype="10" fill="hold" grpId="1" nodeType="clickEffect">
                                  <p:stCondLst>
                                    <p:cond delay="0"/>
                                  </p:stCondLst>
                                  <p:childTnLst>
                                    <p:animEffect transition="out" filter="blinds(horizontal)">
                                      <p:cBhvr>
                                        <p:cTn id="71" dur="500"/>
                                        <p:tgtEl>
                                          <p:spTgt spid="9"/>
                                        </p:tgtEl>
                                      </p:cBhvr>
                                    </p:animEffect>
                                    <p:set>
                                      <p:cBhvr>
                                        <p:cTn id="72" dur="1" fill="hold">
                                          <p:stCondLst>
                                            <p:cond delay="499"/>
                                          </p:stCondLst>
                                        </p:cTn>
                                        <p:tgtEl>
                                          <p:spTgt spid="9"/>
                                        </p:tgtEl>
                                        <p:attrNameLst>
                                          <p:attrName>style.visibility</p:attrName>
                                        </p:attrNameLst>
                                      </p:cBhvr>
                                      <p:to>
                                        <p:strVal val="hidden"/>
                                      </p:to>
                                    </p:set>
                                  </p:childTnLst>
                                </p:cTn>
                              </p:par>
                              <p:par>
                                <p:cTn id="73" presetID="3" presetClass="exit" presetSubtype="10" fill="hold" grpId="1" nodeType="withEffect">
                                  <p:stCondLst>
                                    <p:cond delay="0"/>
                                  </p:stCondLst>
                                  <p:childTnLst>
                                    <p:animEffect transition="out" filter="blinds(horizontal)">
                                      <p:cBhvr>
                                        <p:cTn id="74" dur="500"/>
                                        <p:tgtEl>
                                          <p:spTgt spid="79"/>
                                        </p:tgtEl>
                                      </p:cBhvr>
                                    </p:animEffect>
                                    <p:set>
                                      <p:cBhvr>
                                        <p:cTn id="75" dur="1" fill="hold">
                                          <p:stCondLst>
                                            <p:cond delay="499"/>
                                          </p:stCondLst>
                                        </p:cTn>
                                        <p:tgtEl>
                                          <p:spTgt spid="79"/>
                                        </p:tgtEl>
                                        <p:attrNameLst>
                                          <p:attrName>style.visibility</p:attrName>
                                        </p:attrNameLst>
                                      </p:cBhvr>
                                      <p:to>
                                        <p:strVal val="hidden"/>
                                      </p:to>
                                    </p:set>
                                  </p:childTnLst>
                                </p:cTn>
                              </p:par>
                              <p:par>
                                <p:cTn id="76" presetID="3" presetClass="exit" presetSubtype="10" fill="hold" grpId="1" nodeType="withEffect">
                                  <p:stCondLst>
                                    <p:cond delay="0"/>
                                  </p:stCondLst>
                                  <p:childTnLst>
                                    <p:animEffect transition="out" filter="blinds(horizontal)">
                                      <p:cBhvr>
                                        <p:cTn id="77" dur="500"/>
                                        <p:tgtEl>
                                          <p:spTgt spid="80"/>
                                        </p:tgtEl>
                                      </p:cBhvr>
                                    </p:animEffect>
                                    <p:set>
                                      <p:cBhvr>
                                        <p:cTn id="78" dur="1" fill="hold">
                                          <p:stCondLst>
                                            <p:cond delay="499"/>
                                          </p:stCondLst>
                                        </p:cTn>
                                        <p:tgtEl>
                                          <p:spTgt spid="80"/>
                                        </p:tgtEl>
                                        <p:attrNameLst>
                                          <p:attrName>style.visibility</p:attrName>
                                        </p:attrNameLst>
                                      </p:cBhvr>
                                      <p:to>
                                        <p:strVal val="hidden"/>
                                      </p:to>
                                    </p:set>
                                  </p:childTnLst>
                                </p:cTn>
                              </p:par>
                            </p:childTnLst>
                          </p:cTn>
                        </p:par>
                      </p:childTnLst>
                    </p:cTn>
                  </p:par>
                  <p:par>
                    <p:cTn id="79" fill="hold">
                      <p:stCondLst>
                        <p:cond delay="indefinite"/>
                      </p:stCondLst>
                      <p:childTnLst>
                        <p:par>
                          <p:cTn id="80" fill="hold">
                            <p:stCondLst>
                              <p:cond delay="0"/>
                            </p:stCondLst>
                            <p:childTnLst>
                              <p:par>
                                <p:cTn id="81" presetID="3" presetClass="entr" presetSubtype="10" fill="hold" grpId="0" nodeType="clickEffect">
                                  <p:stCondLst>
                                    <p:cond delay="0"/>
                                  </p:stCondLst>
                                  <p:childTnLst>
                                    <p:set>
                                      <p:cBhvr>
                                        <p:cTn id="82" dur="1" fill="hold">
                                          <p:stCondLst>
                                            <p:cond delay="0"/>
                                          </p:stCondLst>
                                        </p:cTn>
                                        <p:tgtEl>
                                          <p:spTgt spid="72"/>
                                        </p:tgtEl>
                                        <p:attrNameLst>
                                          <p:attrName>style.visibility</p:attrName>
                                        </p:attrNameLst>
                                      </p:cBhvr>
                                      <p:to>
                                        <p:strVal val="visible"/>
                                      </p:to>
                                    </p:set>
                                    <p:animEffect transition="in" filter="blinds(horizontal)">
                                      <p:cBhvr>
                                        <p:cTn id="83" dur="500"/>
                                        <p:tgtEl>
                                          <p:spTgt spid="72"/>
                                        </p:tgtEl>
                                      </p:cBhvr>
                                    </p:animEffect>
                                  </p:childTnLst>
                                </p:cTn>
                              </p:par>
                            </p:childTnLst>
                          </p:cTn>
                        </p:par>
                      </p:childTnLst>
                    </p:cTn>
                  </p:par>
                  <p:par>
                    <p:cTn id="84" fill="hold">
                      <p:stCondLst>
                        <p:cond delay="indefinite"/>
                      </p:stCondLst>
                      <p:childTnLst>
                        <p:par>
                          <p:cTn id="85" fill="hold">
                            <p:stCondLst>
                              <p:cond delay="0"/>
                            </p:stCondLst>
                            <p:childTnLst>
                              <p:par>
                                <p:cTn id="86" presetID="3" presetClass="entr" presetSubtype="10" fill="hold" grpId="0" nodeType="clickEffect">
                                  <p:stCondLst>
                                    <p:cond delay="0"/>
                                  </p:stCondLst>
                                  <p:childTnLst>
                                    <p:set>
                                      <p:cBhvr>
                                        <p:cTn id="87" dur="1" fill="hold">
                                          <p:stCondLst>
                                            <p:cond delay="0"/>
                                          </p:stCondLst>
                                        </p:cTn>
                                        <p:tgtEl>
                                          <p:spTgt spid="76"/>
                                        </p:tgtEl>
                                        <p:attrNameLst>
                                          <p:attrName>style.visibility</p:attrName>
                                        </p:attrNameLst>
                                      </p:cBhvr>
                                      <p:to>
                                        <p:strVal val="visible"/>
                                      </p:to>
                                    </p:set>
                                    <p:animEffect transition="in" filter="blinds(horizontal)">
                                      <p:cBhvr>
                                        <p:cTn id="88" dur="500"/>
                                        <p:tgtEl>
                                          <p:spTgt spid="76"/>
                                        </p:tgtEl>
                                      </p:cBhvr>
                                    </p:animEffect>
                                  </p:childTnLst>
                                </p:cTn>
                              </p:par>
                            </p:childTnLst>
                          </p:cTn>
                        </p:par>
                      </p:childTnLst>
                    </p:cTn>
                  </p:par>
                  <p:par>
                    <p:cTn id="89" fill="hold">
                      <p:stCondLst>
                        <p:cond delay="indefinite"/>
                      </p:stCondLst>
                      <p:childTnLst>
                        <p:par>
                          <p:cTn id="90" fill="hold">
                            <p:stCondLst>
                              <p:cond delay="0"/>
                            </p:stCondLst>
                            <p:childTnLst>
                              <p:par>
                                <p:cTn id="91" presetID="3" presetClass="entr" presetSubtype="10" fill="hold" grpId="0" nodeType="clickEffect">
                                  <p:stCondLst>
                                    <p:cond delay="0"/>
                                  </p:stCondLst>
                                  <p:childTnLst>
                                    <p:set>
                                      <p:cBhvr>
                                        <p:cTn id="92" dur="1" fill="hold">
                                          <p:stCondLst>
                                            <p:cond delay="0"/>
                                          </p:stCondLst>
                                        </p:cTn>
                                        <p:tgtEl>
                                          <p:spTgt spid="68"/>
                                        </p:tgtEl>
                                        <p:attrNameLst>
                                          <p:attrName>style.visibility</p:attrName>
                                        </p:attrNameLst>
                                      </p:cBhvr>
                                      <p:to>
                                        <p:strVal val="visible"/>
                                      </p:to>
                                    </p:set>
                                    <p:animEffect transition="in" filter="blinds(horizontal)">
                                      <p:cBhvr>
                                        <p:cTn id="93" dur="500"/>
                                        <p:tgtEl>
                                          <p:spTgt spid="68"/>
                                        </p:tgtEl>
                                      </p:cBhvr>
                                    </p:animEffect>
                                  </p:childTnLst>
                                </p:cTn>
                              </p:par>
                            </p:childTnLst>
                          </p:cTn>
                        </p:par>
                      </p:childTnLst>
                    </p:cTn>
                  </p:par>
                  <p:par>
                    <p:cTn id="94" fill="hold">
                      <p:stCondLst>
                        <p:cond delay="indefinite"/>
                      </p:stCondLst>
                      <p:childTnLst>
                        <p:par>
                          <p:cTn id="95" fill="hold">
                            <p:stCondLst>
                              <p:cond delay="0"/>
                            </p:stCondLst>
                            <p:childTnLst>
                              <p:par>
                                <p:cTn id="96" presetID="3" presetClass="entr" presetSubtype="10" fill="hold" grpId="0" nodeType="clickEffect">
                                  <p:stCondLst>
                                    <p:cond delay="0"/>
                                  </p:stCondLst>
                                  <p:childTnLst>
                                    <p:set>
                                      <p:cBhvr>
                                        <p:cTn id="97" dur="1" fill="hold">
                                          <p:stCondLst>
                                            <p:cond delay="0"/>
                                          </p:stCondLst>
                                        </p:cTn>
                                        <p:tgtEl>
                                          <p:spTgt spid="73"/>
                                        </p:tgtEl>
                                        <p:attrNameLst>
                                          <p:attrName>style.visibility</p:attrName>
                                        </p:attrNameLst>
                                      </p:cBhvr>
                                      <p:to>
                                        <p:strVal val="visible"/>
                                      </p:to>
                                    </p:set>
                                    <p:animEffect transition="in" filter="blinds(horizontal)">
                                      <p:cBhvr>
                                        <p:cTn id="98" dur="500"/>
                                        <p:tgtEl>
                                          <p:spTgt spid="73"/>
                                        </p:tgtEl>
                                      </p:cBhvr>
                                    </p:animEffect>
                                  </p:childTnLst>
                                </p:cTn>
                              </p:par>
                            </p:childTnLst>
                          </p:cTn>
                        </p:par>
                      </p:childTnLst>
                    </p:cTn>
                  </p:par>
                  <p:par>
                    <p:cTn id="99" fill="hold">
                      <p:stCondLst>
                        <p:cond delay="indefinite"/>
                      </p:stCondLst>
                      <p:childTnLst>
                        <p:par>
                          <p:cTn id="100" fill="hold">
                            <p:stCondLst>
                              <p:cond delay="0"/>
                            </p:stCondLst>
                            <p:childTnLst>
                              <p:par>
                                <p:cTn id="101" presetID="3" presetClass="entr" presetSubtype="10" fill="hold" grpId="0" nodeType="clickEffect">
                                  <p:stCondLst>
                                    <p:cond delay="0"/>
                                  </p:stCondLst>
                                  <p:childTnLst>
                                    <p:set>
                                      <p:cBhvr>
                                        <p:cTn id="102" dur="1" fill="hold">
                                          <p:stCondLst>
                                            <p:cond delay="0"/>
                                          </p:stCondLst>
                                        </p:cTn>
                                        <p:tgtEl>
                                          <p:spTgt spid="77"/>
                                        </p:tgtEl>
                                        <p:attrNameLst>
                                          <p:attrName>style.visibility</p:attrName>
                                        </p:attrNameLst>
                                      </p:cBhvr>
                                      <p:to>
                                        <p:strVal val="visible"/>
                                      </p:to>
                                    </p:set>
                                    <p:animEffect transition="in" filter="blinds(horizontal)">
                                      <p:cBhvr>
                                        <p:cTn id="103" dur="500"/>
                                        <p:tgtEl>
                                          <p:spTgt spid="77"/>
                                        </p:tgtEl>
                                      </p:cBhvr>
                                    </p:animEffect>
                                  </p:childTnLst>
                                </p:cTn>
                              </p:par>
                            </p:childTnLst>
                          </p:cTn>
                        </p:par>
                      </p:childTnLst>
                    </p:cTn>
                  </p:par>
                  <p:par>
                    <p:cTn id="104" fill="hold">
                      <p:stCondLst>
                        <p:cond delay="indefinite"/>
                      </p:stCondLst>
                      <p:childTnLst>
                        <p:par>
                          <p:cTn id="105" fill="hold">
                            <p:stCondLst>
                              <p:cond delay="0"/>
                            </p:stCondLst>
                            <p:childTnLst>
                              <p:par>
                                <p:cTn id="106" presetID="3" presetClass="entr" presetSubtype="10" fill="hold" grpId="0" nodeType="clickEffect">
                                  <p:stCondLst>
                                    <p:cond delay="0"/>
                                  </p:stCondLst>
                                  <p:childTnLst>
                                    <p:set>
                                      <p:cBhvr>
                                        <p:cTn id="107" dur="1" fill="hold">
                                          <p:stCondLst>
                                            <p:cond delay="0"/>
                                          </p:stCondLst>
                                        </p:cTn>
                                        <p:tgtEl>
                                          <p:spTgt spid="69"/>
                                        </p:tgtEl>
                                        <p:attrNameLst>
                                          <p:attrName>style.visibility</p:attrName>
                                        </p:attrNameLst>
                                      </p:cBhvr>
                                      <p:to>
                                        <p:strVal val="visible"/>
                                      </p:to>
                                    </p:set>
                                    <p:animEffect transition="in" filter="blinds(horizontal)">
                                      <p:cBhvr>
                                        <p:cTn id="108" dur="500"/>
                                        <p:tgtEl>
                                          <p:spTgt spid="69"/>
                                        </p:tgtEl>
                                      </p:cBhvr>
                                    </p:animEffect>
                                  </p:childTnLst>
                                </p:cTn>
                              </p:par>
                            </p:childTnLst>
                          </p:cTn>
                        </p:par>
                      </p:childTnLst>
                    </p:cTn>
                  </p:par>
                  <p:par>
                    <p:cTn id="109" fill="hold">
                      <p:stCondLst>
                        <p:cond delay="indefinite"/>
                      </p:stCondLst>
                      <p:childTnLst>
                        <p:par>
                          <p:cTn id="110" fill="hold">
                            <p:stCondLst>
                              <p:cond delay="0"/>
                            </p:stCondLst>
                            <p:childTnLst>
                              <p:par>
                                <p:cTn id="111" presetID="3" presetClass="entr" presetSubtype="10" fill="hold" grpId="0" nodeType="clickEffect">
                                  <p:stCondLst>
                                    <p:cond delay="0"/>
                                  </p:stCondLst>
                                  <p:childTnLst>
                                    <p:set>
                                      <p:cBhvr>
                                        <p:cTn id="112" dur="1" fill="hold">
                                          <p:stCondLst>
                                            <p:cond delay="0"/>
                                          </p:stCondLst>
                                        </p:cTn>
                                        <p:tgtEl>
                                          <p:spTgt spid="74"/>
                                        </p:tgtEl>
                                        <p:attrNameLst>
                                          <p:attrName>style.visibility</p:attrName>
                                        </p:attrNameLst>
                                      </p:cBhvr>
                                      <p:to>
                                        <p:strVal val="visible"/>
                                      </p:to>
                                    </p:set>
                                    <p:animEffect transition="in" filter="blinds(horizontal)">
                                      <p:cBhvr>
                                        <p:cTn id="113" dur="500"/>
                                        <p:tgtEl>
                                          <p:spTgt spid="74"/>
                                        </p:tgtEl>
                                      </p:cBhvr>
                                    </p:animEffect>
                                  </p:childTnLst>
                                </p:cTn>
                              </p:par>
                            </p:childTnLst>
                          </p:cTn>
                        </p:par>
                      </p:childTnLst>
                    </p:cTn>
                  </p:par>
                  <p:par>
                    <p:cTn id="114" fill="hold">
                      <p:stCondLst>
                        <p:cond delay="indefinite"/>
                      </p:stCondLst>
                      <p:childTnLst>
                        <p:par>
                          <p:cTn id="115" fill="hold">
                            <p:stCondLst>
                              <p:cond delay="0"/>
                            </p:stCondLst>
                            <p:childTnLst>
                              <p:par>
                                <p:cTn id="116" presetID="3" presetClass="entr" presetSubtype="10" fill="hold" grpId="0" nodeType="clickEffect">
                                  <p:stCondLst>
                                    <p:cond delay="0"/>
                                  </p:stCondLst>
                                  <p:childTnLst>
                                    <p:set>
                                      <p:cBhvr>
                                        <p:cTn id="117" dur="1" fill="hold">
                                          <p:stCondLst>
                                            <p:cond delay="0"/>
                                          </p:stCondLst>
                                        </p:cTn>
                                        <p:tgtEl>
                                          <p:spTgt spid="78"/>
                                        </p:tgtEl>
                                        <p:attrNameLst>
                                          <p:attrName>style.visibility</p:attrName>
                                        </p:attrNameLst>
                                      </p:cBhvr>
                                      <p:to>
                                        <p:strVal val="visible"/>
                                      </p:to>
                                    </p:set>
                                    <p:animEffect transition="in" filter="blinds(horizontal)">
                                      <p:cBhvr>
                                        <p:cTn id="118" dur="500"/>
                                        <p:tgtEl>
                                          <p:spTgt spid="78"/>
                                        </p:tgtEl>
                                      </p:cBhvr>
                                    </p:animEffect>
                                  </p:childTnLst>
                                </p:cTn>
                              </p:par>
                            </p:childTnLst>
                          </p:cTn>
                        </p:par>
                      </p:childTnLst>
                    </p:cTn>
                  </p:par>
                  <p:par>
                    <p:cTn id="119" fill="hold">
                      <p:stCondLst>
                        <p:cond delay="indefinite"/>
                      </p:stCondLst>
                      <p:childTnLst>
                        <p:par>
                          <p:cTn id="120" fill="hold">
                            <p:stCondLst>
                              <p:cond delay="0"/>
                            </p:stCondLst>
                            <p:childTnLst>
                              <p:par>
                                <p:cTn id="121" presetID="3" presetClass="entr" presetSubtype="10" fill="hold" grpId="0" nodeType="clickEffect">
                                  <p:stCondLst>
                                    <p:cond delay="0"/>
                                  </p:stCondLst>
                                  <p:childTnLst>
                                    <p:set>
                                      <p:cBhvr>
                                        <p:cTn id="122" dur="1" fill="hold">
                                          <p:stCondLst>
                                            <p:cond delay="0"/>
                                          </p:stCondLst>
                                        </p:cTn>
                                        <p:tgtEl>
                                          <p:spTgt spid="70"/>
                                        </p:tgtEl>
                                        <p:attrNameLst>
                                          <p:attrName>style.visibility</p:attrName>
                                        </p:attrNameLst>
                                      </p:cBhvr>
                                      <p:to>
                                        <p:strVal val="visible"/>
                                      </p:to>
                                    </p:set>
                                    <p:animEffect transition="in" filter="blinds(horizontal)">
                                      <p:cBhvr>
                                        <p:cTn id="123" dur="500"/>
                                        <p:tgtEl>
                                          <p:spTgt spid="70"/>
                                        </p:tgtEl>
                                      </p:cBhvr>
                                    </p:animEffect>
                                  </p:childTnLst>
                                </p:cTn>
                              </p:par>
                            </p:childTnLst>
                          </p:cTn>
                        </p:par>
                      </p:childTnLst>
                    </p:cTn>
                  </p:par>
                  <p:par>
                    <p:cTn id="124" fill="hold">
                      <p:stCondLst>
                        <p:cond delay="indefinite"/>
                      </p:stCondLst>
                      <p:childTnLst>
                        <p:par>
                          <p:cTn id="125" fill="hold">
                            <p:stCondLst>
                              <p:cond delay="0"/>
                            </p:stCondLst>
                            <p:childTnLst>
                              <p:par>
                                <p:cTn id="126" presetID="3" presetClass="entr" presetSubtype="10" fill="hold" grpId="0" nodeType="clickEffect">
                                  <p:stCondLst>
                                    <p:cond delay="0"/>
                                  </p:stCondLst>
                                  <p:childTnLst>
                                    <p:set>
                                      <p:cBhvr>
                                        <p:cTn id="127" dur="1" fill="hold">
                                          <p:stCondLst>
                                            <p:cond delay="0"/>
                                          </p:stCondLst>
                                        </p:cTn>
                                        <p:tgtEl>
                                          <p:spTgt spid="10"/>
                                        </p:tgtEl>
                                        <p:attrNameLst>
                                          <p:attrName>style.visibility</p:attrName>
                                        </p:attrNameLst>
                                      </p:cBhvr>
                                      <p:to>
                                        <p:strVal val="visible"/>
                                      </p:to>
                                    </p:set>
                                    <p:animEffect transition="in" filter="blinds(horizontal)">
                                      <p:cBhvr>
                                        <p:cTn id="128" dur="500"/>
                                        <p:tgtEl>
                                          <p:spTgt spid="10"/>
                                        </p:tgtEl>
                                      </p:cBhvr>
                                    </p:animEffect>
                                  </p:childTnLst>
                                </p:cTn>
                              </p:par>
                            </p:childTnLst>
                          </p:cTn>
                        </p:par>
                      </p:childTnLst>
                    </p:cTn>
                  </p:par>
                  <p:par>
                    <p:cTn id="129" fill="hold">
                      <p:stCondLst>
                        <p:cond delay="indefinite"/>
                      </p:stCondLst>
                      <p:childTnLst>
                        <p:par>
                          <p:cTn id="130" fill="hold">
                            <p:stCondLst>
                              <p:cond delay="0"/>
                            </p:stCondLst>
                            <p:childTnLst>
                              <p:par>
                                <p:cTn id="131" presetID="3" presetClass="entr" presetSubtype="10" fill="hold" grpId="0" nodeType="clickEffect">
                                  <p:stCondLst>
                                    <p:cond delay="0"/>
                                  </p:stCondLst>
                                  <p:childTnLst>
                                    <p:set>
                                      <p:cBhvr>
                                        <p:cTn id="132" dur="1" fill="hold">
                                          <p:stCondLst>
                                            <p:cond delay="0"/>
                                          </p:stCondLst>
                                        </p:cTn>
                                        <p:tgtEl>
                                          <p:spTgt spid="81"/>
                                        </p:tgtEl>
                                        <p:attrNameLst>
                                          <p:attrName>style.visibility</p:attrName>
                                        </p:attrNameLst>
                                      </p:cBhvr>
                                      <p:to>
                                        <p:strVal val="visible"/>
                                      </p:to>
                                    </p:set>
                                    <p:animEffect transition="in" filter="blinds(horizontal)">
                                      <p:cBhvr>
                                        <p:cTn id="133" dur="500"/>
                                        <p:tgtEl>
                                          <p:spTgt spid="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p:bldP spid="44" grpId="0"/>
      <p:bldP spid="62" grpId="0"/>
      <p:bldP spid="63" grpId="0"/>
      <p:bldP spid="64" grpId="0" animBg="1"/>
      <p:bldP spid="65" grpId="0"/>
      <p:bldP spid="66" grpId="0"/>
      <p:bldP spid="67" grpId="0"/>
      <p:bldP spid="68" grpId="0"/>
      <p:bldP spid="69" grpId="0"/>
      <p:bldP spid="70" grpId="0"/>
      <p:bldP spid="71" grpId="0" animBg="1"/>
      <p:bldP spid="72" grpId="0" animBg="1"/>
      <p:bldP spid="73" grpId="0" animBg="1"/>
      <p:bldP spid="74" grpId="0" animBg="1"/>
      <p:bldP spid="75" grpId="0"/>
      <p:bldP spid="76" grpId="0"/>
      <p:bldP spid="77" grpId="0"/>
      <p:bldP spid="78" grpId="0"/>
      <p:bldP spid="9" grpId="0" animBg="1"/>
      <p:bldP spid="9" grpId="1" animBg="1"/>
      <p:bldP spid="79" grpId="0" animBg="1"/>
      <p:bldP spid="79" grpId="1" animBg="1"/>
      <p:bldP spid="80" grpId="0" animBg="1"/>
      <p:bldP spid="80" grpId="1" animBg="1"/>
      <p:bldP spid="10" grpId="0" animBg="1"/>
      <p:bldP spid="81"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4" name="Straight Arrow Connector 53"/>
          <p:cNvCxnSpPr/>
          <p:nvPr/>
        </p:nvCxnSpPr>
        <p:spPr>
          <a:xfrm flipV="1">
            <a:off x="5715000" y="1524000"/>
            <a:ext cx="690696" cy="40835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GB" dirty="0" smtClean="0">
                <a:latin typeface="Comic Sans MS" pitchFamily="66" charset="0"/>
              </a:rPr>
              <a:t>Statics of a Particle</a:t>
            </a:r>
            <a:endParaRPr lang="en-GB" dirty="0">
              <a:latin typeface="Comic Sans MS" pitchFamily="66" charset="0"/>
            </a:endParaRPr>
          </a:p>
        </p:txBody>
      </p:sp>
      <p:sp>
        <p:nvSpPr>
          <p:cNvPr id="3" name="Content Placeholder 2"/>
          <p:cNvSpPr>
            <a:spLocks noGrp="1"/>
          </p:cNvSpPr>
          <p:nvPr>
            <p:ph idx="1"/>
          </p:nvPr>
        </p:nvSpPr>
        <p:spPr>
          <a:xfrm>
            <a:off x="152400" y="1600200"/>
            <a:ext cx="3352800" cy="4724400"/>
          </a:xfrm>
        </p:spPr>
        <p:txBody>
          <a:bodyPr>
            <a:normAutofit/>
          </a:bodyPr>
          <a:lstStyle/>
          <a:p>
            <a:pPr marL="0" indent="0" algn="ctr">
              <a:buNone/>
            </a:pPr>
            <a:r>
              <a:rPr lang="en-GB" sz="1400" b="1" dirty="0" smtClean="0">
                <a:latin typeface="Comic Sans MS" pitchFamily="66" charset="0"/>
              </a:rPr>
              <a:t>You can also solve statics problems by using the relationship F = µR</a:t>
            </a:r>
            <a:endParaRPr lang="en-GB" sz="1400" dirty="0" smtClean="0">
              <a:latin typeface="Comic Sans MS" pitchFamily="66" charset="0"/>
            </a:endParaRPr>
          </a:p>
          <a:p>
            <a:pPr marL="0" indent="0" algn="ctr">
              <a:buNone/>
            </a:pPr>
            <a:endParaRPr lang="en-GB" sz="1400" b="1" dirty="0">
              <a:latin typeface="Comic Sans MS" pitchFamily="66" charset="0"/>
            </a:endParaRPr>
          </a:p>
          <a:p>
            <a:pPr marL="0" indent="0" algn="ctr">
              <a:buNone/>
            </a:pPr>
            <a:r>
              <a:rPr lang="en-GB" sz="1400" dirty="0" smtClean="0">
                <a:latin typeface="Comic Sans MS" pitchFamily="66" charset="0"/>
              </a:rPr>
              <a:t>A parcel of mass 2kg is placed on a rough plane inclined at an angle </a:t>
            </a:r>
            <a:r>
              <a:rPr lang="el-GR" sz="1400" dirty="0" smtClean="0">
                <a:latin typeface="Comic Sans MS" pitchFamily="66" charset="0"/>
              </a:rPr>
              <a:t>θ</a:t>
            </a:r>
            <a:r>
              <a:rPr lang="en-GB" sz="1400" dirty="0" smtClean="0">
                <a:latin typeface="Comic Sans MS" pitchFamily="66" charset="0"/>
              </a:rPr>
              <a:t> to the horizontal where Sin</a:t>
            </a:r>
            <a:r>
              <a:rPr lang="el-GR" sz="1400" dirty="0" smtClean="0">
                <a:latin typeface="Comic Sans MS" pitchFamily="66" charset="0"/>
              </a:rPr>
              <a:t>θ</a:t>
            </a:r>
            <a:r>
              <a:rPr lang="en-GB" sz="1400" dirty="0" smtClean="0">
                <a:latin typeface="Comic Sans MS" pitchFamily="66" charset="0"/>
              </a:rPr>
              <a:t> = </a:t>
            </a:r>
            <a:r>
              <a:rPr lang="en-GB" sz="1400" baseline="30000" dirty="0" smtClean="0">
                <a:latin typeface="Comic Sans MS" pitchFamily="66" charset="0"/>
              </a:rPr>
              <a:t>5</a:t>
            </a:r>
            <a:r>
              <a:rPr lang="en-GB" sz="1400" dirty="0" smtClean="0">
                <a:latin typeface="Comic Sans MS" pitchFamily="66" charset="0"/>
              </a:rPr>
              <a:t>/</a:t>
            </a:r>
            <a:r>
              <a:rPr lang="en-GB" sz="1400" baseline="-25000" dirty="0" smtClean="0">
                <a:latin typeface="Comic Sans MS" pitchFamily="66" charset="0"/>
              </a:rPr>
              <a:t>13</a:t>
            </a:r>
            <a:r>
              <a:rPr lang="en-GB" sz="1400" dirty="0" smtClean="0">
                <a:latin typeface="Comic Sans MS" pitchFamily="66" charset="0"/>
              </a:rPr>
              <a:t>. The coefficient of friction is </a:t>
            </a:r>
            <a:r>
              <a:rPr lang="en-GB" sz="1400" baseline="30000" dirty="0" smtClean="0">
                <a:latin typeface="Comic Sans MS" pitchFamily="66" charset="0"/>
              </a:rPr>
              <a:t>1</a:t>
            </a:r>
            <a:r>
              <a:rPr lang="en-GB" sz="1400" dirty="0" smtClean="0">
                <a:latin typeface="Comic Sans MS" pitchFamily="66" charset="0"/>
              </a:rPr>
              <a:t>/</a:t>
            </a:r>
            <a:r>
              <a:rPr lang="en-GB" sz="1400" baseline="-25000" dirty="0" smtClean="0">
                <a:latin typeface="Comic Sans MS" pitchFamily="66" charset="0"/>
              </a:rPr>
              <a:t>3</a:t>
            </a:r>
            <a:r>
              <a:rPr lang="en-GB" sz="1400" dirty="0">
                <a:latin typeface="Comic Sans MS" pitchFamily="66" charset="0"/>
              </a:rPr>
              <a:t>.</a:t>
            </a:r>
            <a:r>
              <a:rPr lang="en-GB" sz="1400" dirty="0" smtClean="0">
                <a:latin typeface="Comic Sans MS" pitchFamily="66" charset="0"/>
              </a:rPr>
              <a:t> Find the magnitude of force PN, acting up the plane, that causes the parcel to be in limiting equilibrium and on the point of:</a:t>
            </a:r>
          </a:p>
          <a:p>
            <a:pPr marL="0" indent="0" algn="ctr">
              <a:buNone/>
            </a:pPr>
            <a:endParaRPr lang="en-GB" sz="1400" dirty="0">
              <a:latin typeface="Comic Sans MS" pitchFamily="66" charset="0"/>
              <a:sym typeface="Wingdings" pitchFamily="2" charset="2"/>
            </a:endParaRPr>
          </a:p>
          <a:p>
            <a:pPr algn="ctr">
              <a:buAutoNum type="alphaLcParenR"/>
            </a:pPr>
            <a:r>
              <a:rPr lang="en-GB" sz="1400" dirty="0" smtClean="0">
                <a:latin typeface="Comic Sans MS" pitchFamily="66" charset="0"/>
                <a:sym typeface="Wingdings" pitchFamily="2" charset="2"/>
              </a:rPr>
              <a:t>Moving up the plane</a:t>
            </a:r>
          </a:p>
          <a:p>
            <a:pPr algn="ctr">
              <a:buAutoNum type="alphaLcParenR"/>
            </a:pPr>
            <a:endParaRPr lang="en-GB" sz="1400" dirty="0">
              <a:latin typeface="Comic Sans MS" pitchFamily="66" charset="0"/>
              <a:sym typeface="Wingdings" pitchFamily="2" charset="2"/>
            </a:endParaRPr>
          </a:p>
          <a:p>
            <a:pPr algn="ctr">
              <a:buAutoNum type="alphaLcParenR"/>
            </a:pPr>
            <a:r>
              <a:rPr lang="en-GB" sz="1400" dirty="0" smtClean="0">
                <a:latin typeface="Comic Sans MS" pitchFamily="66" charset="0"/>
                <a:sym typeface="Wingdings" pitchFamily="2" charset="2"/>
              </a:rPr>
              <a:t>Moving down the plane</a:t>
            </a:r>
            <a:endParaRPr lang="en-GB" sz="1400" dirty="0">
              <a:latin typeface="Comic Sans MS" pitchFamily="66" charset="0"/>
              <a:sym typeface="Wingdings" pitchFamily="2" charset="2"/>
            </a:endParaRPr>
          </a:p>
        </p:txBody>
      </p:sp>
      <p:sp>
        <p:nvSpPr>
          <p:cNvPr id="4" name="TextBox 3"/>
          <p:cNvSpPr txBox="1"/>
          <p:nvPr/>
        </p:nvSpPr>
        <p:spPr>
          <a:xfrm>
            <a:off x="8742557" y="6531169"/>
            <a:ext cx="439543" cy="338554"/>
          </a:xfrm>
          <a:prstGeom prst="rect">
            <a:avLst/>
          </a:prstGeom>
          <a:noFill/>
        </p:spPr>
        <p:txBody>
          <a:bodyPr wrap="none" rtlCol="0">
            <a:spAutoFit/>
          </a:bodyPr>
          <a:lstStyle/>
          <a:p>
            <a:pPr algn="r"/>
            <a:r>
              <a:rPr lang="en-GB" sz="1600" dirty="0" smtClean="0">
                <a:latin typeface="Comic Sans MS" pitchFamily="66" charset="0"/>
              </a:rPr>
              <a:t>4C</a:t>
            </a:r>
            <a:endParaRPr lang="en-GB" sz="1600" dirty="0">
              <a:latin typeface="Comic Sans MS" pitchFamily="66" charset="0"/>
            </a:endParaRPr>
          </a:p>
        </p:txBody>
      </p:sp>
      <p:cxnSp>
        <p:nvCxnSpPr>
          <p:cNvPr id="5" name="Straight Connector 4"/>
          <p:cNvCxnSpPr/>
          <p:nvPr/>
        </p:nvCxnSpPr>
        <p:spPr>
          <a:xfrm>
            <a:off x="3934047" y="3207488"/>
            <a:ext cx="29718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V="1">
            <a:off x="3934047" y="1531088"/>
            <a:ext cx="2895600" cy="16764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Arc 6"/>
          <p:cNvSpPr/>
          <p:nvPr/>
        </p:nvSpPr>
        <p:spPr>
          <a:xfrm>
            <a:off x="3629247" y="2674088"/>
            <a:ext cx="914400" cy="914400"/>
          </a:xfrm>
          <a:prstGeom prst="arc">
            <a:avLst>
              <a:gd name="adj1" fmla="val 19764244"/>
              <a:gd name="adj2" fmla="val 584819"/>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 name="TextBox 7"/>
          <p:cNvSpPr txBox="1"/>
          <p:nvPr/>
        </p:nvSpPr>
        <p:spPr>
          <a:xfrm>
            <a:off x="4467447" y="2902688"/>
            <a:ext cx="293670" cy="307777"/>
          </a:xfrm>
          <a:prstGeom prst="rect">
            <a:avLst/>
          </a:prstGeom>
          <a:noFill/>
        </p:spPr>
        <p:txBody>
          <a:bodyPr wrap="none" rtlCol="0">
            <a:spAutoFit/>
          </a:bodyPr>
          <a:lstStyle/>
          <a:p>
            <a:r>
              <a:rPr lang="el-GR" sz="1400" dirty="0" smtClean="0">
                <a:latin typeface="Comic Sans MS" pitchFamily="66" charset="0"/>
                <a:ea typeface="Cambria Math"/>
              </a:rPr>
              <a:t>θ</a:t>
            </a:r>
            <a:endParaRPr lang="en-GB" sz="1400" dirty="0">
              <a:latin typeface="Comic Sans MS" pitchFamily="66" charset="0"/>
            </a:endParaRPr>
          </a:p>
        </p:txBody>
      </p:sp>
      <p:cxnSp>
        <p:nvCxnSpPr>
          <p:cNvPr id="14" name="Straight Arrow Connector 13"/>
          <p:cNvCxnSpPr/>
          <p:nvPr/>
        </p:nvCxnSpPr>
        <p:spPr>
          <a:xfrm>
            <a:off x="5610447" y="2216888"/>
            <a:ext cx="0" cy="9144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5610447" y="2216888"/>
            <a:ext cx="396949" cy="675167"/>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a:off x="5599814" y="2870790"/>
            <a:ext cx="396949" cy="24100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H="1" flipV="1">
            <a:off x="5220587" y="1550580"/>
            <a:ext cx="396949" cy="675167"/>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rot="19740882">
            <a:off x="5317016" y="2036190"/>
            <a:ext cx="505345" cy="204896"/>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TextBox 30"/>
          <p:cNvSpPr txBox="1"/>
          <p:nvPr/>
        </p:nvSpPr>
        <p:spPr>
          <a:xfrm>
            <a:off x="4986670" y="1297172"/>
            <a:ext cx="296876" cy="307777"/>
          </a:xfrm>
          <a:prstGeom prst="rect">
            <a:avLst/>
          </a:prstGeom>
          <a:noFill/>
        </p:spPr>
        <p:txBody>
          <a:bodyPr wrap="none" rtlCol="0">
            <a:spAutoFit/>
          </a:bodyPr>
          <a:lstStyle/>
          <a:p>
            <a:r>
              <a:rPr lang="en-GB" sz="1400" dirty="0" smtClean="0">
                <a:solidFill>
                  <a:srgbClr val="0000FF"/>
                </a:solidFill>
                <a:latin typeface="Comic Sans MS" pitchFamily="66" charset="0"/>
              </a:rPr>
              <a:t>R</a:t>
            </a:r>
            <a:endParaRPr lang="en-GB" sz="1400" dirty="0">
              <a:solidFill>
                <a:srgbClr val="0000FF"/>
              </a:solidFill>
              <a:latin typeface="Comic Sans MS" pitchFamily="66" charset="0"/>
            </a:endParaRPr>
          </a:p>
        </p:txBody>
      </p:sp>
      <p:sp>
        <p:nvSpPr>
          <p:cNvPr id="32" name="TextBox 31"/>
          <p:cNvSpPr txBox="1"/>
          <p:nvPr/>
        </p:nvSpPr>
        <p:spPr>
          <a:xfrm>
            <a:off x="5245396" y="2555358"/>
            <a:ext cx="388248" cy="307777"/>
          </a:xfrm>
          <a:prstGeom prst="rect">
            <a:avLst/>
          </a:prstGeom>
          <a:noFill/>
        </p:spPr>
        <p:txBody>
          <a:bodyPr wrap="none" rtlCol="0">
            <a:spAutoFit/>
          </a:bodyPr>
          <a:lstStyle/>
          <a:p>
            <a:r>
              <a:rPr lang="en-GB" sz="1400" dirty="0" smtClean="0">
                <a:latin typeface="Comic Sans MS" pitchFamily="66" charset="0"/>
              </a:rPr>
              <a:t>2g</a:t>
            </a:r>
            <a:endParaRPr lang="en-GB" sz="1400" dirty="0">
              <a:latin typeface="Comic Sans MS" pitchFamily="66" charset="0"/>
            </a:endParaRPr>
          </a:p>
        </p:txBody>
      </p:sp>
      <p:sp>
        <p:nvSpPr>
          <p:cNvPr id="33" name="TextBox 32"/>
          <p:cNvSpPr txBox="1"/>
          <p:nvPr/>
        </p:nvSpPr>
        <p:spPr>
          <a:xfrm>
            <a:off x="5562600" y="2514600"/>
            <a:ext cx="293670" cy="307777"/>
          </a:xfrm>
          <a:prstGeom prst="rect">
            <a:avLst/>
          </a:prstGeom>
          <a:noFill/>
        </p:spPr>
        <p:txBody>
          <a:bodyPr wrap="none" rtlCol="0">
            <a:spAutoFit/>
          </a:bodyPr>
          <a:lstStyle/>
          <a:p>
            <a:r>
              <a:rPr lang="el-GR" sz="1400" dirty="0" smtClean="0">
                <a:latin typeface="Comic Sans MS" pitchFamily="66" charset="0"/>
                <a:ea typeface="Cambria Math"/>
              </a:rPr>
              <a:t>θ</a:t>
            </a:r>
            <a:endParaRPr lang="en-GB" sz="1400" dirty="0">
              <a:latin typeface="Comic Sans MS" pitchFamily="66" charset="0"/>
            </a:endParaRPr>
          </a:p>
        </p:txBody>
      </p:sp>
      <p:sp>
        <p:nvSpPr>
          <p:cNvPr id="34" name="Arc 33"/>
          <p:cNvSpPr/>
          <p:nvPr/>
        </p:nvSpPr>
        <p:spPr>
          <a:xfrm>
            <a:off x="5110716" y="1614376"/>
            <a:ext cx="914400" cy="914400"/>
          </a:xfrm>
          <a:prstGeom prst="arc">
            <a:avLst>
              <a:gd name="adj1" fmla="val 3967439"/>
              <a:gd name="adj2" fmla="val 502809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5" name="TextBox 34"/>
          <p:cNvSpPr txBox="1"/>
          <p:nvPr/>
        </p:nvSpPr>
        <p:spPr>
          <a:xfrm>
            <a:off x="5791200" y="2367516"/>
            <a:ext cx="704039" cy="276999"/>
          </a:xfrm>
          <a:prstGeom prst="rect">
            <a:avLst/>
          </a:prstGeom>
          <a:noFill/>
        </p:spPr>
        <p:txBody>
          <a:bodyPr wrap="none" rtlCol="0">
            <a:spAutoFit/>
          </a:bodyPr>
          <a:lstStyle/>
          <a:p>
            <a:r>
              <a:rPr lang="en-GB" sz="1200" dirty="0" smtClean="0">
                <a:solidFill>
                  <a:srgbClr val="0000FF"/>
                </a:solidFill>
                <a:latin typeface="Comic Sans MS" pitchFamily="66" charset="0"/>
              </a:rPr>
              <a:t>2gCos</a:t>
            </a:r>
            <a:r>
              <a:rPr lang="el-GR" sz="1200" dirty="0" smtClean="0">
                <a:solidFill>
                  <a:srgbClr val="0000FF"/>
                </a:solidFill>
                <a:latin typeface="Comic Sans MS" pitchFamily="66" charset="0"/>
              </a:rPr>
              <a:t>θ</a:t>
            </a:r>
            <a:endParaRPr lang="en-GB" sz="1200" dirty="0">
              <a:solidFill>
                <a:srgbClr val="0000FF"/>
              </a:solidFill>
              <a:latin typeface="Comic Sans MS" pitchFamily="66" charset="0"/>
            </a:endParaRPr>
          </a:p>
        </p:txBody>
      </p:sp>
      <p:sp>
        <p:nvSpPr>
          <p:cNvPr id="36" name="TextBox 35"/>
          <p:cNvSpPr txBox="1"/>
          <p:nvPr/>
        </p:nvSpPr>
        <p:spPr>
          <a:xfrm>
            <a:off x="5730949" y="2923953"/>
            <a:ext cx="686406" cy="276999"/>
          </a:xfrm>
          <a:prstGeom prst="rect">
            <a:avLst/>
          </a:prstGeom>
          <a:noFill/>
        </p:spPr>
        <p:txBody>
          <a:bodyPr wrap="none" rtlCol="0">
            <a:spAutoFit/>
          </a:bodyPr>
          <a:lstStyle/>
          <a:p>
            <a:r>
              <a:rPr lang="en-GB" sz="1200" dirty="0" smtClean="0">
                <a:solidFill>
                  <a:srgbClr val="FF0000"/>
                </a:solidFill>
                <a:latin typeface="Comic Sans MS" pitchFamily="66" charset="0"/>
              </a:rPr>
              <a:t>2gSin</a:t>
            </a:r>
            <a:r>
              <a:rPr lang="el-GR" sz="1200" dirty="0" smtClean="0">
                <a:solidFill>
                  <a:srgbClr val="FF0000"/>
                </a:solidFill>
                <a:latin typeface="Comic Sans MS" pitchFamily="66" charset="0"/>
              </a:rPr>
              <a:t>θ</a:t>
            </a:r>
            <a:endParaRPr lang="en-GB" sz="1200" dirty="0">
              <a:solidFill>
                <a:srgbClr val="FF0000"/>
              </a:solidFill>
              <a:latin typeface="Comic Sans MS" pitchFamily="66" charset="0"/>
            </a:endParaRPr>
          </a:p>
        </p:txBody>
      </p:sp>
      <p:cxnSp>
        <p:nvCxnSpPr>
          <p:cNvPr id="38" name="Straight Arrow Connector 37"/>
          <p:cNvCxnSpPr>
            <a:stCxn id="12" idx="3"/>
          </p:cNvCxnSpPr>
          <p:nvPr/>
        </p:nvCxnSpPr>
        <p:spPr>
          <a:xfrm flipV="1">
            <a:off x="5786304" y="1600200"/>
            <a:ext cx="690696" cy="40835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a:stCxn id="12" idx="1"/>
          </p:cNvCxnSpPr>
          <p:nvPr/>
        </p:nvCxnSpPr>
        <p:spPr>
          <a:xfrm flipH="1">
            <a:off x="4497573" y="2268718"/>
            <a:ext cx="855500" cy="495747"/>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6400800" y="1447800"/>
            <a:ext cx="277640" cy="307777"/>
          </a:xfrm>
          <a:prstGeom prst="rect">
            <a:avLst/>
          </a:prstGeom>
          <a:noFill/>
        </p:spPr>
        <p:txBody>
          <a:bodyPr wrap="none" rtlCol="0">
            <a:spAutoFit/>
          </a:bodyPr>
          <a:lstStyle/>
          <a:p>
            <a:r>
              <a:rPr lang="en-GB" sz="1400" dirty="0" smtClean="0">
                <a:latin typeface="Comic Sans MS" pitchFamily="66" charset="0"/>
              </a:rPr>
              <a:t>P</a:t>
            </a:r>
            <a:endParaRPr lang="en-GB" sz="1400" dirty="0">
              <a:latin typeface="Comic Sans MS" pitchFamily="66" charset="0"/>
            </a:endParaRPr>
          </a:p>
        </p:txBody>
      </p:sp>
      <p:sp>
        <p:nvSpPr>
          <p:cNvPr id="44" name="TextBox 43"/>
          <p:cNvSpPr txBox="1"/>
          <p:nvPr/>
        </p:nvSpPr>
        <p:spPr>
          <a:xfrm>
            <a:off x="4235302" y="2629785"/>
            <a:ext cx="293670" cy="307777"/>
          </a:xfrm>
          <a:prstGeom prst="rect">
            <a:avLst/>
          </a:prstGeom>
          <a:noFill/>
        </p:spPr>
        <p:txBody>
          <a:bodyPr wrap="none" rtlCol="0">
            <a:spAutoFit/>
          </a:bodyPr>
          <a:lstStyle/>
          <a:p>
            <a:r>
              <a:rPr lang="en-GB" sz="1400" dirty="0" smtClean="0">
                <a:latin typeface="Comic Sans MS" pitchFamily="66" charset="0"/>
              </a:rPr>
              <a:t>F</a:t>
            </a:r>
            <a:endParaRPr lang="en-GB" sz="1400" dirty="0">
              <a:latin typeface="Comic Sans MS" pitchFamily="66" charset="0"/>
            </a:endParaRPr>
          </a:p>
        </p:txBody>
      </p:sp>
      <p:sp>
        <p:nvSpPr>
          <p:cNvPr id="45" name="TextBox 44"/>
          <p:cNvSpPr txBox="1"/>
          <p:nvPr/>
        </p:nvSpPr>
        <p:spPr>
          <a:xfrm>
            <a:off x="6934200" y="1143000"/>
            <a:ext cx="2209800" cy="2492990"/>
          </a:xfrm>
          <a:prstGeom prst="rect">
            <a:avLst/>
          </a:prstGeom>
          <a:noFill/>
        </p:spPr>
        <p:txBody>
          <a:bodyPr wrap="square" rtlCol="0">
            <a:spAutoFit/>
          </a:bodyPr>
          <a:lstStyle/>
          <a:p>
            <a:r>
              <a:rPr lang="en-GB" sz="1200" dirty="0" smtClean="0">
                <a:latin typeface="Comic Sans MS" pitchFamily="66" charset="0"/>
              </a:rPr>
              <a:t>We now need to adjust the diagram for part b)</a:t>
            </a:r>
          </a:p>
          <a:p>
            <a:endParaRPr lang="en-GB" sz="1200" dirty="0">
              <a:latin typeface="Comic Sans MS" pitchFamily="66" charset="0"/>
            </a:endParaRPr>
          </a:p>
          <a:p>
            <a:pPr marL="285750" indent="-285750">
              <a:buFont typeface="Wingdings"/>
              <a:buChar char="à"/>
            </a:pPr>
            <a:r>
              <a:rPr lang="en-GB" sz="1200" dirty="0" smtClean="0">
                <a:latin typeface="Comic Sans MS" pitchFamily="66" charset="0"/>
                <a:sym typeface="Wingdings" pitchFamily="2" charset="2"/>
              </a:rPr>
              <a:t>Now, as the particle is on the point of sliding down the plane, the friction will act up the plane instead…</a:t>
            </a:r>
          </a:p>
          <a:p>
            <a:pPr marL="285750" indent="-285750">
              <a:buFont typeface="Wingdings"/>
              <a:buChar char="à"/>
            </a:pPr>
            <a:endParaRPr lang="en-GB" sz="1200" dirty="0" smtClean="0">
              <a:latin typeface="Comic Sans MS" pitchFamily="66" charset="0"/>
              <a:sym typeface="Wingdings" pitchFamily="2" charset="2"/>
            </a:endParaRPr>
          </a:p>
          <a:p>
            <a:pPr marL="285750" indent="-285750">
              <a:buFont typeface="Wingdings"/>
              <a:buChar char="à"/>
            </a:pPr>
            <a:r>
              <a:rPr lang="en-GB" sz="1200" dirty="0" smtClean="0">
                <a:latin typeface="Comic Sans MS" pitchFamily="66" charset="0"/>
                <a:sym typeface="Wingdings" pitchFamily="2" charset="2"/>
              </a:rPr>
              <a:t>F</a:t>
            </a:r>
            <a:r>
              <a:rPr lang="en-GB" sz="1200" baseline="-25000" dirty="0" smtClean="0">
                <a:latin typeface="Comic Sans MS" pitchFamily="66" charset="0"/>
                <a:sym typeface="Wingdings" pitchFamily="2" charset="2"/>
              </a:rPr>
              <a:t>MAX</a:t>
            </a:r>
            <a:r>
              <a:rPr lang="en-GB" sz="1200" dirty="0" smtClean="0">
                <a:latin typeface="Comic Sans MS" pitchFamily="66" charset="0"/>
                <a:sym typeface="Wingdings" pitchFamily="2" charset="2"/>
              </a:rPr>
              <a:t> will be the same as before as we haven’t changed any vertical components</a:t>
            </a:r>
            <a:endParaRPr lang="en-GB" sz="1200" dirty="0">
              <a:latin typeface="Comic Sans MS" pitchFamily="66" charset="0"/>
            </a:endParaRPr>
          </a:p>
        </p:txBody>
      </p:sp>
      <mc:AlternateContent xmlns:mc="http://schemas.openxmlformats.org/markup-compatibility/2006" xmlns:a14="http://schemas.microsoft.com/office/drawing/2010/main">
        <mc:Choice Requires="a14">
          <p:sp>
            <p:nvSpPr>
              <p:cNvPr id="37" name="TextBox 36"/>
              <p:cNvSpPr txBox="1"/>
              <p:nvPr/>
            </p:nvSpPr>
            <p:spPr>
              <a:xfrm>
                <a:off x="228600" y="5334000"/>
                <a:ext cx="1017458" cy="50141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𝑆𝑖𝑛</m:t>
                      </m:r>
                      <m:r>
                        <a:rPr lang="en-GB" sz="1400" b="0" i="1" smtClean="0">
                          <a:latin typeface="Cambria Math"/>
                          <a:ea typeface="Cambria Math"/>
                        </a:rPr>
                        <m:t>𝜃</m:t>
                      </m:r>
                      <m:r>
                        <a:rPr lang="en-GB" sz="1400" b="0" i="1" smtClean="0">
                          <a:latin typeface="Cambria Math"/>
                          <a:ea typeface="Cambria Math"/>
                        </a:rPr>
                        <m:t>=</m:t>
                      </m:r>
                      <m:f>
                        <m:fPr>
                          <m:ctrlPr>
                            <a:rPr lang="en-GB" sz="1400" b="0" i="1" smtClean="0">
                              <a:latin typeface="Cambria Math"/>
                              <a:ea typeface="Cambria Math"/>
                            </a:rPr>
                          </m:ctrlPr>
                        </m:fPr>
                        <m:num>
                          <m:r>
                            <a:rPr lang="en-GB" sz="1400" b="0" i="1" smtClean="0">
                              <a:latin typeface="Cambria Math"/>
                              <a:ea typeface="Cambria Math"/>
                            </a:rPr>
                            <m:t>5</m:t>
                          </m:r>
                        </m:num>
                        <m:den>
                          <m:r>
                            <a:rPr lang="en-GB" sz="1400" b="0" i="1" smtClean="0">
                              <a:latin typeface="Cambria Math"/>
                              <a:ea typeface="Cambria Math"/>
                            </a:rPr>
                            <m:t>13</m:t>
                          </m:r>
                        </m:den>
                      </m:f>
                    </m:oMath>
                  </m:oMathPara>
                </a14:m>
                <a:endParaRPr lang="en-GB" sz="1400" dirty="0"/>
              </a:p>
            </p:txBody>
          </p:sp>
        </mc:Choice>
        <mc:Fallback xmlns="">
          <p:sp>
            <p:nvSpPr>
              <p:cNvPr id="37" name="TextBox 36"/>
              <p:cNvSpPr txBox="1">
                <a:spLocks noRot="1" noChangeAspect="1" noMove="1" noResize="1" noEditPoints="1" noAdjustHandles="1" noChangeArrowheads="1" noChangeShapeType="1" noTextEdit="1"/>
              </p:cNvSpPr>
              <p:nvPr/>
            </p:nvSpPr>
            <p:spPr>
              <a:xfrm>
                <a:off x="228600" y="5334000"/>
                <a:ext cx="1017458" cy="501419"/>
              </a:xfrm>
              <a:prstGeom prst="rect">
                <a:avLst/>
              </a:prstGeom>
              <a:blipFill rotWithShape="1">
                <a:blip r:embed="rId2"/>
                <a:stretch>
                  <a:fillRect b="-122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0" name="TextBox 39"/>
              <p:cNvSpPr txBox="1"/>
              <p:nvPr/>
            </p:nvSpPr>
            <p:spPr>
              <a:xfrm>
                <a:off x="1295400" y="5334000"/>
                <a:ext cx="1051121" cy="49564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𝐶𝑜𝑠</m:t>
                      </m:r>
                      <m:r>
                        <a:rPr lang="en-GB" sz="1400" b="0" i="1" smtClean="0">
                          <a:latin typeface="Cambria Math"/>
                          <a:ea typeface="Cambria Math"/>
                        </a:rPr>
                        <m:t>𝜃</m:t>
                      </m:r>
                      <m:r>
                        <a:rPr lang="en-GB" sz="1400" b="0" i="1" smtClean="0">
                          <a:latin typeface="Cambria Math"/>
                          <a:ea typeface="Cambria Math"/>
                        </a:rPr>
                        <m:t>=</m:t>
                      </m:r>
                      <m:f>
                        <m:fPr>
                          <m:ctrlPr>
                            <a:rPr lang="en-GB" sz="1400" b="0" i="1" smtClean="0">
                              <a:latin typeface="Cambria Math"/>
                              <a:ea typeface="Cambria Math"/>
                            </a:rPr>
                          </m:ctrlPr>
                        </m:fPr>
                        <m:num>
                          <m:r>
                            <a:rPr lang="en-GB" sz="1400" b="0" i="1" smtClean="0">
                              <a:latin typeface="Cambria Math"/>
                              <a:ea typeface="Cambria Math"/>
                            </a:rPr>
                            <m:t>12</m:t>
                          </m:r>
                        </m:num>
                        <m:den>
                          <m:r>
                            <a:rPr lang="en-GB" sz="1400" b="0" i="1" smtClean="0">
                              <a:latin typeface="Cambria Math"/>
                              <a:ea typeface="Cambria Math"/>
                            </a:rPr>
                            <m:t>13</m:t>
                          </m:r>
                        </m:den>
                      </m:f>
                    </m:oMath>
                  </m:oMathPara>
                </a14:m>
                <a:endParaRPr lang="en-GB" sz="1400" dirty="0"/>
              </a:p>
            </p:txBody>
          </p:sp>
        </mc:Choice>
        <mc:Fallback xmlns="">
          <p:sp>
            <p:nvSpPr>
              <p:cNvPr id="40" name="TextBox 39"/>
              <p:cNvSpPr txBox="1">
                <a:spLocks noRot="1" noChangeAspect="1" noMove="1" noResize="1" noEditPoints="1" noAdjustHandles="1" noChangeArrowheads="1" noChangeShapeType="1" noTextEdit="1"/>
              </p:cNvSpPr>
              <p:nvPr/>
            </p:nvSpPr>
            <p:spPr>
              <a:xfrm>
                <a:off x="1295400" y="5334000"/>
                <a:ext cx="1051121" cy="495649"/>
              </a:xfrm>
              <a:prstGeom prst="rect">
                <a:avLst/>
              </a:prstGeom>
              <a:blipFill rotWithShape="1">
                <a:blip r:embed="rId3"/>
                <a:stretch>
                  <a:fillRect b="-1235"/>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1" name="TextBox 40"/>
              <p:cNvSpPr txBox="1"/>
              <p:nvPr/>
            </p:nvSpPr>
            <p:spPr>
              <a:xfrm>
                <a:off x="2362200" y="5334000"/>
                <a:ext cx="1073564" cy="50000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ea typeface="Cambria Math"/>
                        </a:rPr>
                        <m:t>𝑇𝑎𝑛</m:t>
                      </m:r>
                      <m:r>
                        <a:rPr lang="en-GB" sz="1400" b="0" i="1" smtClean="0">
                          <a:latin typeface="Cambria Math"/>
                          <a:ea typeface="Cambria Math"/>
                        </a:rPr>
                        <m:t>𝜃</m:t>
                      </m:r>
                      <m:r>
                        <a:rPr lang="en-GB" sz="1400" b="0" i="1" smtClean="0">
                          <a:latin typeface="Cambria Math"/>
                          <a:ea typeface="Cambria Math"/>
                        </a:rPr>
                        <m:t>=</m:t>
                      </m:r>
                      <m:f>
                        <m:fPr>
                          <m:ctrlPr>
                            <a:rPr lang="en-GB" sz="1400" b="0" i="1" smtClean="0">
                              <a:latin typeface="Cambria Math"/>
                              <a:ea typeface="Cambria Math"/>
                            </a:rPr>
                          </m:ctrlPr>
                        </m:fPr>
                        <m:num>
                          <m:r>
                            <a:rPr lang="en-GB" sz="1400" b="0" i="1" smtClean="0">
                              <a:latin typeface="Cambria Math"/>
                              <a:ea typeface="Cambria Math"/>
                            </a:rPr>
                            <m:t>5</m:t>
                          </m:r>
                        </m:num>
                        <m:den>
                          <m:r>
                            <a:rPr lang="en-GB" sz="1400" b="0" i="1" smtClean="0">
                              <a:latin typeface="Cambria Math"/>
                              <a:ea typeface="Cambria Math"/>
                            </a:rPr>
                            <m:t>12</m:t>
                          </m:r>
                        </m:den>
                      </m:f>
                    </m:oMath>
                  </m:oMathPara>
                </a14:m>
                <a:endParaRPr lang="en-GB" sz="1400" dirty="0"/>
              </a:p>
            </p:txBody>
          </p:sp>
        </mc:Choice>
        <mc:Fallback xmlns="">
          <p:sp>
            <p:nvSpPr>
              <p:cNvPr id="41" name="TextBox 40"/>
              <p:cNvSpPr txBox="1">
                <a:spLocks noRot="1" noChangeAspect="1" noMove="1" noResize="1" noEditPoints="1" noAdjustHandles="1" noChangeArrowheads="1" noChangeShapeType="1" noTextEdit="1"/>
              </p:cNvSpPr>
              <p:nvPr/>
            </p:nvSpPr>
            <p:spPr>
              <a:xfrm>
                <a:off x="2362200" y="5334000"/>
                <a:ext cx="1073564" cy="500009"/>
              </a:xfrm>
              <a:prstGeom prst="rect">
                <a:avLst/>
              </a:prstGeom>
              <a:blipFill rotWithShape="1">
                <a:blip r:embed="rId4"/>
                <a:stretch>
                  <a:fillRect b="-122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1" name="TextBox 60"/>
              <p:cNvSpPr txBox="1"/>
              <p:nvPr/>
            </p:nvSpPr>
            <p:spPr>
              <a:xfrm>
                <a:off x="228600" y="5943600"/>
                <a:ext cx="1523814" cy="49705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1400" b="0" i="1" smtClean="0">
                              <a:latin typeface="Cambria Math"/>
                            </a:rPr>
                          </m:ctrlPr>
                        </m:sSubPr>
                        <m:e>
                          <m:r>
                            <a:rPr lang="en-GB" sz="1400" b="0" i="1" smtClean="0">
                              <a:latin typeface="Cambria Math"/>
                            </a:rPr>
                            <m:t>𝐹</m:t>
                          </m:r>
                        </m:e>
                        <m:sub>
                          <m:r>
                            <a:rPr lang="en-GB" sz="1400" b="0" i="1" smtClean="0">
                              <a:latin typeface="Cambria Math"/>
                            </a:rPr>
                            <m:t>𝑀𝐴𝑋</m:t>
                          </m:r>
                        </m:sub>
                      </m:sSub>
                      <m:r>
                        <a:rPr lang="en-GB" sz="1400" b="0" i="1" smtClean="0">
                          <a:latin typeface="Cambria Math"/>
                        </a:rPr>
                        <m:t>= </m:t>
                      </m:r>
                      <m:f>
                        <m:fPr>
                          <m:ctrlPr>
                            <a:rPr lang="en-GB" sz="1400" b="0" i="1" smtClean="0">
                              <a:latin typeface="Cambria Math"/>
                            </a:rPr>
                          </m:ctrlPr>
                        </m:fPr>
                        <m:num>
                          <m:r>
                            <a:rPr lang="en-GB" sz="1400" b="0" i="1" smtClean="0">
                              <a:latin typeface="Cambria Math"/>
                            </a:rPr>
                            <m:t>2</m:t>
                          </m:r>
                        </m:num>
                        <m:den>
                          <m:r>
                            <a:rPr lang="en-GB" sz="1400" b="0" i="1" smtClean="0">
                              <a:latin typeface="Cambria Math"/>
                            </a:rPr>
                            <m:t>3</m:t>
                          </m:r>
                        </m:den>
                      </m:f>
                      <m:r>
                        <a:rPr lang="en-GB" sz="1400" b="0" i="1" smtClean="0">
                          <a:latin typeface="Cambria Math"/>
                        </a:rPr>
                        <m:t>𝑔𝐶𝑜𝑠</m:t>
                      </m:r>
                      <m:r>
                        <a:rPr lang="en-GB" sz="1400" b="0" i="1" smtClean="0">
                          <a:latin typeface="Cambria Math"/>
                          <a:ea typeface="Cambria Math"/>
                        </a:rPr>
                        <m:t>𝜃</m:t>
                      </m:r>
                    </m:oMath>
                  </m:oMathPara>
                </a14:m>
                <a:endParaRPr lang="en-GB" sz="1400" dirty="0"/>
              </a:p>
            </p:txBody>
          </p:sp>
        </mc:Choice>
        <mc:Fallback xmlns="">
          <p:sp>
            <p:nvSpPr>
              <p:cNvPr id="61" name="TextBox 60"/>
              <p:cNvSpPr txBox="1">
                <a:spLocks noRot="1" noChangeAspect="1" noMove="1" noResize="1" noEditPoints="1" noAdjustHandles="1" noChangeArrowheads="1" noChangeShapeType="1" noTextEdit="1"/>
              </p:cNvSpPr>
              <p:nvPr/>
            </p:nvSpPr>
            <p:spPr>
              <a:xfrm>
                <a:off x="228600" y="5943600"/>
                <a:ext cx="1523814" cy="497059"/>
              </a:xfrm>
              <a:prstGeom prst="rect">
                <a:avLst/>
              </a:prstGeom>
              <a:blipFill rotWithShape="1">
                <a:blip r:embed="rId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1" name="TextBox 50"/>
              <p:cNvSpPr txBox="1"/>
              <p:nvPr/>
            </p:nvSpPr>
            <p:spPr>
              <a:xfrm>
                <a:off x="1371600" y="4572000"/>
                <a:ext cx="1144352"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rgbClr val="FF0000"/>
                          </a:solidFill>
                          <a:latin typeface="Cambria Math"/>
                        </a:rPr>
                        <m:t>𝑃</m:t>
                      </m:r>
                      <m:r>
                        <a:rPr lang="en-GB" sz="1400" b="0" i="1" smtClean="0">
                          <a:solidFill>
                            <a:srgbClr val="FF0000"/>
                          </a:solidFill>
                          <a:latin typeface="Cambria Math"/>
                        </a:rPr>
                        <m:t>=13.57</m:t>
                      </m:r>
                      <m:r>
                        <a:rPr lang="en-GB" sz="1400" b="0" i="1" smtClean="0">
                          <a:solidFill>
                            <a:srgbClr val="FF0000"/>
                          </a:solidFill>
                          <a:latin typeface="Cambria Math"/>
                        </a:rPr>
                        <m:t>𝑁</m:t>
                      </m:r>
                    </m:oMath>
                  </m:oMathPara>
                </a14:m>
                <a:endParaRPr lang="en-GB" sz="1400" dirty="0">
                  <a:solidFill>
                    <a:srgbClr val="FF0000"/>
                  </a:solidFill>
                </a:endParaRPr>
              </a:p>
            </p:txBody>
          </p:sp>
        </mc:Choice>
        <mc:Fallback xmlns="">
          <p:sp>
            <p:nvSpPr>
              <p:cNvPr id="51" name="TextBox 50"/>
              <p:cNvSpPr txBox="1">
                <a:spLocks noRot="1" noChangeAspect="1" noMove="1" noResize="1" noEditPoints="1" noAdjustHandles="1" noChangeArrowheads="1" noChangeShapeType="1" noTextEdit="1"/>
              </p:cNvSpPr>
              <p:nvPr/>
            </p:nvSpPr>
            <p:spPr>
              <a:xfrm>
                <a:off x="1371600" y="4572000"/>
                <a:ext cx="1144352" cy="307777"/>
              </a:xfrm>
              <a:prstGeom prst="rect">
                <a:avLst/>
              </a:prstGeom>
              <a:blipFill rotWithShape="1">
                <a:blip r:embed="rId6"/>
                <a:stretch>
                  <a:fillRect/>
                </a:stretch>
              </a:blipFill>
            </p:spPr>
            <p:txBody>
              <a:bodyPr/>
              <a:lstStyle/>
              <a:p>
                <a:r>
                  <a:rPr lang="en-GB">
                    <a:noFill/>
                  </a:rPr>
                  <a:t> </a:t>
                </a:r>
              </a:p>
            </p:txBody>
          </p:sp>
        </mc:Fallback>
      </mc:AlternateContent>
      <p:sp>
        <p:nvSpPr>
          <p:cNvPr id="55" name="TextBox 54"/>
          <p:cNvSpPr txBox="1"/>
          <p:nvPr/>
        </p:nvSpPr>
        <p:spPr>
          <a:xfrm>
            <a:off x="6324600" y="1295400"/>
            <a:ext cx="293670" cy="307777"/>
          </a:xfrm>
          <a:prstGeom prst="rect">
            <a:avLst/>
          </a:prstGeom>
          <a:noFill/>
        </p:spPr>
        <p:txBody>
          <a:bodyPr wrap="none" rtlCol="0">
            <a:spAutoFit/>
          </a:bodyPr>
          <a:lstStyle/>
          <a:p>
            <a:r>
              <a:rPr lang="en-GB" sz="1400" dirty="0" smtClean="0">
                <a:latin typeface="Comic Sans MS" pitchFamily="66" charset="0"/>
              </a:rPr>
              <a:t>F</a:t>
            </a:r>
            <a:endParaRPr lang="en-GB" sz="1400" dirty="0">
              <a:latin typeface="Comic Sans MS" pitchFamily="66" charset="0"/>
            </a:endParaRPr>
          </a:p>
        </p:txBody>
      </p:sp>
      <p:sp>
        <p:nvSpPr>
          <p:cNvPr id="56" name="TextBox 55"/>
          <p:cNvSpPr txBox="1"/>
          <p:nvPr/>
        </p:nvSpPr>
        <p:spPr>
          <a:xfrm>
            <a:off x="3886200" y="3429000"/>
            <a:ext cx="2085827" cy="307777"/>
          </a:xfrm>
          <a:prstGeom prst="rect">
            <a:avLst/>
          </a:prstGeom>
          <a:noFill/>
        </p:spPr>
        <p:txBody>
          <a:bodyPr wrap="none" rtlCol="0">
            <a:spAutoFit/>
          </a:bodyPr>
          <a:lstStyle/>
          <a:p>
            <a:r>
              <a:rPr lang="en-GB" sz="1400" u="sng" dirty="0" smtClean="0">
                <a:latin typeface="Comic Sans MS" pitchFamily="66" charset="0"/>
              </a:rPr>
              <a:t>Resolving Parallel for </a:t>
            </a:r>
            <a:r>
              <a:rPr lang="en-GB" sz="1400" u="sng" dirty="0">
                <a:latin typeface="Comic Sans MS" pitchFamily="66" charset="0"/>
              </a:rPr>
              <a:t>P</a:t>
            </a:r>
          </a:p>
        </p:txBody>
      </p:sp>
      <mc:AlternateContent xmlns:mc="http://schemas.openxmlformats.org/markup-compatibility/2006" xmlns:a14="http://schemas.microsoft.com/office/drawing/2010/main">
        <mc:Choice Requires="a14">
          <p:sp>
            <p:nvSpPr>
              <p:cNvPr id="57" name="TextBox 56"/>
              <p:cNvSpPr txBox="1"/>
              <p:nvPr/>
            </p:nvSpPr>
            <p:spPr>
              <a:xfrm>
                <a:off x="5224131" y="3810000"/>
                <a:ext cx="829586"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𝐹</m:t>
                      </m:r>
                      <m:r>
                        <a:rPr lang="en-GB" sz="1400" b="0" i="1" smtClean="0">
                          <a:latin typeface="Cambria Math"/>
                        </a:rPr>
                        <m:t>=</m:t>
                      </m:r>
                      <m:r>
                        <a:rPr lang="en-GB" sz="1400" b="0" i="1" smtClean="0">
                          <a:latin typeface="Cambria Math"/>
                        </a:rPr>
                        <m:t>𝑚𝑎</m:t>
                      </m:r>
                    </m:oMath>
                  </m:oMathPara>
                </a14:m>
                <a:endParaRPr lang="en-GB" sz="1400" dirty="0"/>
              </a:p>
            </p:txBody>
          </p:sp>
        </mc:Choice>
        <mc:Fallback xmlns="">
          <p:sp>
            <p:nvSpPr>
              <p:cNvPr id="57" name="TextBox 56"/>
              <p:cNvSpPr txBox="1">
                <a:spLocks noRot="1" noChangeAspect="1" noMove="1" noResize="1" noEditPoints="1" noAdjustHandles="1" noChangeArrowheads="1" noChangeShapeType="1" noTextEdit="1"/>
              </p:cNvSpPr>
              <p:nvPr/>
            </p:nvSpPr>
            <p:spPr>
              <a:xfrm>
                <a:off x="5224131" y="3810000"/>
                <a:ext cx="829586" cy="307777"/>
              </a:xfrm>
              <a:prstGeom prst="rect">
                <a:avLst/>
              </a:prstGeom>
              <a:blipFill rotWithShape="1">
                <a:blip r:embed="rId7"/>
                <a:stretch>
                  <a:fillRect/>
                </a:stretch>
              </a:blipFill>
            </p:spPr>
            <p:txBody>
              <a:bodyPr/>
              <a:lstStyle/>
              <a:p>
                <a:r>
                  <a:rPr lang="en-GB">
                    <a:noFill/>
                  </a:rPr>
                  <a:t> </a:t>
                </a:r>
              </a:p>
            </p:txBody>
          </p:sp>
        </mc:Fallback>
      </mc:AlternateContent>
      <p:sp>
        <p:nvSpPr>
          <p:cNvPr id="58" name="Arc 57"/>
          <p:cNvSpPr/>
          <p:nvPr/>
        </p:nvSpPr>
        <p:spPr>
          <a:xfrm>
            <a:off x="5943600" y="39624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9" name="TextBox 58"/>
          <p:cNvSpPr txBox="1"/>
          <p:nvPr/>
        </p:nvSpPr>
        <p:spPr>
          <a:xfrm>
            <a:off x="6248400" y="3962400"/>
            <a:ext cx="1905000" cy="430887"/>
          </a:xfrm>
          <a:prstGeom prst="rect">
            <a:avLst/>
          </a:prstGeom>
          <a:noFill/>
        </p:spPr>
        <p:txBody>
          <a:bodyPr wrap="square" rtlCol="0">
            <a:spAutoFit/>
          </a:bodyPr>
          <a:lstStyle/>
          <a:p>
            <a:pPr algn="ctr"/>
            <a:r>
              <a:rPr lang="en-GB" sz="1100" dirty="0" smtClean="0">
                <a:solidFill>
                  <a:srgbClr val="FF0000"/>
                </a:solidFill>
                <a:latin typeface="Comic Sans MS" pitchFamily="66" charset="0"/>
              </a:rPr>
              <a:t>Sub in values with P as the positive direction</a:t>
            </a:r>
            <a:endParaRPr lang="en-GB" sz="11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60" name="TextBox 59"/>
              <p:cNvSpPr txBox="1"/>
              <p:nvPr/>
            </p:nvSpPr>
            <p:spPr>
              <a:xfrm>
                <a:off x="4114800" y="4267200"/>
                <a:ext cx="1787862"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m:t>
                      </m:r>
                      <m:r>
                        <a:rPr lang="en-GB" sz="1400" b="0" i="1" smtClean="0">
                          <a:latin typeface="Cambria Math"/>
                        </a:rPr>
                        <m:t>+</m:t>
                      </m:r>
                      <m:r>
                        <a:rPr lang="en-GB" sz="1400" b="0" i="1" smtClean="0">
                          <a:latin typeface="Cambria Math"/>
                        </a:rPr>
                        <m:t>𝐹</m:t>
                      </m:r>
                      <m:r>
                        <a:rPr lang="en-GB" sz="1400" b="0" i="1" smtClean="0">
                          <a:latin typeface="Cambria Math"/>
                        </a:rPr>
                        <m:t>−2</m:t>
                      </m:r>
                      <m:r>
                        <a:rPr lang="en-GB" sz="1400" b="0" i="1" smtClean="0">
                          <a:latin typeface="Cambria Math"/>
                        </a:rPr>
                        <m:t>𝑔𝑆𝑖𝑛</m:t>
                      </m:r>
                      <m:r>
                        <a:rPr lang="en-GB" sz="1400" b="0" i="1" smtClean="0">
                          <a:latin typeface="Cambria Math"/>
                          <a:ea typeface="Cambria Math"/>
                        </a:rPr>
                        <m:t>𝜃</m:t>
                      </m:r>
                      <m:r>
                        <a:rPr lang="en-GB" sz="1400" b="0" i="1" smtClean="0">
                          <a:latin typeface="Cambria Math"/>
                          <a:ea typeface="Cambria Math"/>
                        </a:rPr>
                        <m:t>=0</m:t>
                      </m:r>
                    </m:oMath>
                  </m:oMathPara>
                </a14:m>
                <a:endParaRPr lang="en-GB" sz="1400" dirty="0"/>
              </a:p>
            </p:txBody>
          </p:sp>
        </mc:Choice>
        <mc:Fallback xmlns="">
          <p:sp>
            <p:nvSpPr>
              <p:cNvPr id="60" name="TextBox 59"/>
              <p:cNvSpPr txBox="1">
                <a:spLocks noRot="1" noChangeAspect="1" noMove="1" noResize="1" noEditPoints="1" noAdjustHandles="1" noChangeArrowheads="1" noChangeShapeType="1" noTextEdit="1"/>
              </p:cNvSpPr>
              <p:nvPr/>
            </p:nvSpPr>
            <p:spPr>
              <a:xfrm>
                <a:off x="4114800" y="4267200"/>
                <a:ext cx="1787862" cy="307777"/>
              </a:xfrm>
              <a:prstGeom prst="rect">
                <a:avLst/>
              </a:prstGeom>
              <a:blipFill rotWithShape="1">
                <a:blip r:embed="rId8"/>
                <a:stretch>
                  <a:fillRect b="-8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1" name="TextBox 80"/>
              <p:cNvSpPr txBox="1"/>
              <p:nvPr/>
            </p:nvSpPr>
            <p:spPr>
              <a:xfrm>
                <a:off x="3602665" y="4626934"/>
                <a:ext cx="2304990" cy="49705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m:t>
                      </m:r>
                      <m:r>
                        <a:rPr lang="en-GB" sz="1400" b="0" i="1" smtClean="0">
                          <a:latin typeface="Cambria Math"/>
                        </a:rPr>
                        <m:t>+</m:t>
                      </m:r>
                      <m:f>
                        <m:fPr>
                          <m:ctrlPr>
                            <a:rPr lang="en-GB" sz="1400" b="0" i="1" smtClean="0">
                              <a:latin typeface="Cambria Math"/>
                            </a:rPr>
                          </m:ctrlPr>
                        </m:fPr>
                        <m:num>
                          <m:r>
                            <a:rPr lang="en-GB" sz="1400" b="0" i="1" smtClean="0">
                              <a:latin typeface="Cambria Math"/>
                            </a:rPr>
                            <m:t>2</m:t>
                          </m:r>
                        </m:num>
                        <m:den>
                          <m:r>
                            <a:rPr lang="en-GB" sz="1400" b="0" i="1" smtClean="0">
                              <a:latin typeface="Cambria Math"/>
                            </a:rPr>
                            <m:t>3</m:t>
                          </m:r>
                        </m:den>
                      </m:f>
                      <m:r>
                        <a:rPr lang="en-GB" sz="1400" b="0" i="1" smtClean="0">
                          <a:latin typeface="Cambria Math"/>
                        </a:rPr>
                        <m:t>𝑔𝐶𝑜𝑠</m:t>
                      </m:r>
                      <m:r>
                        <a:rPr lang="en-GB" sz="1400" b="0" i="1" smtClean="0">
                          <a:latin typeface="Cambria Math"/>
                          <a:ea typeface="Cambria Math"/>
                        </a:rPr>
                        <m:t>𝜃</m:t>
                      </m:r>
                      <m:r>
                        <a:rPr lang="en-GB" sz="1400" b="0" i="1" smtClean="0">
                          <a:latin typeface="Cambria Math"/>
                        </a:rPr>
                        <m:t>−2</m:t>
                      </m:r>
                      <m:r>
                        <a:rPr lang="en-GB" sz="1400" b="0" i="1" smtClean="0">
                          <a:latin typeface="Cambria Math"/>
                        </a:rPr>
                        <m:t>𝑔𝑆𝑖𝑛</m:t>
                      </m:r>
                      <m:r>
                        <a:rPr lang="en-GB" sz="1400" b="0" i="1" smtClean="0">
                          <a:latin typeface="Cambria Math"/>
                          <a:ea typeface="Cambria Math"/>
                        </a:rPr>
                        <m:t>𝜃</m:t>
                      </m:r>
                      <m:r>
                        <a:rPr lang="en-GB" sz="1400" b="0" i="1" smtClean="0">
                          <a:latin typeface="Cambria Math"/>
                          <a:ea typeface="Cambria Math"/>
                        </a:rPr>
                        <m:t>=0</m:t>
                      </m:r>
                    </m:oMath>
                  </m:oMathPara>
                </a14:m>
                <a:endParaRPr lang="en-GB" sz="1400" dirty="0"/>
              </a:p>
            </p:txBody>
          </p:sp>
        </mc:Choice>
        <mc:Fallback xmlns="">
          <p:sp>
            <p:nvSpPr>
              <p:cNvPr id="81" name="TextBox 80"/>
              <p:cNvSpPr txBox="1">
                <a:spLocks noRot="1" noChangeAspect="1" noMove="1" noResize="1" noEditPoints="1" noAdjustHandles="1" noChangeArrowheads="1" noChangeShapeType="1" noTextEdit="1"/>
              </p:cNvSpPr>
              <p:nvPr/>
            </p:nvSpPr>
            <p:spPr>
              <a:xfrm>
                <a:off x="3602665" y="4626934"/>
                <a:ext cx="2304990" cy="497059"/>
              </a:xfrm>
              <a:prstGeom prst="rect">
                <a:avLst/>
              </a:prstGeom>
              <a:blipFill rotWithShape="1">
                <a:blip r:embed="rId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2" name="TextBox 81"/>
              <p:cNvSpPr txBox="1"/>
              <p:nvPr/>
            </p:nvSpPr>
            <p:spPr>
              <a:xfrm>
                <a:off x="5225903" y="5105400"/>
                <a:ext cx="1991186" cy="49705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m:t>
                      </m:r>
                      <m:r>
                        <a:rPr lang="en-GB" sz="1400" b="0" i="1" smtClean="0">
                          <a:latin typeface="Cambria Math"/>
                          <a:ea typeface="Cambria Math"/>
                        </a:rPr>
                        <m:t>=</m:t>
                      </m:r>
                      <m:r>
                        <a:rPr lang="en-GB" sz="1400" b="0" i="1" smtClean="0">
                          <a:latin typeface="Cambria Math"/>
                        </a:rPr>
                        <m:t>2</m:t>
                      </m:r>
                      <m:r>
                        <a:rPr lang="en-GB" sz="1400" b="0" i="1" smtClean="0">
                          <a:latin typeface="Cambria Math"/>
                        </a:rPr>
                        <m:t>𝑔𝑆𝑖𝑛</m:t>
                      </m:r>
                      <m:r>
                        <a:rPr lang="en-GB" sz="1400" b="0" i="1" smtClean="0">
                          <a:latin typeface="Cambria Math"/>
                          <a:ea typeface="Cambria Math"/>
                        </a:rPr>
                        <m:t>𝜃</m:t>
                      </m:r>
                      <m:r>
                        <a:rPr lang="en-GB" sz="1400" b="0" i="1" smtClean="0">
                          <a:latin typeface="Cambria Math"/>
                          <a:ea typeface="Cambria Math"/>
                        </a:rPr>
                        <m:t>−</m:t>
                      </m:r>
                      <m:f>
                        <m:fPr>
                          <m:ctrlPr>
                            <a:rPr lang="en-GB" sz="1400" i="1">
                              <a:latin typeface="Cambria Math"/>
                            </a:rPr>
                          </m:ctrlPr>
                        </m:fPr>
                        <m:num>
                          <m:r>
                            <a:rPr lang="en-GB" sz="1400" i="1">
                              <a:latin typeface="Cambria Math"/>
                            </a:rPr>
                            <m:t>2</m:t>
                          </m:r>
                        </m:num>
                        <m:den>
                          <m:r>
                            <a:rPr lang="en-GB" sz="1400" i="1">
                              <a:latin typeface="Cambria Math"/>
                            </a:rPr>
                            <m:t>3</m:t>
                          </m:r>
                        </m:den>
                      </m:f>
                      <m:r>
                        <a:rPr lang="en-GB" sz="1400" i="1">
                          <a:latin typeface="Cambria Math"/>
                        </a:rPr>
                        <m:t>𝑔𝐶𝑜𝑠</m:t>
                      </m:r>
                      <m:r>
                        <a:rPr lang="en-GB" sz="1400" i="1">
                          <a:latin typeface="Cambria Math"/>
                          <a:ea typeface="Cambria Math"/>
                        </a:rPr>
                        <m:t>𝜃</m:t>
                      </m:r>
                    </m:oMath>
                  </m:oMathPara>
                </a14:m>
                <a:endParaRPr lang="en-GB" sz="1400" dirty="0"/>
              </a:p>
            </p:txBody>
          </p:sp>
        </mc:Choice>
        <mc:Fallback xmlns="">
          <p:sp>
            <p:nvSpPr>
              <p:cNvPr id="82" name="TextBox 81"/>
              <p:cNvSpPr txBox="1">
                <a:spLocks noRot="1" noChangeAspect="1" noMove="1" noResize="1" noEditPoints="1" noAdjustHandles="1" noChangeArrowheads="1" noChangeShapeType="1" noTextEdit="1"/>
              </p:cNvSpPr>
              <p:nvPr/>
            </p:nvSpPr>
            <p:spPr>
              <a:xfrm>
                <a:off x="5225903" y="5105400"/>
                <a:ext cx="1991186" cy="497059"/>
              </a:xfrm>
              <a:prstGeom prst="rect">
                <a:avLst/>
              </a:prstGeom>
              <a:blipFill rotWithShape="1">
                <a:blip r:embed="rId1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3" name="TextBox 82"/>
              <p:cNvSpPr txBox="1"/>
              <p:nvPr/>
            </p:nvSpPr>
            <p:spPr>
              <a:xfrm>
                <a:off x="5225903" y="5638800"/>
                <a:ext cx="2113976" cy="576376"/>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m:t>
                      </m:r>
                      <m:r>
                        <a:rPr lang="en-GB" sz="1400" b="0" i="1" smtClean="0">
                          <a:latin typeface="Cambria Math"/>
                          <a:ea typeface="Cambria Math"/>
                        </a:rPr>
                        <m:t>=</m:t>
                      </m:r>
                      <m:r>
                        <a:rPr lang="en-GB" sz="1400" b="0" i="1" smtClean="0">
                          <a:latin typeface="Cambria Math"/>
                        </a:rPr>
                        <m:t>2</m:t>
                      </m:r>
                      <m:r>
                        <a:rPr lang="en-GB" sz="1400" b="0" i="1" smtClean="0">
                          <a:latin typeface="Cambria Math"/>
                        </a:rPr>
                        <m:t>𝑔</m:t>
                      </m:r>
                      <m:d>
                        <m:dPr>
                          <m:ctrlPr>
                            <a:rPr lang="en-GB" sz="1400" b="0" i="1" smtClean="0">
                              <a:latin typeface="Cambria Math"/>
                            </a:rPr>
                          </m:ctrlPr>
                        </m:dPr>
                        <m:e>
                          <m:f>
                            <m:fPr>
                              <m:ctrlPr>
                                <a:rPr lang="en-GB" sz="1400" b="0" i="1" smtClean="0">
                                  <a:latin typeface="Cambria Math"/>
                                </a:rPr>
                              </m:ctrlPr>
                            </m:fPr>
                            <m:num>
                              <m:r>
                                <a:rPr lang="en-GB" sz="1400" b="0" i="1" smtClean="0">
                                  <a:latin typeface="Cambria Math"/>
                                </a:rPr>
                                <m:t>5</m:t>
                              </m:r>
                            </m:num>
                            <m:den>
                              <m:r>
                                <a:rPr lang="en-GB" sz="1400" b="0" i="1" smtClean="0">
                                  <a:latin typeface="Cambria Math"/>
                                </a:rPr>
                                <m:t>13</m:t>
                              </m:r>
                            </m:den>
                          </m:f>
                        </m:e>
                      </m:d>
                      <m:r>
                        <a:rPr lang="en-GB" sz="1400" b="0" i="1" smtClean="0">
                          <a:latin typeface="Cambria Math"/>
                          <a:ea typeface="Cambria Math"/>
                        </a:rPr>
                        <m:t>−</m:t>
                      </m:r>
                      <m:f>
                        <m:fPr>
                          <m:ctrlPr>
                            <a:rPr lang="en-GB" sz="1400" i="1">
                              <a:latin typeface="Cambria Math"/>
                            </a:rPr>
                          </m:ctrlPr>
                        </m:fPr>
                        <m:num>
                          <m:r>
                            <a:rPr lang="en-GB" sz="1400" i="1">
                              <a:latin typeface="Cambria Math"/>
                            </a:rPr>
                            <m:t>2</m:t>
                          </m:r>
                        </m:num>
                        <m:den>
                          <m:r>
                            <a:rPr lang="en-GB" sz="1400" i="1">
                              <a:latin typeface="Cambria Math"/>
                            </a:rPr>
                            <m:t>3</m:t>
                          </m:r>
                        </m:den>
                      </m:f>
                      <m:r>
                        <a:rPr lang="en-GB" sz="1400" i="1">
                          <a:latin typeface="Cambria Math"/>
                        </a:rPr>
                        <m:t>𝑔</m:t>
                      </m:r>
                      <m:d>
                        <m:dPr>
                          <m:ctrlPr>
                            <a:rPr lang="en-GB" sz="1400" i="1" smtClean="0">
                              <a:latin typeface="Cambria Math"/>
                            </a:rPr>
                          </m:ctrlPr>
                        </m:dPr>
                        <m:e>
                          <m:f>
                            <m:fPr>
                              <m:ctrlPr>
                                <a:rPr lang="en-GB" sz="1400" i="1" smtClean="0">
                                  <a:latin typeface="Cambria Math"/>
                                </a:rPr>
                              </m:ctrlPr>
                            </m:fPr>
                            <m:num>
                              <m:r>
                                <a:rPr lang="en-GB" sz="1400" b="0" i="1" smtClean="0">
                                  <a:latin typeface="Cambria Math"/>
                                </a:rPr>
                                <m:t>12</m:t>
                              </m:r>
                            </m:num>
                            <m:den>
                              <m:r>
                                <a:rPr lang="en-GB" sz="1400" b="0" i="1" smtClean="0">
                                  <a:latin typeface="Cambria Math"/>
                                </a:rPr>
                                <m:t>13</m:t>
                              </m:r>
                            </m:den>
                          </m:f>
                        </m:e>
                      </m:d>
                    </m:oMath>
                  </m:oMathPara>
                </a14:m>
                <a:endParaRPr lang="en-GB" sz="1400" dirty="0"/>
              </a:p>
            </p:txBody>
          </p:sp>
        </mc:Choice>
        <mc:Fallback xmlns="">
          <p:sp>
            <p:nvSpPr>
              <p:cNvPr id="83" name="TextBox 82"/>
              <p:cNvSpPr txBox="1">
                <a:spLocks noRot="1" noChangeAspect="1" noMove="1" noResize="1" noEditPoints="1" noAdjustHandles="1" noChangeArrowheads="1" noChangeShapeType="1" noTextEdit="1"/>
              </p:cNvSpPr>
              <p:nvPr/>
            </p:nvSpPr>
            <p:spPr>
              <a:xfrm>
                <a:off x="5225903" y="5638800"/>
                <a:ext cx="2113976" cy="576376"/>
              </a:xfrm>
              <a:prstGeom prst="rect">
                <a:avLst/>
              </a:prstGeom>
              <a:blipFill rotWithShape="1">
                <a:blip r:embed="rId1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4" name="TextBox 83"/>
              <p:cNvSpPr txBox="1"/>
              <p:nvPr/>
            </p:nvSpPr>
            <p:spPr>
              <a:xfrm>
                <a:off x="5225903" y="6315740"/>
                <a:ext cx="1044966"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m:t>
                      </m:r>
                      <m:r>
                        <a:rPr lang="en-GB" sz="1400" b="0" i="1" smtClean="0">
                          <a:latin typeface="Cambria Math"/>
                          <a:ea typeface="Cambria Math"/>
                        </a:rPr>
                        <m:t>=</m:t>
                      </m:r>
                      <m:r>
                        <a:rPr lang="en-GB" sz="1400" b="0" i="1" smtClean="0">
                          <a:latin typeface="Cambria Math"/>
                        </a:rPr>
                        <m:t>1.51</m:t>
                      </m:r>
                      <m:r>
                        <a:rPr lang="en-GB" sz="1400" b="0" i="1" smtClean="0">
                          <a:latin typeface="Cambria Math"/>
                        </a:rPr>
                        <m:t>𝑁</m:t>
                      </m:r>
                    </m:oMath>
                  </m:oMathPara>
                </a14:m>
                <a:endParaRPr lang="en-GB" sz="1400" dirty="0"/>
              </a:p>
            </p:txBody>
          </p:sp>
        </mc:Choice>
        <mc:Fallback xmlns="">
          <p:sp>
            <p:nvSpPr>
              <p:cNvPr id="84" name="TextBox 83"/>
              <p:cNvSpPr txBox="1">
                <a:spLocks noRot="1" noChangeAspect="1" noMove="1" noResize="1" noEditPoints="1" noAdjustHandles="1" noChangeArrowheads="1" noChangeShapeType="1" noTextEdit="1"/>
              </p:cNvSpPr>
              <p:nvPr/>
            </p:nvSpPr>
            <p:spPr>
              <a:xfrm>
                <a:off x="5225903" y="6315740"/>
                <a:ext cx="1044966" cy="307777"/>
              </a:xfrm>
              <a:prstGeom prst="rect">
                <a:avLst/>
              </a:prstGeom>
              <a:blipFill rotWithShape="1">
                <a:blip r:embed="rId12"/>
                <a:stretch>
                  <a:fillRect/>
                </a:stretch>
              </a:blipFill>
            </p:spPr>
            <p:txBody>
              <a:bodyPr/>
              <a:lstStyle/>
              <a:p>
                <a:r>
                  <a:rPr lang="en-GB">
                    <a:noFill/>
                  </a:rPr>
                  <a:t> </a:t>
                </a:r>
              </a:p>
            </p:txBody>
          </p:sp>
        </mc:Fallback>
      </mc:AlternateContent>
      <p:sp>
        <p:nvSpPr>
          <p:cNvPr id="85" name="Arc 84"/>
          <p:cNvSpPr/>
          <p:nvPr/>
        </p:nvSpPr>
        <p:spPr>
          <a:xfrm>
            <a:off x="5943600" y="44196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6" name="Arc 85"/>
          <p:cNvSpPr/>
          <p:nvPr/>
        </p:nvSpPr>
        <p:spPr>
          <a:xfrm>
            <a:off x="7086600" y="48768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7" name="Arc 86"/>
          <p:cNvSpPr/>
          <p:nvPr/>
        </p:nvSpPr>
        <p:spPr>
          <a:xfrm>
            <a:off x="7086600" y="5334000"/>
            <a:ext cx="457200" cy="6096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8" name="Arc 87"/>
          <p:cNvSpPr/>
          <p:nvPr/>
        </p:nvSpPr>
        <p:spPr>
          <a:xfrm>
            <a:off x="7086600" y="5943600"/>
            <a:ext cx="457200" cy="5334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9" name="TextBox 88"/>
          <p:cNvSpPr txBox="1"/>
          <p:nvPr/>
        </p:nvSpPr>
        <p:spPr>
          <a:xfrm>
            <a:off x="6400800" y="4495800"/>
            <a:ext cx="838200" cy="261610"/>
          </a:xfrm>
          <a:prstGeom prst="rect">
            <a:avLst/>
          </a:prstGeom>
          <a:noFill/>
        </p:spPr>
        <p:txBody>
          <a:bodyPr wrap="square" rtlCol="0">
            <a:spAutoFit/>
          </a:bodyPr>
          <a:lstStyle/>
          <a:p>
            <a:pPr algn="ctr"/>
            <a:r>
              <a:rPr lang="en-GB" sz="1100" dirty="0" smtClean="0">
                <a:solidFill>
                  <a:srgbClr val="FF0000"/>
                </a:solidFill>
                <a:latin typeface="Comic Sans MS" pitchFamily="66" charset="0"/>
              </a:rPr>
              <a:t>Replace F</a:t>
            </a:r>
            <a:endParaRPr lang="en-GB" sz="1100" dirty="0">
              <a:solidFill>
                <a:srgbClr val="FF0000"/>
              </a:solidFill>
              <a:latin typeface="Comic Sans MS" pitchFamily="66" charset="0"/>
            </a:endParaRPr>
          </a:p>
        </p:txBody>
      </p:sp>
      <p:sp>
        <p:nvSpPr>
          <p:cNvPr id="90" name="Rectangle 89"/>
          <p:cNvSpPr/>
          <p:nvPr/>
        </p:nvSpPr>
        <p:spPr>
          <a:xfrm>
            <a:off x="304800" y="5943600"/>
            <a:ext cx="1371600" cy="533400"/>
          </a:xfrm>
          <a:prstGeom prst="rect">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1" name="Rectangle 90"/>
          <p:cNvSpPr/>
          <p:nvPr/>
        </p:nvSpPr>
        <p:spPr>
          <a:xfrm>
            <a:off x="4495800" y="4267200"/>
            <a:ext cx="228600" cy="228600"/>
          </a:xfrm>
          <a:prstGeom prst="rect">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2" name="Rectangle 91"/>
          <p:cNvSpPr/>
          <p:nvPr/>
        </p:nvSpPr>
        <p:spPr>
          <a:xfrm>
            <a:off x="3962400" y="4648200"/>
            <a:ext cx="762000" cy="457200"/>
          </a:xfrm>
          <a:prstGeom prst="rect">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3" name="TextBox 92"/>
          <p:cNvSpPr txBox="1"/>
          <p:nvPr/>
        </p:nvSpPr>
        <p:spPr>
          <a:xfrm>
            <a:off x="7543800" y="4953000"/>
            <a:ext cx="914400" cy="261610"/>
          </a:xfrm>
          <a:prstGeom prst="rect">
            <a:avLst/>
          </a:prstGeom>
          <a:noFill/>
        </p:spPr>
        <p:txBody>
          <a:bodyPr wrap="square" rtlCol="0">
            <a:spAutoFit/>
          </a:bodyPr>
          <a:lstStyle/>
          <a:p>
            <a:pPr algn="ctr"/>
            <a:r>
              <a:rPr lang="en-GB" sz="1100" dirty="0" smtClean="0">
                <a:solidFill>
                  <a:srgbClr val="FF0000"/>
                </a:solidFill>
                <a:latin typeface="Comic Sans MS" pitchFamily="66" charset="0"/>
              </a:rPr>
              <a:t>Rearrange</a:t>
            </a:r>
            <a:endParaRPr lang="en-GB" sz="1100" dirty="0">
              <a:solidFill>
                <a:srgbClr val="FF0000"/>
              </a:solidFill>
              <a:latin typeface="Comic Sans MS" pitchFamily="66" charset="0"/>
            </a:endParaRPr>
          </a:p>
        </p:txBody>
      </p:sp>
      <p:sp>
        <p:nvSpPr>
          <p:cNvPr id="94" name="TextBox 93"/>
          <p:cNvSpPr txBox="1"/>
          <p:nvPr/>
        </p:nvSpPr>
        <p:spPr>
          <a:xfrm>
            <a:off x="7543800" y="5410200"/>
            <a:ext cx="1066800" cy="430887"/>
          </a:xfrm>
          <a:prstGeom prst="rect">
            <a:avLst/>
          </a:prstGeom>
          <a:noFill/>
        </p:spPr>
        <p:txBody>
          <a:bodyPr wrap="square" rtlCol="0">
            <a:spAutoFit/>
          </a:bodyPr>
          <a:lstStyle/>
          <a:p>
            <a:pPr algn="ctr"/>
            <a:r>
              <a:rPr lang="en-GB" sz="1100" dirty="0" smtClean="0">
                <a:solidFill>
                  <a:srgbClr val="FF0000"/>
                </a:solidFill>
                <a:latin typeface="Comic Sans MS" pitchFamily="66" charset="0"/>
              </a:rPr>
              <a:t>Sub in Sin</a:t>
            </a:r>
            <a:r>
              <a:rPr lang="el-GR" sz="1100" dirty="0" smtClean="0">
                <a:solidFill>
                  <a:srgbClr val="FF0000"/>
                </a:solidFill>
                <a:latin typeface="Comic Sans MS" pitchFamily="66" charset="0"/>
              </a:rPr>
              <a:t>θ</a:t>
            </a:r>
            <a:r>
              <a:rPr lang="en-GB" sz="1100" dirty="0" smtClean="0">
                <a:solidFill>
                  <a:srgbClr val="FF0000"/>
                </a:solidFill>
                <a:latin typeface="Comic Sans MS" pitchFamily="66" charset="0"/>
              </a:rPr>
              <a:t> and Cos</a:t>
            </a:r>
            <a:r>
              <a:rPr lang="el-GR" sz="1100" dirty="0" smtClean="0">
                <a:solidFill>
                  <a:srgbClr val="FF0000"/>
                </a:solidFill>
                <a:latin typeface="Comic Sans MS" pitchFamily="66" charset="0"/>
              </a:rPr>
              <a:t>θ</a:t>
            </a:r>
            <a:endParaRPr lang="en-GB" sz="1100" dirty="0">
              <a:solidFill>
                <a:srgbClr val="FF0000"/>
              </a:solidFill>
              <a:latin typeface="Comic Sans MS" pitchFamily="66" charset="0"/>
            </a:endParaRPr>
          </a:p>
        </p:txBody>
      </p:sp>
      <p:sp>
        <p:nvSpPr>
          <p:cNvPr id="95" name="TextBox 94"/>
          <p:cNvSpPr txBox="1"/>
          <p:nvPr/>
        </p:nvSpPr>
        <p:spPr>
          <a:xfrm>
            <a:off x="7391400" y="6096000"/>
            <a:ext cx="1066800" cy="261610"/>
          </a:xfrm>
          <a:prstGeom prst="rect">
            <a:avLst/>
          </a:prstGeom>
          <a:noFill/>
        </p:spPr>
        <p:txBody>
          <a:bodyPr wrap="square" rtlCol="0">
            <a:spAutoFit/>
          </a:bodyPr>
          <a:lstStyle/>
          <a:p>
            <a:pPr algn="ctr"/>
            <a:r>
              <a:rPr lang="en-GB" sz="1100" dirty="0" smtClean="0">
                <a:solidFill>
                  <a:srgbClr val="FF0000"/>
                </a:solidFill>
                <a:latin typeface="Comic Sans MS" pitchFamily="66" charset="0"/>
              </a:rPr>
              <a:t>Calculate</a:t>
            </a:r>
            <a:endParaRPr lang="en-GB" sz="11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96" name="TextBox 95"/>
              <p:cNvSpPr txBox="1"/>
              <p:nvPr/>
            </p:nvSpPr>
            <p:spPr>
              <a:xfrm>
                <a:off x="1371600" y="5105400"/>
                <a:ext cx="1044966"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rgbClr val="FF0000"/>
                          </a:solidFill>
                          <a:latin typeface="Cambria Math"/>
                        </a:rPr>
                        <m:t>𝑃</m:t>
                      </m:r>
                      <m:r>
                        <a:rPr lang="en-GB" sz="1400" b="0" i="1" smtClean="0">
                          <a:solidFill>
                            <a:srgbClr val="FF0000"/>
                          </a:solidFill>
                          <a:latin typeface="Cambria Math"/>
                          <a:ea typeface="Cambria Math"/>
                        </a:rPr>
                        <m:t>=</m:t>
                      </m:r>
                      <m:r>
                        <a:rPr lang="en-GB" sz="1400" b="0" i="1" smtClean="0">
                          <a:solidFill>
                            <a:srgbClr val="FF0000"/>
                          </a:solidFill>
                          <a:latin typeface="Cambria Math"/>
                        </a:rPr>
                        <m:t>1.51</m:t>
                      </m:r>
                      <m:r>
                        <a:rPr lang="en-GB" sz="1400" b="0" i="1" smtClean="0">
                          <a:solidFill>
                            <a:srgbClr val="FF0000"/>
                          </a:solidFill>
                          <a:latin typeface="Cambria Math"/>
                        </a:rPr>
                        <m:t>𝑁</m:t>
                      </m:r>
                    </m:oMath>
                  </m:oMathPara>
                </a14:m>
                <a:endParaRPr lang="en-GB" sz="1400" dirty="0">
                  <a:solidFill>
                    <a:srgbClr val="FF0000"/>
                  </a:solidFill>
                </a:endParaRPr>
              </a:p>
            </p:txBody>
          </p:sp>
        </mc:Choice>
        <mc:Fallback xmlns="">
          <p:sp>
            <p:nvSpPr>
              <p:cNvPr id="96" name="TextBox 95"/>
              <p:cNvSpPr txBox="1">
                <a:spLocks noRot="1" noChangeAspect="1" noMove="1" noResize="1" noEditPoints="1" noAdjustHandles="1" noChangeArrowheads="1" noChangeShapeType="1" noTextEdit="1"/>
              </p:cNvSpPr>
              <p:nvPr/>
            </p:nvSpPr>
            <p:spPr>
              <a:xfrm>
                <a:off x="1371600" y="5105400"/>
                <a:ext cx="1044966" cy="307777"/>
              </a:xfrm>
              <a:prstGeom prst="rect">
                <a:avLst/>
              </a:prstGeom>
              <a:blipFill rotWithShape="1">
                <a:blip r:embed="rId13"/>
                <a:stretch>
                  <a:fillRect/>
                </a:stretch>
              </a:blipFill>
            </p:spPr>
            <p:txBody>
              <a:bodyPr/>
              <a:lstStyle/>
              <a:p>
                <a:r>
                  <a:rPr lang="en-GB">
                    <a:noFill/>
                  </a:rPr>
                  <a:t> </a:t>
                </a:r>
              </a:p>
            </p:txBody>
          </p:sp>
        </mc:Fallback>
      </mc:AlternateContent>
      <p:pic>
        <p:nvPicPr>
          <p:cNvPr id="53" name="Picture 6" descr="http://sd.keepcalm-o-matic.co.uk/i/keep-calm-and-use-the-forces-3.png"/>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52400" y="76200"/>
            <a:ext cx="1066800" cy="1244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29232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animEffect transition="in" filter="blinds(horizontal)">
                                      <p:cBhvr>
                                        <p:cTn id="7" dur="500"/>
                                        <p:tgtEl>
                                          <p:spTgt spid="4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45">
                                            <p:txEl>
                                              <p:pRg st="2" end="2"/>
                                            </p:txEl>
                                          </p:spTgt>
                                        </p:tgtEl>
                                        <p:attrNameLst>
                                          <p:attrName>style.visibility</p:attrName>
                                        </p:attrNameLst>
                                      </p:cBhvr>
                                      <p:to>
                                        <p:strVal val="visible"/>
                                      </p:to>
                                    </p:set>
                                    <p:animEffect transition="in" filter="blinds(horizontal)">
                                      <p:cBhvr>
                                        <p:cTn id="12" dur="500"/>
                                        <p:tgtEl>
                                          <p:spTgt spid="4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xit" presetSubtype="10" fill="hold" nodeType="clickEffect">
                                  <p:stCondLst>
                                    <p:cond delay="0"/>
                                  </p:stCondLst>
                                  <p:childTnLst>
                                    <p:animEffect transition="out" filter="blinds(horizontal)">
                                      <p:cBhvr>
                                        <p:cTn id="16" dur="500"/>
                                        <p:tgtEl>
                                          <p:spTgt spid="39"/>
                                        </p:tgtEl>
                                      </p:cBhvr>
                                    </p:animEffect>
                                    <p:set>
                                      <p:cBhvr>
                                        <p:cTn id="17" dur="1" fill="hold">
                                          <p:stCondLst>
                                            <p:cond delay="499"/>
                                          </p:stCondLst>
                                        </p:cTn>
                                        <p:tgtEl>
                                          <p:spTgt spid="39"/>
                                        </p:tgtEl>
                                        <p:attrNameLst>
                                          <p:attrName>style.visibility</p:attrName>
                                        </p:attrNameLst>
                                      </p:cBhvr>
                                      <p:to>
                                        <p:strVal val="hidden"/>
                                      </p:to>
                                    </p:set>
                                  </p:childTnLst>
                                </p:cTn>
                              </p:par>
                              <p:par>
                                <p:cTn id="18" presetID="3" presetClass="exit" presetSubtype="10" fill="hold" grpId="0" nodeType="withEffect">
                                  <p:stCondLst>
                                    <p:cond delay="0"/>
                                  </p:stCondLst>
                                  <p:childTnLst>
                                    <p:animEffect transition="out" filter="blinds(horizontal)">
                                      <p:cBhvr>
                                        <p:cTn id="19" dur="500"/>
                                        <p:tgtEl>
                                          <p:spTgt spid="44"/>
                                        </p:tgtEl>
                                      </p:cBhvr>
                                    </p:animEffect>
                                    <p:set>
                                      <p:cBhvr>
                                        <p:cTn id="20" dur="1" fill="hold">
                                          <p:stCondLst>
                                            <p:cond delay="499"/>
                                          </p:stCondLst>
                                        </p:cTn>
                                        <p:tgtEl>
                                          <p:spTgt spid="44"/>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nodeType="clickEffect">
                                  <p:stCondLst>
                                    <p:cond delay="0"/>
                                  </p:stCondLst>
                                  <p:childTnLst>
                                    <p:set>
                                      <p:cBhvr>
                                        <p:cTn id="24" dur="1" fill="hold">
                                          <p:stCondLst>
                                            <p:cond delay="0"/>
                                          </p:stCondLst>
                                        </p:cTn>
                                        <p:tgtEl>
                                          <p:spTgt spid="54"/>
                                        </p:tgtEl>
                                        <p:attrNameLst>
                                          <p:attrName>style.visibility</p:attrName>
                                        </p:attrNameLst>
                                      </p:cBhvr>
                                      <p:to>
                                        <p:strVal val="visible"/>
                                      </p:to>
                                    </p:set>
                                    <p:animEffect transition="in" filter="blinds(horizontal)">
                                      <p:cBhvr>
                                        <p:cTn id="25" dur="500"/>
                                        <p:tgtEl>
                                          <p:spTgt spid="54"/>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55"/>
                                        </p:tgtEl>
                                        <p:attrNameLst>
                                          <p:attrName>style.visibility</p:attrName>
                                        </p:attrNameLst>
                                      </p:cBhvr>
                                      <p:to>
                                        <p:strVal val="visible"/>
                                      </p:to>
                                    </p:set>
                                    <p:animEffect transition="in" filter="blinds(horizontal)">
                                      <p:cBhvr>
                                        <p:cTn id="28" dur="500"/>
                                        <p:tgtEl>
                                          <p:spTgt spid="55"/>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nodeType="clickEffect">
                                  <p:stCondLst>
                                    <p:cond delay="0"/>
                                  </p:stCondLst>
                                  <p:childTnLst>
                                    <p:set>
                                      <p:cBhvr>
                                        <p:cTn id="32" dur="1" fill="hold">
                                          <p:stCondLst>
                                            <p:cond delay="0"/>
                                          </p:stCondLst>
                                        </p:cTn>
                                        <p:tgtEl>
                                          <p:spTgt spid="45">
                                            <p:txEl>
                                              <p:pRg st="4" end="4"/>
                                            </p:txEl>
                                          </p:spTgt>
                                        </p:tgtEl>
                                        <p:attrNameLst>
                                          <p:attrName>style.visibility</p:attrName>
                                        </p:attrNameLst>
                                      </p:cBhvr>
                                      <p:to>
                                        <p:strVal val="visible"/>
                                      </p:to>
                                    </p:set>
                                    <p:animEffect transition="in" filter="blinds(horizontal)">
                                      <p:cBhvr>
                                        <p:cTn id="33" dur="500"/>
                                        <p:tgtEl>
                                          <p:spTgt spid="45">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56"/>
                                        </p:tgtEl>
                                        <p:attrNameLst>
                                          <p:attrName>style.visibility</p:attrName>
                                        </p:attrNameLst>
                                      </p:cBhvr>
                                      <p:to>
                                        <p:strVal val="visible"/>
                                      </p:to>
                                    </p:set>
                                    <p:animEffect transition="in" filter="blinds(horizontal)">
                                      <p:cBhvr>
                                        <p:cTn id="38" dur="500"/>
                                        <p:tgtEl>
                                          <p:spTgt spid="56"/>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57"/>
                                        </p:tgtEl>
                                        <p:attrNameLst>
                                          <p:attrName>style.visibility</p:attrName>
                                        </p:attrNameLst>
                                      </p:cBhvr>
                                      <p:to>
                                        <p:strVal val="visible"/>
                                      </p:to>
                                    </p:set>
                                    <p:animEffect transition="in" filter="blinds(horizontal)">
                                      <p:cBhvr>
                                        <p:cTn id="43" dur="500"/>
                                        <p:tgtEl>
                                          <p:spTgt spid="57"/>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58"/>
                                        </p:tgtEl>
                                        <p:attrNameLst>
                                          <p:attrName>style.visibility</p:attrName>
                                        </p:attrNameLst>
                                      </p:cBhvr>
                                      <p:to>
                                        <p:strVal val="visible"/>
                                      </p:to>
                                    </p:set>
                                    <p:animEffect transition="in" filter="blinds(horizontal)">
                                      <p:cBhvr>
                                        <p:cTn id="48" dur="500"/>
                                        <p:tgtEl>
                                          <p:spTgt spid="58"/>
                                        </p:tgtEl>
                                      </p:cBhvr>
                                    </p:animEffect>
                                  </p:childTnLst>
                                </p:cTn>
                              </p:par>
                            </p:childTnLst>
                          </p:cTn>
                        </p:par>
                      </p:childTnLst>
                    </p:cTn>
                  </p:par>
                  <p:par>
                    <p:cTn id="49" fill="hold">
                      <p:stCondLst>
                        <p:cond delay="indefinite"/>
                      </p:stCondLst>
                      <p:childTnLst>
                        <p:par>
                          <p:cTn id="50" fill="hold">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59"/>
                                        </p:tgtEl>
                                        <p:attrNameLst>
                                          <p:attrName>style.visibility</p:attrName>
                                        </p:attrNameLst>
                                      </p:cBhvr>
                                      <p:to>
                                        <p:strVal val="visible"/>
                                      </p:to>
                                    </p:set>
                                    <p:animEffect transition="in" filter="blinds(horizontal)">
                                      <p:cBhvr>
                                        <p:cTn id="53" dur="500"/>
                                        <p:tgtEl>
                                          <p:spTgt spid="59"/>
                                        </p:tgtEl>
                                      </p:cBhvr>
                                    </p:animEffect>
                                  </p:childTnLst>
                                </p:cTn>
                              </p:par>
                            </p:childTnLst>
                          </p:cTn>
                        </p:par>
                      </p:childTnLst>
                    </p:cTn>
                  </p:par>
                  <p:par>
                    <p:cTn id="54" fill="hold">
                      <p:stCondLst>
                        <p:cond delay="indefinite"/>
                      </p:stCondLst>
                      <p:childTnLst>
                        <p:par>
                          <p:cTn id="55" fill="hold">
                            <p:stCondLst>
                              <p:cond delay="0"/>
                            </p:stCondLst>
                            <p:childTnLst>
                              <p:par>
                                <p:cTn id="56" presetID="7" presetClass="emph" presetSubtype="2" fill="hold" nodeType="clickEffect">
                                  <p:stCondLst>
                                    <p:cond delay="0"/>
                                  </p:stCondLst>
                                  <p:childTnLst>
                                    <p:animClr clrSpc="rgb" dir="cw">
                                      <p:cBhvr>
                                        <p:cTn id="57" dur="500" fill="hold"/>
                                        <p:tgtEl>
                                          <p:spTgt spid="54"/>
                                        </p:tgtEl>
                                        <p:attrNameLst>
                                          <p:attrName>stroke.color</p:attrName>
                                        </p:attrNameLst>
                                      </p:cBhvr>
                                      <p:to>
                                        <a:srgbClr val="FF0000"/>
                                      </p:to>
                                    </p:animClr>
                                    <p:set>
                                      <p:cBhvr>
                                        <p:cTn id="58" dur="500" fill="hold"/>
                                        <p:tgtEl>
                                          <p:spTgt spid="54"/>
                                        </p:tgtEl>
                                        <p:attrNameLst>
                                          <p:attrName>stroke.on</p:attrName>
                                        </p:attrNameLst>
                                      </p:cBhvr>
                                      <p:to>
                                        <p:strVal val="true"/>
                                      </p:to>
                                    </p:set>
                                  </p:childTnLst>
                                </p:cTn>
                              </p:par>
                              <p:par>
                                <p:cTn id="59" presetID="7" presetClass="emph" presetSubtype="2" fill="hold" nodeType="withEffect">
                                  <p:stCondLst>
                                    <p:cond delay="0"/>
                                  </p:stCondLst>
                                  <p:childTnLst>
                                    <p:animClr clrSpc="rgb" dir="cw">
                                      <p:cBhvr>
                                        <p:cTn id="60" dur="500" fill="hold"/>
                                        <p:tgtEl>
                                          <p:spTgt spid="38"/>
                                        </p:tgtEl>
                                        <p:attrNameLst>
                                          <p:attrName>stroke.color</p:attrName>
                                        </p:attrNameLst>
                                      </p:cBhvr>
                                      <p:to>
                                        <a:srgbClr val="FF0000"/>
                                      </p:to>
                                    </p:animClr>
                                    <p:set>
                                      <p:cBhvr>
                                        <p:cTn id="61" dur="500" fill="hold"/>
                                        <p:tgtEl>
                                          <p:spTgt spid="38"/>
                                        </p:tgtEl>
                                        <p:attrNameLst>
                                          <p:attrName>stroke.on</p:attrName>
                                        </p:attrNameLst>
                                      </p:cBhvr>
                                      <p:to>
                                        <p:strVal val="true"/>
                                      </p:to>
                                    </p:set>
                                  </p:childTnLst>
                                </p:cTn>
                              </p:par>
                              <p:par>
                                <p:cTn id="62" presetID="3" presetClass="emph" presetSubtype="2" fill="hold" grpId="1" nodeType="withEffect">
                                  <p:stCondLst>
                                    <p:cond delay="0"/>
                                  </p:stCondLst>
                                  <p:childTnLst>
                                    <p:animClr clrSpc="rgb" dir="cw">
                                      <p:cBhvr override="childStyle">
                                        <p:cTn id="63" dur="500" fill="hold"/>
                                        <p:tgtEl>
                                          <p:spTgt spid="55"/>
                                        </p:tgtEl>
                                        <p:attrNameLst>
                                          <p:attrName>style.color</p:attrName>
                                        </p:attrNameLst>
                                      </p:cBhvr>
                                      <p:to>
                                        <a:srgbClr val="FF0000"/>
                                      </p:to>
                                    </p:animClr>
                                  </p:childTnLst>
                                </p:cTn>
                              </p:par>
                              <p:par>
                                <p:cTn id="64" presetID="3" presetClass="emph" presetSubtype="2" fill="hold" grpId="0" nodeType="withEffect">
                                  <p:stCondLst>
                                    <p:cond delay="0"/>
                                  </p:stCondLst>
                                  <p:childTnLst>
                                    <p:animClr clrSpc="rgb" dir="cw">
                                      <p:cBhvr override="childStyle">
                                        <p:cTn id="65" dur="500" fill="hold"/>
                                        <p:tgtEl>
                                          <p:spTgt spid="43"/>
                                        </p:tgtEl>
                                        <p:attrNameLst>
                                          <p:attrName>style.color</p:attrName>
                                        </p:attrNameLst>
                                      </p:cBhvr>
                                      <p:to>
                                        <a:srgbClr val="FF0000"/>
                                      </p:to>
                                    </p:animClr>
                                  </p:childTnLst>
                                </p:cTn>
                              </p:par>
                            </p:childTnLst>
                          </p:cTn>
                        </p:par>
                      </p:childTnLst>
                    </p:cTn>
                  </p:par>
                  <p:par>
                    <p:cTn id="66" fill="hold">
                      <p:stCondLst>
                        <p:cond delay="indefinite"/>
                      </p:stCondLst>
                      <p:childTnLst>
                        <p:par>
                          <p:cTn id="67" fill="hold">
                            <p:stCondLst>
                              <p:cond delay="0"/>
                            </p:stCondLst>
                            <p:childTnLst>
                              <p:par>
                                <p:cTn id="68" presetID="3" presetClass="entr" presetSubtype="10" fill="hold" grpId="0" nodeType="clickEffect">
                                  <p:stCondLst>
                                    <p:cond delay="0"/>
                                  </p:stCondLst>
                                  <p:childTnLst>
                                    <p:set>
                                      <p:cBhvr>
                                        <p:cTn id="69" dur="1" fill="hold">
                                          <p:stCondLst>
                                            <p:cond delay="0"/>
                                          </p:stCondLst>
                                        </p:cTn>
                                        <p:tgtEl>
                                          <p:spTgt spid="60"/>
                                        </p:tgtEl>
                                        <p:attrNameLst>
                                          <p:attrName>style.visibility</p:attrName>
                                        </p:attrNameLst>
                                      </p:cBhvr>
                                      <p:to>
                                        <p:strVal val="visible"/>
                                      </p:to>
                                    </p:set>
                                    <p:animEffect transition="in" filter="blinds(horizontal)">
                                      <p:cBhvr>
                                        <p:cTn id="70" dur="500"/>
                                        <p:tgtEl>
                                          <p:spTgt spid="60"/>
                                        </p:tgtEl>
                                      </p:cBhvr>
                                    </p:animEffect>
                                  </p:childTnLst>
                                </p:cTn>
                              </p:par>
                            </p:childTnLst>
                          </p:cTn>
                        </p:par>
                      </p:childTnLst>
                    </p:cTn>
                  </p:par>
                  <p:par>
                    <p:cTn id="71" fill="hold">
                      <p:stCondLst>
                        <p:cond delay="indefinite"/>
                      </p:stCondLst>
                      <p:childTnLst>
                        <p:par>
                          <p:cTn id="72" fill="hold">
                            <p:stCondLst>
                              <p:cond delay="0"/>
                            </p:stCondLst>
                            <p:childTnLst>
                              <p:par>
                                <p:cTn id="73" presetID="3" presetClass="entr" presetSubtype="10" fill="hold" grpId="0" nodeType="clickEffect">
                                  <p:stCondLst>
                                    <p:cond delay="0"/>
                                  </p:stCondLst>
                                  <p:childTnLst>
                                    <p:set>
                                      <p:cBhvr>
                                        <p:cTn id="74" dur="1" fill="hold">
                                          <p:stCondLst>
                                            <p:cond delay="0"/>
                                          </p:stCondLst>
                                        </p:cTn>
                                        <p:tgtEl>
                                          <p:spTgt spid="85"/>
                                        </p:tgtEl>
                                        <p:attrNameLst>
                                          <p:attrName>style.visibility</p:attrName>
                                        </p:attrNameLst>
                                      </p:cBhvr>
                                      <p:to>
                                        <p:strVal val="visible"/>
                                      </p:to>
                                    </p:set>
                                    <p:animEffect transition="in" filter="blinds(horizontal)">
                                      <p:cBhvr>
                                        <p:cTn id="75" dur="500"/>
                                        <p:tgtEl>
                                          <p:spTgt spid="85"/>
                                        </p:tgtEl>
                                      </p:cBhvr>
                                    </p:animEffect>
                                  </p:childTnLst>
                                </p:cTn>
                              </p:par>
                            </p:childTnLst>
                          </p:cTn>
                        </p:par>
                      </p:childTnLst>
                    </p:cTn>
                  </p:par>
                  <p:par>
                    <p:cTn id="76" fill="hold">
                      <p:stCondLst>
                        <p:cond delay="indefinite"/>
                      </p:stCondLst>
                      <p:childTnLst>
                        <p:par>
                          <p:cTn id="77" fill="hold">
                            <p:stCondLst>
                              <p:cond delay="0"/>
                            </p:stCondLst>
                            <p:childTnLst>
                              <p:par>
                                <p:cTn id="78" presetID="3" presetClass="entr" presetSubtype="10" fill="hold" grpId="0" nodeType="clickEffect">
                                  <p:stCondLst>
                                    <p:cond delay="0"/>
                                  </p:stCondLst>
                                  <p:childTnLst>
                                    <p:set>
                                      <p:cBhvr>
                                        <p:cTn id="79" dur="1" fill="hold">
                                          <p:stCondLst>
                                            <p:cond delay="0"/>
                                          </p:stCondLst>
                                        </p:cTn>
                                        <p:tgtEl>
                                          <p:spTgt spid="89"/>
                                        </p:tgtEl>
                                        <p:attrNameLst>
                                          <p:attrName>style.visibility</p:attrName>
                                        </p:attrNameLst>
                                      </p:cBhvr>
                                      <p:to>
                                        <p:strVal val="visible"/>
                                      </p:to>
                                    </p:set>
                                    <p:animEffect transition="in" filter="blinds(horizontal)">
                                      <p:cBhvr>
                                        <p:cTn id="80" dur="500"/>
                                        <p:tgtEl>
                                          <p:spTgt spid="89"/>
                                        </p:tgtEl>
                                      </p:cBhvr>
                                    </p:animEffect>
                                  </p:childTnLst>
                                </p:cTn>
                              </p:par>
                            </p:childTnLst>
                          </p:cTn>
                        </p:par>
                      </p:childTnLst>
                    </p:cTn>
                  </p:par>
                  <p:par>
                    <p:cTn id="81" fill="hold">
                      <p:stCondLst>
                        <p:cond delay="indefinite"/>
                      </p:stCondLst>
                      <p:childTnLst>
                        <p:par>
                          <p:cTn id="82" fill="hold">
                            <p:stCondLst>
                              <p:cond delay="0"/>
                            </p:stCondLst>
                            <p:childTnLst>
                              <p:par>
                                <p:cTn id="83" presetID="3" presetClass="entr" presetSubtype="10" fill="hold" grpId="0" nodeType="clickEffect">
                                  <p:stCondLst>
                                    <p:cond delay="0"/>
                                  </p:stCondLst>
                                  <p:childTnLst>
                                    <p:set>
                                      <p:cBhvr>
                                        <p:cTn id="84" dur="1" fill="hold">
                                          <p:stCondLst>
                                            <p:cond delay="0"/>
                                          </p:stCondLst>
                                        </p:cTn>
                                        <p:tgtEl>
                                          <p:spTgt spid="90"/>
                                        </p:tgtEl>
                                        <p:attrNameLst>
                                          <p:attrName>style.visibility</p:attrName>
                                        </p:attrNameLst>
                                      </p:cBhvr>
                                      <p:to>
                                        <p:strVal val="visible"/>
                                      </p:to>
                                    </p:set>
                                    <p:animEffect transition="in" filter="blinds(horizontal)">
                                      <p:cBhvr>
                                        <p:cTn id="85" dur="500"/>
                                        <p:tgtEl>
                                          <p:spTgt spid="90"/>
                                        </p:tgtEl>
                                      </p:cBhvr>
                                    </p:animEffect>
                                  </p:childTnLst>
                                </p:cTn>
                              </p:par>
                            </p:childTnLst>
                          </p:cTn>
                        </p:par>
                      </p:childTnLst>
                    </p:cTn>
                  </p:par>
                  <p:par>
                    <p:cTn id="86" fill="hold">
                      <p:stCondLst>
                        <p:cond delay="indefinite"/>
                      </p:stCondLst>
                      <p:childTnLst>
                        <p:par>
                          <p:cTn id="87" fill="hold">
                            <p:stCondLst>
                              <p:cond delay="0"/>
                            </p:stCondLst>
                            <p:childTnLst>
                              <p:par>
                                <p:cTn id="88" presetID="3" presetClass="entr" presetSubtype="10" fill="hold" grpId="0" nodeType="clickEffect">
                                  <p:stCondLst>
                                    <p:cond delay="0"/>
                                  </p:stCondLst>
                                  <p:childTnLst>
                                    <p:set>
                                      <p:cBhvr>
                                        <p:cTn id="89" dur="1" fill="hold">
                                          <p:stCondLst>
                                            <p:cond delay="0"/>
                                          </p:stCondLst>
                                        </p:cTn>
                                        <p:tgtEl>
                                          <p:spTgt spid="81"/>
                                        </p:tgtEl>
                                        <p:attrNameLst>
                                          <p:attrName>style.visibility</p:attrName>
                                        </p:attrNameLst>
                                      </p:cBhvr>
                                      <p:to>
                                        <p:strVal val="visible"/>
                                      </p:to>
                                    </p:set>
                                    <p:animEffect transition="in" filter="blinds(horizontal)">
                                      <p:cBhvr>
                                        <p:cTn id="90" dur="500"/>
                                        <p:tgtEl>
                                          <p:spTgt spid="81"/>
                                        </p:tgtEl>
                                      </p:cBhvr>
                                    </p:animEffect>
                                  </p:childTnLst>
                                </p:cTn>
                              </p:par>
                            </p:childTnLst>
                          </p:cTn>
                        </p:par>
                      </p:childTnLst>
                    </p:cTn>
                  </p:par>
                  <p:par>
                    <p:cTn id="91" fill="hold">
                      <p:stCondLst>
                        <p:cond delay="indefinite"/>
                      </p:stCondLst>
                      <p:childTnLst>
                        <p:par>
                          <p:cTn id="92" fill="hold">
                            <p:stCondLst>
                              <p:cond delay="0"/>
                            </p:stCondLst>
                            <p:childTnLst>
                              <p:par>
                                <p:cTn id="93" presetID="3" presetClass="entr" presetSubtype="10" fill="hold" grpId="0" nodeType="clickEffect">
                                  <p:stCondLst>
                                    <p:cond delay="0"/>
                                  </p:stCondLst>
                                  <p:childTnLst>
                                    <p:set>
                                      <p:cBhvr>
                                        <p:cTn id="94" dur="1" fill="hold">
                                          <p:stCondLst>
                                            <p:cond delay="0"/>
                                          </p:stCondLst>
                                        </p:cTn>
                                        <p:tgtEl>
                                          <p:spTgt spid="91"/>
                                        </p:tgtEl>
                                        <p:attrNameLst>
                                          <p:attrName>style.visibility</p:attrName>
                                        </p:attrNameLst>
                                      </p:cBhvr>
                                      <p:to>
                                        <p:strVal val="visible"/>
                                      </p:to>
                                    </p:set>
                                    <p:animEffect transition="in" filter="blinds(horizontal)">
                                      <p:cBhvr>
                                        <p:cTn id="95" dur="500"/>
                                        <p:tgtEl>
                                          <p:spTgt spid="91"/>
                                        </p:tgtEl>
                                      </p:cBhvr>
                                    </p:animEffect>
                                  </p:childTnLst>
                                </p:cTn>
                              </p:par>
                              <p:par>
                                <p:cTn id="96" presetID="3" presetClass="entr" presetSubtype="10" fill="hold" grpId="0" nodeType="withEffect">
                                  <p:stCondLst>
                                    <p:cond delay="0"/>
                                  </p:stCondLst>
                                  <p:childTnLst>
                                    <p:set>
                                      <p:cBhvr>
                                        <p:cTn id="97" dur="1" fill="hold">
                                          <p:stCondLst>
                                            <p:cond delay="0"/>
                                          </p:stCondLst>
                                        </p:cTn>
                                        <p:tgtEl>
                                          <p:spTgt spid="92"/>
                                        </p:tgtEl>
                                        <p:attrNameLst>
                                          <p:attrName>style.visibility</p:attrName>
                                        </p:attrNameLst>
                                      </p:cBhvr>
                                      <p:to>
                                        <p:strVal val="visible"/>
                                      </p:to>
                                    </p:set>
                                    <p:animEffect transition="in" filter="blinds(horizontal)">
                                      <p:cBhvr>
                                        <p:cTn id="98" dur="500"/>
                                        <p:tgtEl>
                                          <p:spTgt spid="92"/>
                                        </p:tgtEl>
                                      </p:cBhvr>
                                    </p:animEffect>
                                  </p:childTnLst>
                                </p:cTn>
                              </p:par>
                            </p:childTnLst>
                          </p:cTn>
                        </p:par>
                      </p:childTnLst>
                    </p:cTn>
                  </p:par>
                  <p:par>
                    <p:cTn id="99" fill="hold">
                      <p:stCondLst>
                        <p:cond delay="indefinite"/>
                      </p:stCondLst>
                      <p:childTnLst>
                        <p:par>
                          <p:cTn id="100" fill="hold">
                            <p:stCondLst>
                              <p:cond delay="0"/>
                            </p:stCondLst>
                            <p:childTnLst>
                              <p:par>
                                <p:cTn id="101" presetID="3" presetClass="exit" presetSubtype="10" fill="hold" grpId="1" nodeType="clickEffect">
                                  <p:stCondLst>
                                    <p:cond delay="0"/>
                                  </p:stCondLst>
                                  <p:childTnLst>
                                    <p:animEffect transition="out" filter="blinds(horizontal)">
                                      <p:cBhvr>
                                        <p:cTn id="102" dur="500"/>
                                        <p:tgtEl>
                                          <p:spTgt spid="90"/>
                                        </p:tgtEl>
                                      </p:cBhvr>
                                    </p:animEffect>
                                    <p:set>
                                      <p:cBhvr>
                                        <p:cTn id="103" dur="1" fill="hold">
                                          <p:stCondLst>
                                            <p:cond delay="499"/>
                                          </p:stCondLst>
                                        </p:cTn>
                                        <p:tgtEl>
                                          <p:spTgt spid="90"/>
                                        </p:tgtEl>
                                        <p:attrNameLst>
                                          <p:attrName>style.visibility</p:attrName>
                                        </p:attrNameLst>
                                      </p:cBhvr>
                                      <p:to>
                                        <p:strVal val="hidden"/>
                                      </p:to>
                                    </p:set>
                                  </p:childTnLst>
                                </p:cTn>
                              </p:par>
                              <p:par>
                                <p:cTn id="104" presetID="3" presetClass="exit" presetSubtype="10" fill="hold" grpId="1" nodeType="withEffect">
                                  <p:stCondLst>
                                    <p:cond delay="0"/>
                                  </p:stCondLst>
                                  <p:childTnLst>
                                    <p:animEffect transition="out" filter="blinds(horizontal)">
                                      <p:cBhvr>
                                        <p:cTn id="105" dur="500"/>
                                        <p:tgtEl>
                                          <p:spTgt spid="91"/>
                                        </p:tgtEl>
                                      </p:cBhvr>
                                    </p:animEffect>
                                    <p:set>
                                      <p:cBhvr>
                                        <p:cTn id="106" dur="1" fill="hold">
                                          <p:stCondLst>
                                            <p:cond delay="499"/>
                                          </p:stCondLst>
                                        </p:cTn>
                                        <p:tgtEl>
                                          <p:spTgt spid="91"/>
                                        </p:tgtEl>
                                        <p:attrNameLst>
                                          <p:attrName>style.visibility</p:attrName>
                                        </p:attrNameLst>
                                      </p:cBhvr>
                                      <p:to>
                                        <p:strVal val="hidden"/>
                                      </p:to>
                                    </p:set>
                                  </p:childTnLst>
                                </p:cTn>
                              </p:par>
                              <p:par>
                                <p:cTn id="107" presetID="3" presetClass="exit" presetSubtype="10" fill="hold" grpId="1" nodeType="withEffect">
                                  <p:stCondLst>
                                    <p:cond delay="0"/>
                                  </p:stCondLst>
                                  <p:childTnLst>
                                    <p:animEffect transition="out" filter="blinds(horizontal)">
                                      <p:cBhvr>
                                        <p:cTn id="108" dur="500"/>
                                        <p:tgtEl>
                                          <p:spTgt spid="92"/>
                                        </p:tgtEl>
                                      </p:cBhvr>
                                    </p:animEffect>
                                    <p:set>
                                      <p:cBhvr>
                                        <p:cTn id="109" dur="1" fill="hold">
                                          <p:stCondLst>
                                            <p:cond delay="499"/>
                                          </p:stCondLst>
                                        </p:cTn>
                                        <p:tgtEl>
                                          <p:spTgt spid="92"/>
                                        </p:tgtEl>
                                        <p:attrNameLst>
                                          <p:attrName>style.visibility</p:attrName>
                                        </p:attrNameLst>
                                      </p:cBhvr>
                                      <p:to>
                                        <p:strVal val="hidden"/>
                                      </p:to>
                                    </p:set>
                                  </p:childTnLst>
                                </p:cTn>
                              </p:par>
                            </p:childTnLst>
                          </p:cTn>
                        </p:par>
                      </p:childTnLst>
                    </p:cTn>
                  </p:par>
                  <p:par>
                    <p:cTn id="110" fill="hold">
                      <p:stCondLst>
                        <p:cond delay="indefinite"/>
                      </p:stCondLst>
                      <p:childTnLst>
                        <p:par>
                          <p:cTn id="111" fill="hold">
                            <p:stCondLst>
                              <p:cond delay="0"/>
                            </p:stCondLst>
                            <p:childTnLst>
                              <p:par>
                                <p:cTn id="112" presetID="3" presetClass="entr" presetSubtype="10" fill="hold" grpId="0" nodeType="clickEffect">
                                  <p:stCondLst>
                                    <p:cond delay="0"/>
                                  </p:stCondLst>
                                  <p:childTnLst>
                                    <p:set>
                                      <p:cBhvr>
                                        <p:cTn id="113" dur="1" fill="hold">
                                          <p:stCondLst>
                                            <p:cond delay="0"/>
                                          </p:stCondLst>
                                        </p:cTn>
                                        <p:tgtEl>
                                          <p:spTgt spid="86"/>
                                        </p:tgtEl>
                                        <p:attrNameLst>
                                          <p:attrName>style.visibility</p:attrName>
                                        </p:attrNameLst>
                                      </p:cBhvr>
                                      <p:to>
                                        <p:strVal val="visible"/>
                                      </p:to>
                                    </p:set>
                                    <p:animEffect transition="in" filter="blinds(horizontal)">
                                      <p:cBhvr>
                                        <p:cTn id="114" dur="500"/>
                                        <p:tgtEl>
                                          <p:spTgt spid="86"/>
                                        </p:tgtEl>
                                      </p:cBhvr>
                                    </p:animEffect>
                                  </p:childTnLst>
                                </p:cTn>
                              </p:par>
                            </p:childTnLst>
                          </p:cTn>
                        </p:par>
                      </p:childTnLst>
                    </p:cTn>
                  </p:par>
                  <p:par>
                    <p:cTn id="115" fill="hold">
                      <p:stCondLst>
                        <p:cond delay="indefinite"/>
                      </p:stCondLst>
                      <p:childTnLst>
                        <p:par>
                          <p:cTn id="116" fill="hold">
                            <p:stCondLst>
                              <p:cond delay="0"/>
                            </p:stCondLst>
                            <p:childTnLst>
                              <p:par>
                                <p:cTn id="117" presetID="3" presetClass="entr" presetSubtype="10" fill="hold" grpId="0" nodeType="clickEffect">
                                  <p:stCondLst>
                                    <p:cond delay="0"/>
                                  </p:stCondLst>
                                  <p:childTnLst>
                                    <p:set>
                                      <p:cBhvr>
                                        <p:cTn id="118" dur="1" fill="hold">
                                          <p:stCondLst>
                                            <p:cond delay="0"/>
                                          </p:stCondLst>
                                        </p:cTn>
                                        <p:tgtEl>
                                          <p:spTgt spid="93"/>
                                        </p:tgtEl>
                                        <p:attrNameLst>
                                          <p:attrName>style.visibility</p:attrName>
                                        </p:attrNameLst>
                                      </p:cBhvr>
                                      <p:to>
                                        <p:strVal val="visible"/>
                                      </p:to>
                                    </p:set>
                                    <p:animEffect transition="in" filter="blinds(horizontal)">
                                      <p:cBhvr>
                                        <p:cTn id="119" dur="500"/>
                                        <p:tgtEl>
                                          <p:spTgt spid="93"/>
                                        </p:tgtEl>
                                      </p:cBhvr>
                                    </p:animEffect>
                                  </p:childTnLst>
                                </p:cTn>
                              </p:par>
                            </p:childTnLst>
                          </p:cTn>
                        </p:par>
                      </p:childTnLst>
                    </p:cTn>
                  </p:par>
                  <p:par>
                    <p:cTn id="120" fill="hold">
                      <p:stCondLst>
                        <p:cond delay="indefinite"/>
                      </p:stCondLst>
                      <p:childTnLst>
                        <p:par>
                          <p:cTn id="121" fill="hold">
                            <p:stCondLst>
                              <p:cond delay="0"/>
                            </p:stCondLst>
                            <p:childTnLst>
                              <p:par>
                                <p:cTn id="122" presetID="3" presetClass="entr" presetSubtype="10" fill="hold" grpId="0" nodeType="clickEffect">
                                  <p:stCondLst>
                                    <p:cond delay="0"/>
                                  </p:stCondLst>
                                  <p:childTnLst>
                                    <p:set>
                                      <p:cBhvr>
                                        <p:cTn id="123" dur="1" fill="hold">
                                          <p:stCondLst>
                                            <p:cond delay="0"/>
                                          </p:stCondLst>
                                        </p:cTn>
                                        <p:tgtEl>
                                          <p:spTgt spid="82"/>
                                        </p:tgtEl>
                                        <p:attrNameLst>
                                          <p:attrName>style.visibility</p:attrName>
                                        </p:attrNameLst>
                                      </p:cBhvr>
                                      <p:to>
                                        <p:strVal val="visible"/>
                                      </p:to>
                                    </p:set>
                                    <p:animEffect transition="in" filter="blinds(horizontal)">
                                      <p:cBhvr>
                                        <p:cTn id="124" dur="500"/>
                                        <p:tgtEl>
                                          <p:spTgt spid="82"/>
                                        </p:tgtEl>
                                      </p:cBhvr>
                                    </p:animEffect>
                                  </p:childTnLst>
                                </p:cTn>
                              </p:par>
                            </p:childTnLst>
                          </p:cTn>
                        </p:par>
                      </p:childTnLst>
                    </p:cTn>
                  </p:par>
                  <p:par>
                    <p:cTn id="125" fill="hold">
                      <p:stCondLst>
                        <p:cond delay="indefinite"/>
                      </p:stCondLst>
                      <p:childTnLst>
                        <p:par>
                          <p:cTn id="126" fill="hold">
                            <p:stCondLst>
                              <p:cond delay="0"/>
                            </p:stCondLst>
                            <p:childTnLst>
                              <p:par>
                                <p:cTn id="127" presetID="3" presetClass="entr" presetSubtype="10" fill="hold" grpId="0" nodeType="clickEffect">
                                  <p:stCondLst>
                                    <p:cond delay="0"/>
                                  </p:stCondLst>
                                  <p:childTnLst>
                                    <p:set>
                                      <p:cBhvr>
                                        <p:cTn id="128" dur="1" fill="hold">
                                          <p:stCondLst>
                                            <p:cond delay="0"/>
                                          </p:stCondLst>
                                        </p:cTn>
                                        <p:tgtEl>
                                          <p:spTgt spid="87"/>
                                        </p:tgtEl>
                                        <p:attrNameLst>
                                          <p:attrName>style.visibility</p:attrName>
                                        </p:attrNameLst>
                                      </p:cBhvr>
                                      <p:to>
                                        <p:strVal val="visible"/>
                                      </p:to>
                                    </p:set>
                                    <p:animEffect transition="in" filter="blinds(horizontal)">
                                      <p:cBhvr>
                                        <p:cTn id="129" dur="500"/>
                                        <p:tgtEl>
                                          <p:spTgt spid="87"/>
                                        </p:tgtEl>
                                      </p:cBhvr>
                                    </p:animEffect>
                                  </p:childTnLst>
                                </p:cTn>
                              </p:par>
                            </p:childTnLst>
                          </p:cTn>
                        </p:par>
                      </p:childTnLst>
                    </p:cTn>
                  </p:par>
                  <p:par>
                    <p:cTn id="130" fill="hold">
                      <p:stCondLst>
                        <p:cond delay="indefinite"/>
                      </p:stCondLst>
                      <p:childTnLst>
                        <p:par>
                          <p:cTn id="131" fill="hold">
                            <p:stCondLst>
                              <p:cond delay="0"/>
                            </p:stCondLst>
                            <p:childTnLst>
                              <p:par>
                                <p:cTn id="132" presetID="3" presetClass="entr" presetSubtype="10" fill="hold" grpId="0" nodeType="clickEffect">
                                  <p:stCondLst>
                                    <p:cond delay="0"/>
                                  </p:stCondLst>
                                  <p:childTnLst>
                                    <p:set>
                                      <p:cBhvr>
                                        <p:cTn id="133" dur="1" fill="hold">
                                          <p:stCondLst>
                                            <p:cond delay="0"/>
                                          </p:stCondLst>
                                        </p:cTn>
                                        <p:tgtEl>
                                          <p:spTgt spid="94"/>
                                        </p:tgtEl>
                                        <p:attrNameLst>
                                          <p:attrName>style.visibility</p:attrName>
                                        </p:attrNameLst>
                                      </p:cBhvr>
                                      <p:to>
                                        <p:strVal val="visible"/>
                                      </p:to>
                                    </p:set>
                                    <p:animEffect transition="in" filter="blinds(horizontal)">
                                      <p:cBhvr>
                                        <p:cTn id="134" dur="500"/>
                                        <p:tgtEl>
                                          <p:spTgt spid="94"/>
                                        </p:tgtEl>
                                      </p:cBhvr>
                                    </p:animEffect>
                                  </p:childTnLst>
                                </p:cTn>
                              </p:par>
                            </p:childTnLst>
                          </p:cTn>
                        </p:par>
                      </p:childTnLst>
                    </p:cTn>
                  </p:par>
                  <p:par>
                    <p:cTn id="135" fill="hold">
                      <p:stCondLst>
                        <p:cond delay="indefinite"/>
                      </p:stCondLst>
                      <p:childTnLst>
                        <p:par>
                          <p:cTn id="136" fill="hold">
                            <p:stCondLst>
                              <p:cond delay="0"/>
                            </p:stCondLst>
                            <p:childTnLst>
                              <p:par>
                                <p:cTn id="137" presetID="3" presetClass="entr" presetSubtype="10" fill="hold" grpId="0" nodeType="clickEffect">
                                  <p:stCondLst>
                                    <p:cond delay="0"/>
                                  </p:stCondLst>
                                  <p:childTnLst>
                                    <p:set>
                                      <p:cBhvr>
                                        <p:cTn id="138" dur="1" fill="hold">
                                          <p:stCondLst>
                                            <p:cond delay="0"/>
                                          </p:stCondLst>
                                        </p:cTn>
                                        <p:tgtEl>
                                          <p:spTgt spid="83"/>
                                        </p:tgtEl>
                                        <p:attrNameLst>
                                          <p:attrName>style.visibility</p:attrName>
                                        </p:attrNameLst>
                                      </p:cBhvr>
                                      <p:to>
                                        <p:strVal val="visible"/>
                                      </p:to>
                                    </p:set>
                                    <p:animEffect transition="in" filter="blinds(horizontal)">
                                      <p:cBhvr>
                                        <p:cTn id="139" dur="500"/>
                                        <p:tgtEl>
                                          <p:spTgt spid="83"/>
                                        </p:tgtEl>
                                      </p:cBhvr>
                                    </p:animEffect>
                                  </p:childTnLst>
                                </p:cTn>
                              </p:par>
                            </p:childTnLst>
                          </p:cTn>
                        </p:par>
                      </p:childTnLst>
                    </p:cTn>
                  </p:par>
                  <p:par>
                    <p:cTn id="140" fill="hold">
                      <p:stCondLst>
                        <p:cond delay="indefinite"/>
                      </p:stCondLst>
                      <p:childTnLst>
                        <p:par>
                          <p:cTn id="141" fill="hold">
                            <p:stCondLst>
                              <p:cond delay="0"/>
                            </p:stCondLst>
                            <p:childTnLst>
                              <p:par>
                                <p:cTn id="142" presetID="3" presetClass="entr" presetSubtype="10" fill="hold" grpId="0" nodeType="clickEffect">
                                  <p:stCondLst>
                                    <p:cond delay="0"/>
                                  </p:stCondLst>
                                  <p:childTnLst>
                                    <p:set>
                                      <p:cBhvr>
                                        <p:cTn id="143" dur="1" fill="hold">
                                          <p:stCondLst>
                                            <p:cond delay="0"/>
                                          </p:stCondLst>
                                        </p:cTn>
                                        <p:tgtEl>
                                          <p:spTgt spid="88"/>
                                        </p:tgtEl>
                                        <p:attrNameLst>
                                          <p:attrName>style.visibility</p:attrName>
                                        </p:attrNameLst>
                                      </p:cBhvr>
                                      <p:to>
                                        <p:strVal val="visible"/>
                                      </p:to>
                                    </p:set>
                                    <p:animEffect transition="in" filter="blinds(horizontal)">
                                      <p:cBhvr>
                                        <p:cTn id="144" dur="500"/>
                                        <p:tgtEl>
                                          <p:spTgt spid="88"/>
                                        </p:tgtEl>
                                      </p:cBhvr>
                                    </p:animEffect>
                                  </p:childTnLst>
                                </p:cTn>
                              </p:par>
                            </p:childTnLst>
                          </p:cTn>
                        </p:par>
                      </p:childTnLst>
                    </p:cTn>
                  </p:par>
                  <p:par>
                    <p:cTn id="145" fill="hold">
                      <p:stCondLst>
                        <p:cond delay="indefinite"/>
                      </p:stCondLst>
                      <p:childTnLst>
                        <p:par>
                          <p:cTn id="146" fill="hold">
                            <p:stCondLst>
                              <p:cond delay="0"/>
                            </p:stCondLst>
                            <p:childTnLst>
                              <p:par>
                                <p:cTn id="147" presetID="3" presetClass="entr" presetSubtype="10" fill="hold" grpId="0" nodeType="clickEffect">
                                  <p:stCondLst>
                                    <p:cond delay="0"/>
                                  </p:stCondLst>
                                  <p:childTnLst>
                                    <p:set>
                                      <p:cBhvr>
                                        <p:cTn id="148" dur="1" fill="hold">
                                          <p:stCondLst>
                                            <p:cond delay="0"/>
                                          </p:stCondLst>
                                        </p:cTn>
                                        <p:tgtEl>
                                          <p:spTgt spid="95"/>
                                        </p:tgtEl>
                                        <p:attrNameLst>
                                          <p:attrName>style.visibility</p:attrName>
                                        </p:attrNameLst>
                                      </p:cBhvr>
                                      <p:to>
                                        <p:strVal val="visible"/>
                                      </p:to>
                                    </p:set>
                                    <p:animEffect transition="in" filter="blinds(horizontal)">
                                      <p:cBhvr>
                                        <p:cTn id="149" dur="500"/>
                                        <p:tgtEl>
                                          <p:spTgt spid="95"/>
                                        </p:tgtEl>
                                      </p:cBhvr>
                                    </p:animEffect>
                                  </p:childTnLst>
                                </p:cTn>
                              </p:par>
                            </p:childTnLst>
                          </p:cTn>
                        </p:par>
                      </p:childTnLst>
                    </p:cTn>
                  </p:par>
                  <p:par>
                    <p:cTn id="150" fill="hold">
                      <p:stCondLst>
                        <p:cond delay="indefinite"/>
                      </p:stCondLst>
                      <p:childTnLst>
                        <p:par>
                          <p:cTn id="151" fill="hold">
                            <p:stCondLst>
                              <p:cond delay="0"/>
                            </p:stCondLst>
                            <p:childTnLst>
                              <p:par>
                                <p:cTn id="152" presetID="3" presetClass="entr" presetSubtype="10" fill="hold" grpId="0" nodeType="clickEffect">
                                  <p:stCondLst>
                                    <p:cond delay="0"/>
                                  </p:stCondLst>
                                  <p:childTnLst>
                                    <p:set>
                                      <p:cBhvr>
                                        <p:cTn id="153" dur="1" fill="hold">
                                          <p:stCondLst>
                                            <p:cond delay="0"/>
                                          </p:stCondLst>
                                        </p:cTn>
                                        <p:tgtEl>
                                          <p:spTgt spid="84"/>
                                        </p:tgtEl>
                                        <p:attrNameLst>
                                          <p:attrName>style.visibility</p:attrName>
                                        </p:attrNameLst>
                                      </p:cBhvr>
                                      <p:to>
                                        <p:strVal val="visible"/>
                                      </p:to>
                                    </p:set>
                                    <p:animEffect transition="in" filter="blinds(horizontal)">
                                      <p:cBhvr>
                                        <p:cTn id="154" dur="500"/>
                                        <p:tgtEl>
                                          <p:spTgt spid="84"/>
                                        </p:tgtEl>
                                      </p:cBhvr>
                                    </p:animEffect>
                                  </p:childTnLst>
                                </p:cTn>
                              </p:par>
                            </p:childTnLst>
                          </p:cTn>
                        </p:par>
                      </p:childTnLst>
                    </p:cTn>
                  </p:par>
                  <p:par>
                    <p:cTn id="155" fill="hold">
                      <p:stCondLst>
                        <p:cond delay="indefinite"/>
                      </p:stCondLst>
                      <p:childTnLst>
                        <p:par>
                          <p:cTn id="156" fill="hold">
                            <p:stCondLst>
                              <p:cond delay="0"/>
                            </p:stCondLst>
                            <p:childTnLst>
                              <p:par>
                                <p:cTn id="157" presetID="3" presetClass="entr" presetSubtype="10" fill="hold" grpId="0" nodeType="clickEffect">
                                  <p:stCondLst>
                                    <p:cond delay="0"/>
                                  </p:stCondLst>
                                  <p:childTnLst>
                                    <p:set>
                                      <p:cBhvr>
                                        <p:cTn id="158" dur="1" fill="hold">
                                          <p:stCondLst>
                                            <p:cond delay="0"/>
                                          </p:stCondLst>
                                        </p:cTn>
                                        <p:tgtEl>
                                          <p:spTgt spid="96"/>
                                        </p:tgtEl>
                                        <p:attrNameLst>
                                          <p:attrName>style.visibility</p:attrName>
                                        </p:attrNameLst>
                                      </p:cBhvr>
                                      <p:to>
                                        <p:strVal val="visible"/>
                                      </p:to>
                                    </p:set>
                                    <p:animEffect transition="in" filter="blinds(horizontal)">
                                      <p:cBhvr>
                                        <p:cTn id="159" dur="500"/>
                                        <p:tgtEl>
                                          <p:spTgt spid="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p:bldP spid="44" grpId="0"/>
      <p:bldP spid="55" grpId="0"/>
      <p:bldP spid="55" grpId="1"/>
      <p:bldP spid="56" grpId="0"/>
      <p:bldP spid="57" grpId="0"/>
      <p:bldP spid="58" grpId="0" animBg="1"/>
      <p:bldP spid="59" grpId="0"/>
      <p:bldP spid="60" grpId="0"/>
      <p:bldP spid="81" grpId="0"/>
      <p:bldP spid="82" grpId="0"/>
      <p:bldP spid="83" grpId="0"/>
      <p:bldP spid="84" grpId="0"/>
      <p:bldP spid="85" grpId="0" animBg="1"/>
      <p:bldP spid="86" grpId="0" animBg="1"/>
      <p:bldP spid="87" grpId="0" animBg="1"/>
      <p:bldP spid="88" grpId="0" animBg="1"/>
      <p:bldP spid="89" grpId="0"/>
      <p:bldP spid="90" grpId="0" animBg="1"/>
      <p:bldP spid="90" grpId="1" animBg="1"/>
      <p:bldP spid="91" grpId="0" animBg="1"/>
      <p:bldP spid="91" grpId="1" animBg="1"/>
      <p:bldP spid="92" grpId="0" animBg="1"/>
      <p:bldP spid="92" grpId="1" animBg="1"/>
      <p:bldP spid="93" grpId="0"/>
      <p:bldP spid="94" grpId="0"/>
      <p:bldP spid="95" grpId="0"/>
      <p:bldP spid="96"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4" name="Straight Arrow Connector 53"/>
          <p:cNvCxnSpPr/>
          <p:nvPr/>
        </p:nvCxnSpPr>
        <p:spPr>
          <a:xfrm flipV="1">
            <a:off x="5715000" y="1524000"/>
            <a:ext cx="690696" cy="408358"/>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GB" dirty="0" smtClean="0">
                <a:latin typeface="Comic Sans MS" pitchFamily="66" charset="0"/>
              </a:rPr>
              <a:t>Statics of a Particle</a:t>
            </a:r>
            <a:endParaRPr lang="en-GB" dirty="0">
              <a:latin typeface="Comic Sans MS" pitchFamily="66" charset="0"/>
            </a:endParaRPr>
          </a:p>
        </p:txBody>
      </p:sp>
      <p:sp>
        <p:nvSpPr>
          <p:cNvPr id="3" name="Content Placeholder 2"/>
          <p:cNvSpPr>
            <a:spLocks noGrp="1"/>
          </p:cNvSpPr>
          <p:nvPr>
            <p:ph idx="1"/>
          </p:nvPr>
        </p:nvSpPr>
        <p:spPr>
          <a:xfrm>
            <a:off x="152400" y="1600200"/>
            <a:ext cx="3352800" cy="4724400"/>
          </a:xfrm>
        </p:spPr>
        <p:txBody>
          <a:bodyPr>
            <a:normAutofit/>
          </a:bodyPr>
          <a:lstStyle/>
          <a:p>
            <a:pPr marL="0" indent="0" algn="ctr">
              <a:buNone/>
            </a:pPr>
            <a:r>
              <a:rPr lang="en-GB" sz="1400" b="1" dirty="0" smtClean="0">
                <a:latin typeface="Comic Sans MS" pitchFamily="66" charset="0"/>
              </a:rPr>
              <a:t>You can also solve statics problems by using the relationship F = µR</a:t>
            </a:r>
            <a:endParaRPr lang="en-GB" sz="1400" dirty="0" smtClean="0">
              <a:latin typeface="Comic Sans MS" pitchFamily="66" charset="0"/>
            </a:endParaRPr>
          </a:p>
          <a:p>
            <a:pPr marL="0" indent="0" algn="ctr">
              <a:buNone/>
            </a:pPr>
            <a:endParaRPr lang="en-GB" sz="1400" b="1" dirty="0">
              <a:latin typeface="Comic Sans MS" pitchFamily="66" charset="0"/>
            </a:endParaRPr>
          </a:p>
          <a:p>
            <a:pPr marL="0" indent="0" algn="ctr">
              <a:buNone/>
            </a:pPr>
            <a:r>
              <a:rPr lang="en-GB" sz="1400" dirty="0" smtClean="0">
                <a:latin typeface="Comic Sans MS" pitchFamily="66" charset="0"/>
              </a:rPr>
              <a:t>A parcel of mass 2kg is placed on a rough plane inclined at an angle </a:t>
            </a:r>
            <a:r>
              <a:rPr lang="el-GR" sz="1400" dirty="0" smtClean="0">
                <a:latin typeface="Comic Sans MS" pitchFamily="66" charset="0"/>
              </a:rPr>
              <a:t>θ</a:t>
            </a:r>
            <a:r>
              <a:rPr lang="en-GB" sz="1400" dirty="0" smtClean="0">
                <a:latin typeface="Comic Sans MS" pitchFamily="66" charset="0"/>
              </a:rPr>
              <a:t> to the horizontal where Sin</a:t>
            </a:r>
            <a:r>
              <a:rPr lang="el-GR" sz="1400" dirty="0" smtClean="0">
                <a:latin typeface="Comic Sans MS" pitchFamily="66" charset="0"/>
              </a:rPr>
              <a:t>θ</a:t>
            </a:r>
            <a:r>
              <a:rPr lang="en-GB" sz="1400" dirty="0" smtClean="0">
                <a:latin typeface="Comic Sans MS" pitchFamily="66" charset="0"/>
              </a:rPr>
              <a:t> = </a:t>
            </a:r>
            <a:r>
              <a:rPr lang="en-GB" sz="1400" baseline="30000" dirty="0" smtClean="0">
                <a:latin typeface="Comic Sans MS" pitchFamily="66" charset="0"/>
              </a:rPr>
              <a:t>5</a:t>
            </a:r>
            <a:r>
              <a:rPr lang="en-GB" sz="1400" dirty="0" smtClean="0">
                <a:latin typeface="Comic Sans MS" pitchFamily="66" charset="0"/>
              </a:rPr>
              <a:t>/</a:t>
            </a:r>
            <a:r>
              <a:rPr lang="en-GB" sz="1400" baseline="-25000" dirty="0" smtClean="0">
                <a:latin typeface="Comic Sans MS" pitchFamily="66" charset="0"/>
              </a:rPr>
              <a:t>13</a:t>
            </a:r>
            <a:r>
              <a:rPr lang="en-GB" sz="1400" dirty="0" smtClean="0">
                <a:latin typeface="Comic Sans MS" pitchFamily="66" charset="0"/>
              </a:rPr>
              <a:t>. The coefficient of friction is </a:t>
            </a:r>
            <a:r>
              <a:rPr lang="en-GB" sz="1400" baseline="30000" dirty="0" smtClean="0">
                <a:latin typeface="Comic Sans MS" pitchFamily="66" charset="0"/>
              </a:rPr>
              <a:t>1</a:t>
            </a:r>
            <a:r>
              <a:rPr lang="en-GB" sz="1400" dirty="0" smtClean="0">
                <a:latin typeface="Comic Sans MS" pitchFamily="66" charset="0"/>
              </a:rPr>
              <a:t>/</a:t>
            </a:r>
            <a:r>
              <a:rPr lang="en-GB" sz="1400" baseline="-25000" dirty="0" smtClean="0">
                <a:latin typeface="Comic Sans MS" pitchFamily="66" charset="0"/>
              </a:rPr>
              <a:t>3</a:t>
            </a:r>
            <a:r>
              <a:rPr lang="en-GB" sz="1400" dirty="0">
                <a:latin typeface="Comic Sans MS" pitchFamily="66" charset="0"/>
              </a:rPr>
              <a:t>.</a:t>
            </a:r>
            <a:r>
              <a:rPr lang="en-GB" sz="1400" dirty="0" smtClean="0">
                <a:latin typeface="Comic Sans MS" pitchFamily="66" charset="0"/>
              </a:rPr>
              <a:t> Find the magnitude of force PN, acting up the plane, that causes the parcel to be in limiting equilibrium and on the point of:</a:t>
            </a:r>
          </a:p>
          <a:p>
            <a:pPr marL="0" indent="0" algn="ctr">
              <a:buNone/>
            </a:pPr>
            <a:endParaRPr lang="en-GB" sz="1400" dirty="0">
              <a:latin typeface="Comic Sans MS" pitchFamily="66" charset="0"/>
              <a:sym typeface="Wingdings" pitchFamily="2" charset="2"/>
            </a:endParaRPr>
          </a:p>
          <a:p>
            <a:pPr algn="ctr">
              <a:buAutoNum type="alphaLcParenR"/>
            </a:pPr>
            <a:r>
              <a:rPr lang="en-GB" sz="1400" dirty="0" smtClean="0">
                <a:latin typeface="Comic Sans MS" pitchFamily="66" charset="0"/>
                <a:sym typeface="Wingdings" pitchFamily="2" charset="2"/>
              </a:rPr>
              <a:t>Moving up the plane</a:t>
            </a:r>
          </a:p>
          <a:p>
            <a:pPr algn="ctr">
              <a:buAutoNum type="alphaLcParenR"/>
            </a:pPr>
            <a:endParaRPr lang="en-GB" sz="1400" dirty="0">
              <a:latin typeface="Comic Sans MS" pitchFamily="66" charset="0"/>
              <a:sym typeface="Wingdings" pitchFamily="2" charset="2"/>
            </a:endParaRPr>
          </a:p>
          <a:p>
            <a:pPr algn="ctr">
              <a:buAutoNum type="alphaLcParenR"/>
            </a:pPr>
            <a:r>
              <a:rPr lang="en-GB" sz="1400" dirty="0" smtClean="0">
                <a:latin typeface="Comic Sans MS" pitchFamily="66" charset="0"/>
                <a:sym typeface="Wingdings" pitchFamily="2" charset="2"/>
              </a:rPr>
              <a:t>Moving down the plane</a:t>
            </a:r>
            <a:endParaRPr lang="en-GB" sz="1400" dirty="0">
              <a:latin typeface="Comic Sans MS" pitchFamily="66" charset="0"/>
              <a:sym typeface="Wingdings" pitchFamily="2" charset="2"/>
            </a:endParaRPr>
          </a:p>
        </p:txBody>
      </p:sp>
      <p:sp>
        <p:nvSpPr>
          <p:cNvPr id="4" name="TextBox 3"/>
          <p:cNvSpPr txBox="1"/>
          <p:nvPr/>
        </p:nvSpPr>
        <p:spPr>
          <a:xfrm>
            <a:off x="8742557" y="6531169"/>
            <a:ext cx="439543" cy="338554"/>
          </a:xfrm>
          <a:prstGeom prst="rect">
            <a:avLst/>
          </a:prstGeom>
          <a:noFill/>
        </p:spPr>
        <p:txBody>
          <a:bodyPr wrap="none" rtlCol="0">
            <a:spAutoFit/>
          </a:bodyPr>
          <a:lstStyle/>
          <a:p>
            <a:pPr algn="r"/>
            <a:r>
              <a:rPr lang="en-GB" sz="1600" dirty="0" smtClean="0">
                <a:latin typeface="Comic Sans MS" pitchFamily="66" charset="0"/>
              </a:rPr>
              <a:t>4C</a:t>
            </a:r>
            <a:endParaRPr lang="en-GB" sz="1600" dirty="0">
              <a:latin typeface="Comic Sans MS" pitchFamily="66" charset="0"/>
            </a:endParaRPr>
          </a:p>
        </p:txBody>
      </p:sp>
      <p:cxnSp>
        <p:nvCxnSpPr>
          <p:cNvPr id="5" name="Straight Connector 4"/>
          <p:cNvCxnSpPr/>
          <p:nvPr/>
        </p:nvCxnSpPr>
        <p:spPr>
          <a:xfrm>
            <a:off x="3934047" y="3207488"/>
            <a:ext cx="29718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V="1">
            <a:off x="3934047" y="1531088"/>
            <a:ext cx="2895600" cy="16764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Arc 6"/>
          <p:cNvSpPr/>
          <p:nvPr/>
        </p:nvSpPr>
        <p:spPr>
          <a:xfrm>
            <a:off x="3629247" y="2674088"/>
            <a:ext cx="914400" cy="914400"/>
          </a:xfrm>
          <a:prstGeom prst="arc">
            <a:avLst>
              <a:gd name="adj1" fmla="val 19764244"/>
              <a:gd name="adj2" fmla="val 584819"/>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 name="TextBox 7"/>
          <p:cNvSpPr txBox="1"/>
          <p:nvPr/>
        </p:nvSpPr>
        <p:spPr>
          <a:xfrm>
            <a:off x="4467447" y="2902688"/>
            <a:ext cx="293670" cy="307777"/>
          </a:xfrm>
          <a:prstGeom prst="rect">
            <a:avLst/>
          </a:prstGeom>
          <a:noFill/>
        </p:spPr>
        <p:txBody>
          <a:bodyPr wrap="none" rtlCol="0">
            <a:spAutoFit/>
          </a:bodyPr>
          <a:lstStyle/>
          <a:p>
            <a:r>
              <a:rPr lang="el-GR" sz="1400" dirty="0" smtClean="0">
                <a:latin typeface="Comic Sans MS" pitchFamily="66" charset="0"/>
                <a:ea typeface="Cambria Math"/>
              </a:rPr>
              <a:t>θ</a:t>
            </a:r>
            <a:endParaRPr lang="en-GB" sz="1400" dirty="0">
              <a:latin typeface="Comic Sans MS" pitchFamily="66" charset="0"/>
            </a:endParaRPr>
          </a:p>
        </p:txBody>
      </p:sp>
      <p:cxnSp>
        <p:nvCxnSpPr>
          <p:cNvPr id="14" name="Straight Arrow Connector 13"/>
          <p:cNvCxnSpPr/>
          <p:nvPr/>
        </p:nvCxnSpPr>
        <p:spPr>
          <a:xfrm>
            <a:off x="5610447" y="2216888"/>
            <a:ext cx="0" cy="9144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5610447" y="2216888"/>
            <a:ext cx="396949" cy="675167"/>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a:off x="5599814" y="2870790"/>
            <a:ext cx="396949" cy="24100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H="1" flipV="1">
            <a:off x="5220587" y="1550580"/>
            <a:ext cx="396949" cy="675167"/>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rot="19740882">
            <a:off x="5317016" y="2036190"/>
            <a:ext cx="505345" cy="204896"/>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TextBox 30"/>
          <p:cNvSpPr txBox="1"/>
          <p:nvPr/>
        </p:nvSpPr>
        <p:spPr>
          <a:xfrm>
            <a:off x="4986670" y="1297172"/>
            <a:ext cx="296876" cy="307777"/>
          </a:xfrm>
          <a:prstGeom prst="rect">
            <a:avLst/>
          </a:prstGeom>
          <a:noFill/>
        </p:spPr>
        <p:txBody>
          <a:bodyPr wrap="none" rtlCol="0">
            <a:spAutoFit/>
          </a:bodyPr>
          <a:lstStyle/>
          <a:p>
            <a:r>
              <a:rPr lang="en-GB" sz="1400" dirty="0" smtClean="0">
                <a:solidFill>
                  <a:srgbClr val="0000FF"/>
                </a:solidFill>
                <a:latin typeface="Comic Sans MS" pitchFamily="66" charset="0"/>
              </a:rPr>
              <a:t>R</a:t>
            </a:r>
            <a:endParaRPr lang="en-GB" sz="1400" dirty="0">
              <a:solidFill>
                <a:srgbClr val="0000FF"/>
              </a:solidFill>
              <a:latin typeface="Comic Sans MS" pitchFamily="66" charset="0"/>
            </a:endParaRPr>
          </a:p>
        </p:txBody>
      </p:sp>
      <p:sp>
        <p:nvSpPr>
          <p:cNvPr id="32" name="TextBox 31"/>
          <p:cNvSpPr txBox="1"/>
          <p:nvPr/>
        </p:nvSpPr>
        <p:spPr>
          <a:xfrm>
            <a:off x="5245396" y="2555358"/>
            <a:ext cx="388248" cy="307777"/>
          </a:xfrm>
          <a:prstGeom prst="rect">
            <a:avLst/>
          </a:prstGeom>
          <a:noFill/>
        </p:spPr>
        <p:txBody>
          <a:bodyPr wrap="none" rtlCol="0">
            <a:spAutoFit/>
          </a:bodyPr>
          <a:lstStyle/>
          <a:p>
            <a:r>
              <a:rPr lang="en-GB" sz="1400" dirty="0" smtClean="0">
                <a:latin typeface="Comic Sans MS" pitchFamily="66" charset="0"/>
              </a:rPr>
              <a:t>2g</a:t>
            </a:r>
            <a:endParaRPr lang="en-GB" sz="1400" dirty="0">
              <a:latin typeface="Comic Sans MS" pitchFamily="66" charset="0"/>
            </a:endParaRPr>
          </a:p>
        </p:txBody>
      </p:sp>
      <p:sp>
        <p:nvSpPr>
          <p:cNvPr id="33" name="TextBox 32"/>
          <p:cNvSpPr txBox="1"/>
          <p:nvPr/>
        </p:nvSpPr>
        <p:spPr>
          <a:xfrm>
            <a:off x="5562600" y="2514600"/>
            <a:ext cx="293670" cy="307777"/>
          </a:xfrm>
          <a:prstGeom prst="rect">
            <a:avLst/>
          </a:prstGeom>
          <a:noFill/>
        </p:spPr>
        <p:txBody>
          <a:bodyPr wrap="none" rtlCol="0">
            <a:spAutoFit/>
          </a:bodyPr>
          <a:lstStyle/>
          <a:p>
            <a:r>
              <a:rPr lang="el-GR" sz="1400" dirty="0" smtClean="0">
                <a:latin typeface="Comic Sans MS" pitchFamily="66" charset="0"/>
                <a:ea typeface="Cambria Math"/>
              </a:rPr>
              <a:t>θ</a:t>
            </a:r>
            <a:endParaRPr lang="en-GB" sz="1400" dirty="0">
              <a:latin typeface="Comic Sans MS" pitchFamily="66" charset="0"/>
            </a:endParaRPr>
          </a:p>
        </p:txBody>
      </p:sp>
      <p:sp>
        <p:nvSpPr>
          <p:cNvPr id="34" name="Arc 33"/>
          <p:cNvSpPr/>
          <p:nvPr/>
        </p:nvSpPr>
        <p:spPr>
          <a:xfrm>
            <a:off x="5110716" y="1614376"/>
            <a:ext cx="914400" cy="914400"/>
          </a:xfrm>
          <a:prstGeom prst="arc">
            <a:avLst>
              <a:gd name="adj1" fmla="val 3967439"/>
              <a:gd name="adj2" fmla="val 502809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5" name="TextBox 34"/>
          <p:cNvSpPr txBox="1"/>
          <p:nvPr/>
        </p:nvSpPr>
        <p:spPr>
          <a:xfrm>
            <a:off x="5791200" y="2367516"/>
            <a:ext cx="704039" cy="276999"/>
          </a:xfrm>
          <a:prstGeom prst="rect">
            <a:avLst/>
          </a:prstGeom>
          <a:noFill/>
        </p:spPr>
        <p:txBody>
          <a:bodyPr wrap="none" rtlCol="0">
            <a:spAutoFit/>
          </a:bodyPr>
          <a:lstStyle/>
          <a:p>
            <a:r>
              <a:rPr lang="en-GB" sz="1200" dirty="0" smtClean="0">
                <a:solidFill>
                  <a:srgbClr val="0000FF"/>
                </a:solidFill>
                <a:latin typeface="Comic Sans MS" pitchFamily="66" charset="0"/>
              </a:rPr>
              <a:t>2gCos</a:t>
            </a:r>
            <a:r>
              <a:rPr lang="el-GR" sz="1200" dirty="0" smtClean="0">
                <a:solidFill>
                  <a:srgbClr val="0000FF"/>
                </a:solidFill>
                <a:latin typeface="Comic Sans MS" pitchFamily="66" charset="0"/>
              </a:rPr>
              <a:t>θ</a:t>
            </a:r>
            <a:endParaRPr lang="en-GB" sz="1200" dirty="0">
              <a:solidFill>
                <a:srgbClr val="0000FF"/>
              </a:solidFill>
              <a:latin typeface="Comic Sans MS" pitchFamily="66" charset="0"/>
            </a:endParaRPr>
          </a:p>
        </p:txBody>
      </p:sp>
      <p:sp>
        <p:nvSpPr>
          <p:cNvPr id="36" name="TextBox 35"/>
          <p:cNvSpPr txBox="1"/>
          <p:nvPr/>
        </p:nvSpPr>
        <p:spPr>
          <a:xfrm>
            <a:off x="5730949" y="2923953"/>
            <a:ext cx="686406" cy="276999"/>
          </a:xfrm>
          <a:prstGeom prst="rect">
            <a:avLst/>
          </a:prstGeom>
          <a:noFill/>
        </p:spPr>
        <p:txBody>
          <a:bodyPr wrap="none" rtlCol="0">
            <a:spAutoFit/>
          </a:bodyPr>
          <a:lstStyle/>
          <a:p>
            <a:r>
              <a:rPr lang="en-GB" sz="1200" dirty="0" smtClean="0">
                <a:solidFill>
                  <a:srgbClr val="FF0000"/>
                </a:solidFill>
                <a:latin typeface="Comic Sans MS" pitchFamily="66" charset="0"/>
              </a:rPr>
              <a:t>2gSin</a:t>
            </a:r>
            <a:r>
              <a:rPr lang="el-GR" sz="1200" dirty="0" smtClean="0">
                <a:solidFill>
                  <a:srgbClr val="FF0000"/>
                </a:solidFill>
                <a:latin typeface="Comic Sans MS" pitchFamily="66" charset="0"/>
              </a:rPr>
              <a:t>θ</a:t>
            </a:r>
            <a:endParaRPr lang="en-GB" sz="1200" dirty="0">
              <a:solidFill>
                <a:srgbClr val="FF0000"/>
              </a:solidFill>
              <a:latin typeface="Comic Sans MS" pitchFamily="66" charset="0"/>
            </a:endParaRPr>
          </a:p>
        </p:txBody>
      </p:sp>
      <p:cxnSp>
        <p:nvCxnSpPr>
          <p:cNvPr id="38" name="Straight Arrow Connector 37"/>
          <p:cNvCxnSpPr>
            <a:stCxn id="12" idx="3"/>
          </p:cNvCxnSpPr>
          <p:nvPr/>
        </p:nvCxnSpPr>
        <p:spPr>
          <a:xfrm flipV="1">
            <a:off x="5786304" y="1600200"/>
            <a:ext cx="690696" cy="408358"/>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6400800" y="1447800"/>
            <a:ext cx="277640" cy="307777"/>
          </a:xfrm>
          <a:prstGeom prst="rect">
            <a:avLst/>
          </a:prstGeom>
          <a:noFill/>
        </p:spPr>
        <p:txBody>
          <a:bodyPr wrap="none" rtlCol="0">
            <a:spAutoFit/>
          </a:bodyPr>
          <a:lstStyle/>
          <a:p>
            <a:r>
              <a:rPr lang="en-GB" sz="1400" dirty="0" smtClean="0">
                <a:solidFill>
                  <a:srgbClr val="FF0000"/>
                </a:solidFill>
                <a:latin typeface="Comic Sans MS" pitchFamily="66" charset="0"/>
              </a:rPr>
              <a:t>P</a:t>
            </a:r>
            <a:endParaRPr lang="en-GB" sz="1400" dirty="0">
              <a:solidFill>
                <a:srgbClr val="FF0000"/>
              </a:solidFill>
              <a:latin typeface="Comic Sans MS" pitchFamily="66" charset="0"/>
            </a:endParaRPr>
          </a:p>
        </p:txBody>
      </p:sp>
      <p:sp>
        <p:nvSpPr>
          <p:cNvPr id="45" name="TextBox 44"/>
          <p:cNvSpPr txBox="1"/>
          <p:nvPr/>
        </p:nvSpPr>
        <p:spPr>
          <a:xfrm>
            <a:off x="6934200" y="1143000"/>
            <a:ext cx="2209800" cy="2492990"/>
          </a:xfrm>
          <a:prstGeom prst="rect">
            <a:avLst/>
          </a:prstGeom>
          <a:noFill/>
        </p:spPr>
        <p:txBody>
          <a:bodyPr wrap="square" rtlCol="0">
            <a:spAutoFit/>
          </a:bodyPr>
          <a:lstStyle/>
          <a:p>
            <a:r>
              <a:rPr lang="en-GB" sz="1200" dirty="0" smtClean="0">
                <a:latin typeface="Comic Sans MS" pitchFamily="66" charset="0"/>
              </a:rPr>
              <a:t>We now need to adjust the diagram for part b)</a:t>
            </a:r>
          </a:p>
          <a:p>
            <a:endParaRPr lang="en-GB" sz="1200" dirty="0">
              <a:latin typeface="Comic Sans MS" pitchFamily="66" charset="0"/>
            </a:endParaRPr>
          </a:p>
          <a:p>
            <a:pPr marL="285750" indent="-285750">
              <a:buFont typeface="Wingdings"/>
              <a:buChar char="à"/>
            </a:pPr>
            <a:r>
              <a:rPr lang="en-GB" sz="1200" dirty="0" smtClean="0">
                <a:latin typeface="Comic Sans MS" pitchFamily="66" charset="0"/>
                <a:sym typeface="Wingdings" pitchFamily="2" charset="2"/>
              </a:rPr>
              <a:t>Now, as the particle is on the point of sliding down the plane, the friction will act up the plane instead…</a:t>
            </a:r>
          </a:p>
          <a:p>
            <a:pPr marL="285750" indent="-285750">
              <a:buFont typeface="Wingdings"/>
              <a:buChar char="à"/>
            </a:pPr>
            <a:endParaRPr lang="en-GB" sz="1200" dirty="0" smtClean="0">
              <a:latin typeface="Comic Sans MS" pitchFamily="66" charset="0"/>
              <a:sym typeface="Wingdings" pitchFamily="2" charset="2"/>
            </a:endParaRPr>
          </a:p>
          <a:p>
            <a:pPr marL="285750" indent="-285750">
              <a:buFont typeface="Wingdings"/>
              <a:buChar char="à"/>
            </a:pPr>
            <a:r>
              <a:rPr lang="en-GB" sz="1200" dirty="0" smtClean="0">
                <a:latin typeface="Comic Sans MS" pitchFamily="66" charset="0"/>
                <a:sym typeface="Wingdings" pitchFamily="2" charset="2"/>
              </a:rPr>
              <a:t>F</a:t>
            </a:r>
            <a:r>
              <a:rPr lang="en-GB" sz="1200" baseline="-25000" dirty="0" smtClean="0">
                <a:latin typeface="Comic Sans MS" pitchFamily="66" charset="0"/>
                <a:sym typeface="Wingdings" pitchFamily="2" charset="2"/>
              </a:rPr>
              <a:t>MAX</a:t>
            </a:r>
            <a:r>
              <a:rPr lang="en-GB" sz="1200" dirty="0" smtClean="0">
                <a:latin typeface="Comic Sans MS" pitchFamily="66" charset="0"/>
                <a:sym typeface="Wingdings" pitchFamily="2" charset="2"/>
              </a:rPr>
              <a:t> will be the same as before as we haven’t changed any vertical components</a:t>
            </a:r>
            <a:endParaRPr lang="en-GB" sz="1200" dirty="0">
              <a:latin typeface="Comic Sans MS" pitchFamily="66" charset="0"/>
            </a:endParaRPr>
          </a:p>
        </p:txBody>
      </p:sp>
      <mc:AlternateContent xmlns:mc="http://schemas.openxmlformats.org/markup-compatibility/2006" xmlns:a14="http://schemas.microsoft.com/office/drawing/2010/main">
        <mc:Choice Requires="a14">
          <p:sp>
            <p:nvSpPr>
              <p:cNvPr id="51" name="TextBox 50"/>
              <p:cNvSpPr txBox="1"/>
              <p:nvPr/>
            </p:nvSpPr>
            <p:spPr>
              <a:xfrm>
                <a:off x="1371600" y="4572000"/>
                <a:ext cx="1144352"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rgbClr val="FF0000"/>
                          </a:solidFill>
                          <a:latin typeface="Cambria Math"/>
                        </a:rPr>
                        <m:t>𝑃</m:t>
                      </m:r>
                      <m:r>
                        <a:rPr lang="en-GB" sz="1400" b="0" i="1" smtClean="0">
                          <a:solidFill>
                            <a:srgbClr val="FF0000"/>
                          </a:solidFill>
                          <a:latin typeface="Cambria Math"/>
                        </a:rPr>
                        <m:t>=13.57</m:t>
                      </m:r>
                      <m:r>
                        <a:rPr lang="en-GB" sz="1400" b="0" i="1" smtClean="0">
                          <a:solidFill>
                            <a:srgbClr val="FF0000"/>
                          </a:solidFill>
                          <a:latin typeface="Cambria Math"/>
                        </a:rPr>
                        <m:t>𝑁</m:t>
                      </m:r>
                    </m:oMath>
                  </m:oMathPara>
                </a14:m>
                <a:endParaRPr lang="en-GB" sz="1400" dirty="0">
                  <a:solidFill>
                    <a:srgbClr val="FF0000"/>
                  </a:solidFill>
                </a:endParaRPr>
              </a:p>
            </p:txBody>
          </p:sp>
        </mc:Choice>
        <mc:Fallback xmlns="">
          <p:sp>
            <p:nvSpPr>
              <p:cNvPr id="51" name="TextBox 50"/>
              <p:cNvSpPr txBox="1">
                <a:spLocks noRot="1" noChangeAspect="1" noMove="1" noResize="1" noEditPoints="1" noAdjustHandles="1" noChangeArrowheads="1" noChangeShapeType="1" noTextEdit="1"/>
              </p:cNvSpPr>
              <p:nvPr/>
            </p:nvSpPr>
            <p:spPr>
              <a:xfrm>
                <a:off x="1371600" y="4572000"/>
                <a:ext cx="1144352" cy="307777"/>
              </a:xfrm>
              <a:prstGeom prst="rect">
                <a:avLst/>
              </a:prstGeom>
              <a:blipFill rotWithShape="1">
                <a:blip r:embed="rId2"/>
                <a:stretch>
                  <a:fillRect/>
                </a:stretch>
              </a:blipFill>
            </p:spPr>
            <p:txBody>
              <a:bodyPr/>
              <a:lstStyle/>
              <a:p>
                <a:r>
                  <a:rPr lang="en-GB">
                    <a:noFill/>
                  </a:rPr>
                  <a:t> </a:t>
                </a:r>
              </a:p>
            </p:txBody>
          </p:sp>
        </mc:Fallback>
      </mc:AlternateContent>
      <p:sp>
        <p:nvSpPr>
          <p:cNvPr id="55" name="TextBox 54"/>
          <p:cNvSpPr txBox="1"/>
          <p:nvPr/>
        </p:nvSpPr>
        <p:spPr>
          <a:xfrm>
            <a:off x="6324600" y="1295400"/>
            <a:ext cx="293670" cy="307777"/>
          </a:xfrm>
          <a:prstGeom prst="rect">
            <a:avLst/>
          </a:prstGeom>
          <a:noFill/>
        </p:spPr>
        <p:txBody>
          <a:bodyPr wrap="none" rtlCol="0">
            <a:spAutoFit/>
          </a:bodyPr>
          <a:lstStyle/>
          <a:p>
            <a:r>
              <a:rPr lang="en-GB" sz="1400" dirty="0" smtClean="0">
                <a:solidFill>
                  <a:srgbClr val="FF0000"/>
                </a:solidFill>
                <a:latin typeface="Comic Sans MS" pitchFamily="66" charset="0"/>
              </a:rPr>
              <a:t>F</a:t>
            </a:r>
            <a:endParaRPr lang="en-GB" sz="14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96" name="TextBox 95"/>
              <p:cNvSpPr txBox="1"/>
              <p:nvPr/>
            </p:nvSpPr>
            <p:spPr>
              <a:xfrm>
                <a:off x="1371600" y="5105400"/>
                <a:ext cx="1044966"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solidFill>
                            <a:srgbClr val="FF0000"/>
                          </a:solidFill>
                          <a:latin typeface="Cambria Math"/>
                        </a:rPr>
                        <m:t>𝑃</m:t>
                      </m:r>
                      <m:r>
                        <a:rPr lang="en-GB" sz="1400" b="0" i="1" smtClean="0">
                          <a:solidFill>
                            <a:srgbClr val="FF0000"/>
                          </a:solidFill>
                          <a:latin typeface="Cambria Math"/>
                          <a:ea typeface="Cambria Math"/>
                        </a:rPr>
                        <m:t>=</m:t>
                      </m:r>
                      <m:r>
                        <a:rPr lang="en-GB" sz="1400" b="0" i="1" smtClean="0">
                          <a:solidFill>
                            <a:srgbClr val="FF0000"/>
                          </a:solidFill>
                          <a:latin typeface="Cambria Math"/>
                        </a:rPr>
                        <m:t>1.51</m:t>
                      </m:r>
                      <m:r>
                        <a:rPr lang="en-GB" sz="1400" b="0" i="1" smtClean="0">
                          <a:solidFill>
                            <a:srgbClr val="FF0000"/>
                          </a:solidFill>
                          <a:latin typeface="Cambria Math"/>
                        </a:rPr>
                        <m:t>𝑁</m:t>
                      </m:r>
                    </m:oMath>
                  </m:oMathPara>
                </a14:m>
                <a:endParaRPr lang="en-GB" sz="1400" dirty="0">
                  <a:solidFill>
                    <a:srgbClr val="FF0000"/>
                  </a:solidFill>
                </a:endParaRPr>
              </a:p>
            </p:txBody>
          </p:sp>
        </mc:Choice>
        <mc:Fallback xmlns="">
          <p:sp>
            <p:nvSpPr>
              <p:cNvPr id="96" name="TextBox 95"/>
              <p:cNvSpPr txBox="1">
                <a:spLocks noRot="1" noChangeAspect="1" noMove="1" noResize="1" noEditPoints="1" noAdjustHandles="1" noChangeArrowheads="1" noChangeShapeType="1" noTextEdit="1"/>
              </p:cNvSpPr>
              <p:nvPr/>
            </p:nvSpPr>
            <p:spPr>
              <a:xfrm>
                <a:off x="1371600" y="5105400"/>
                <a:ext cx="1044966" cy="307777"/>
              </a:xfrm>
              <a:prstGeom prst="rect">
                <a:avLst/>
              </a:prstGeom>
              <a:blipFill rotWithShape="1">
                <a:blip r:embed="rId3"/>
                <a:stretch>
                  <a:fillRect/>
                </a:stretch>
              </a:blipFill>
            </p:spPr>
            <p:txBody>
              <a:bodyPr/>
              <a:lstStyle/>
              <a:p>
                <a:r>
                  <a:rPr lang="en-GB">
                    <a:noFill/>
                  </a:rPr>
                  <a:t> </a:t>
                </a:r>
              </a:p>
            </p:txBody>
          </p:sp>
        </mc:Fallback>
      </mc:AlternateContent>
      <p:cxnSp>
        <p:nvCxnSpPr>
          <p:cNvPr id="10" name="Straight Arrow Connector 9"/>
          <p:cNvCxnSpPr/>
          <p:nvPr/>
        </p:nvCxnSpPr>
        <p:spPr>
          <a:xfrm>
            <a:off x="2590800" y="4724400"/>
            <a:ext cx="18288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p:nvPr/>
        </p:nvCxnSpPr>
        <p:spPr>
          <a:xfrm>
            <a:off x="2590800" y="5257800"/>
            <a:ext cx="1828800" cy="5334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4447953" y="4267200"/>
            <a:ext cx="4724400" cy="954107"/>
          </a:xfrm>
          <a:prstGeom prst="rect">
            <a:avLst/>
          </a:prstGeom>
          <a:noFill/>
        </p:spPr>
        <p:txBody>
          <a:bodyPr wrap="square" rtlCol="0">
            <a:spAutoFit/>
          </a:bodyPr>
          <a:lstStyle/>
          <a:p>
            <a:r>
              <a:rPr lang="en-GB" sz="1400" dirty="0" smtClean="0">
                <a:solidFill>
                  <a:srgbClr val="FF0000"/>
                </a:solidFill>
                <a:latin typeface="Comic Sans MS" pitchFamily="66" charset="0"/>
              </a:rPr>
              <a:t>A force of 13.57N up the plane is enough to bring the parcel to the point of moving in that direction. Any more will overcome the combination of gravity and friction and the parcel will start moving up</a:t>
            </a:r>
            <a:endParaRPr lang="en-GB" sz="1400" dirty="0">
              <a:solidFill>
                <a:srgbClr val="FF0000"/>
              </a:solidFill>
              <a:latin typeface="Comic Sans MS" pitchFamily="66" charset="0"/>
            </a:endParaRPr>
          </a:p>
        </p:txBody>
      </p:sp>
      <p:sp>
        <p:nvSpPr>
          <p:cNvPr id="64" name="TextBox 63"/>
          <p:cNvSpPr txBox="1"/>
          <p:nvPr/>
        </p:nvSpPr>
        <p:spPr>
          <a:xfrm>
            <a:off x="4419600" y="5334000"/>
            <a:ext cx="4724400" cy="954107"/>
          </a:xfrm>
          <a:prstGeom prst="rect">
            <a:avLst/>
          </a:prstGeom>
          <a:noFill/>
        </p:spPr>
        <p:txBody>
          <a:bodyPr wrap="square" rtlCol="0">
            <a:spAutoFit/>
          </a:bodyPr>
          <a:lstStyle/>
          <a:p>
            <a:r>
              <a:rPr lang="en-GB" sz="1400" dirty="0" smtClean="0">
                <a:solidFill>
                  <a:srgbClr val="FF0000"/>
                </a:solidFill>
                <a:latin typeface="Comic Sans MS" pitchFamily="66" charset="0"/>
              </a:rPr>
              <a:t>A force of 1.51N up the plane is enough, when combined with friction, to prevent the parcel from slipping down the plane and hold it in place. Any less and the parcel will start moving down.</a:t>
            </a:r>
            <a:endParaRPr lang="en-GB" sz="1400" dirty="0">
              <a:solidFill>
                <a:srgbClr val="FF0000"/>
              </a:solidFill>
              <a:latin typeface="Comic Sans MS" pitchFamily="66" charset="0"/>
            </a:endParaRPr>
          </a:p>
        </p:txBody>
      </p:sp>
      <p:pic>
        <p:nvPicPr>
          <p:cNvPr id="37" name="Picture 6" descr="http://sd.keepcalm-o-matic.co.uk/i/keep-calm-and-use-the-forces-3.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2400" y="76200"/>
            <a:ext cx="1066800" cy="1244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0108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linds(horizont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63"/>
                                        </p:tgtEl>
                                        <p:attrNameLst>
                                          <p:attrName>style.visibility</p:attrName>
                                        </p:attrNameLst>
                                      </p:cBhvr>
                                      <p:to>
                                        <p:strVal val="visible"/>
                                      </p:to>
                                    </p:set>
                                    <p:animEffect transition="in" filter="blinds(horizontal)">
                                      <p:cBhvr>
                                        <p:cTn id="17" dur="500"/>
                                        <p:tgtEl>
                                          <p:spTgt spid="6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4"/>
                                        </p:tgtEl>
                                        <p:attrNameLst>
                                          <p:attrName>style.visibility</p:attrName>
                                        </p:attrNameLst>
                                      </p:cBhvr>
                                      <p:to>
                                        <p:strVal val="visible"/>
                                      </p:to>
                                    </p:set>
                                    <p:animEffect transition="in" filter="blinds(horizontal)">
                                      <p:cBhvr>
                                        <p:cTn id="22" dur="5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64"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4" name="Straight Arrow Connector 23"/>
          <p:cNvCxnSpPr>
            <a:stCxn id="9" idx="3"/>
          </p:cNvCxnSpPr>
          <p:nvPr/>
        </p:nvCxnSpPr>
        <p:spPr>
          <a:xfrm flipV="1">
            <a:off x="5638800" y="1447800"/>
            <a:ext cx="457200" cy="889785"/>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GB" dirty="0" smtClean="0">
                <a:latin typeface="Comic Sans MS" pitchFamily="66" charset="0"/>
              </a:rPr>
              <a:t>Statics of a Particle</a:t>
            </a:r>
            <a:endParaRPr lang="en-GB" dirty="0">
              <a:latin typeface="Comic Sans MS" pitchFamily="66" charset="0"/>
            </a:endParaRPr>
          </a:p>
        </p:txBody>
      </p:sp>
      <p:sp>
        <p:nvSpPr>
          <p:cNvPr id="3" name="Content Placeholder 2"/>
          <p:cNvSpPr>
            <a:spLocks noGrp="1"/>
          </p:cNvSpPr>
          <p:nvPr>
            <p:ph idx="1"/>
          </p:nvPr>
        </p:nvSpPr>
        <p:spPr>
          <a:xfrm>
            <a:off x="152400" y="1600200"/>
            <a:ext cx="3352800" cy="4724400"/>
          </a:xfrm>
        </p:spPr>
        <p:txBody>
          <a:bodyPr>
            <a:normAutofit/>
          </a:bodyPr>
          <a:lstStyle/>
          <a:p>
            <a:pPr marL="0" indent="0" algn="ctr">
              <a:buNone/>
            </a:pPr>
            <a:r>
              <a:rPr lang="en-GB" sz="1400" b="1" dirty="0" smtClean="0">
                <a:latin typeface="Comic Sans MS" pitchFamily="66" charset="0"/>
              </a:rPr>
              <a:t>You can also solve statics problems by using the relationship F = µR</a:t>
            </a:r>
            <a:endParaRPr lang="en-GB" sz="1400" dirty="0" smtClean="0">
              <a:latin typeface="Comic Sans MS" pitchFamily="66" charset="0"/>
            </a:endParaRPr>
          </a:p>
          <a:p>
            <a:pPr marL="0" indent="0" algn="ctr">
              <a:buNone/>
            </a:pPr>
            <a:endParaRPr lang="en-GB" sz="1400" b="1" dirty="0">
              <a:latin typeface="Comic Sans MS" pitchFamily="66" charset="0"/>
            </a:endParaRPr>
          </a:p>
          <a:p>
            <a:pPr marL="0" indent="0" algn="ctr">
              <a:buNone/>
            </a:pPr>
            <a:r>
              <a:rPr lang="en-GB" sz="1400" dirty="0" smtClean="0">
                <a:latin typeface="Comic Sans MS" pitchFamily="66" charset="0"/>
              </a:rPr>
              <a:t>A box of mass 1.6kg is placed on a rough plane, inclined at 45° to the horizontal. The box is held in equilibrium by a light inextensible string, which makes an angle of 15° with the plane. When the tension in the string is 15N, the box is in limiting equilibrium and about to move up the plane.</a:t>
            </a:r>
          </a:p>
          <a:p>
            <a:pPr marL="0" indent="0" algn="ctr">
              <a:buNone/>
            </a:pPr>
            <a:endParaRPr lang="en-GB" sz="1400" dirty="0">
              <a:latin typeface="Comic Sans MS" pitchFamily="66" charset="0"/>
              <a:sym typeface="Wingdings" pitchFamily="2" charset="2"/>
            </a:endParaRPr>
          </a:p>
          <a:p>
            <a:pPr marL="0" indent="0" algn="ctr">
              <a:buNone/>
            </a:pPr>
            <a:r>
              <a:rPr lang="en-GB" sz="1400" dirty="0" smtClean="0">
                <a:latin typeface="Comic Sans MS" pitchFamily="66" charset="0"/>
                <a:sym typeface="Wingdings" pitchFamily="2" charset="2"/>
              </a:rPr>
              <a:t>Find the value of the coefficient of friction between the box and the </a:t>
            </a:r>
            <a:r>
              <a:rPr lang="en-GB" sz="1400" dirty="0" smtClean="0">
                <a:latin typeface="Comic Sans MS" pitchFamily="66" charset="0"/>
                <a:sym typeface="Wingdings" pitchFamily="2" charset="2"/>
              </a:rPr>
              <a:t>plane.</a:t>
            </a:r>
            <a:endParaRPr lang="en-GB" sz="1400" dirty="0">
              <a:latin typeface="Comic Sans MS" pitchFamily="66" charset="0"/>
              <a:sym typeface="Wingdings" pitchFamily="2" charset="2"/>
            </a:endParaRPr>
          </a:p>
        </p:txBody>
      </p:sp>
      <p:sp>
        <p:nvSpPr>
          <p:cNvPr id="4" name="TextBox 3"/>
          <p:cNvSpPr txBox="1"/>
          <p:nvPr/>
        </p:nvSpPr>
        <p:spPr>
          <a:xfrm>
            <a:off x="8742557" y="6531169"/>
            <a:ext cx="439543" cy="338554"/>
          </a:xfrm>
          <a:prstGeom prst="rect">
            <a:avLst/>
          </a:prstGeom>
          <a:noFill/>
        </p:spPr>
        <p:txBody>
          <a:bodyPr wrap="none" rtlCol="0">
            <a:spAutoFit/>
          </a:bodyPr>
          <a:lstStyle/>
          <a:p>
            <a:pPr algn="r"/>
            <a:r>
              <a:rPr lang="en-GB" sz="1600" dirty="0" smtClean="0">
                <a:latin typeface="Comic Sans MS" pitchFamily="66" charset="0"/>
              </a:rPr>
              <a:t>4C</a:t>
            </a:r>
            <a:endParaRPr lang="en-GB" sz="1600" dirty="0">
              <a:latin typeface="Comic Sans MS" pitchFamily="66" charset="0"/>
            </a:endParaRPr>
          </a:p>
        </p:txBody>
      </p:sp>
      <p:cxnSp>
        <p:nvCxnSpPr>
          <p:cNvPr id="5" name="Straight Connector 4"/>
          <p:cNvCxnSpPr/>
          <p:nvPr/>
        </p:nvCxnSpPr>
        <p:spPr>
          <a:xfrm>
            <a:off x="3940984" y="3657600"/>
            <a:ext cx="29718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V="1">
            <a:off x="3940984" y="1828800"/>
            <a:ext cx="2743200" cy="18288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Arc 6"/>
          <p:cNvSpPr/>
          <p:nvPr/>
        </p:nvSpPr>
        <p:spPr>
          <a:xfrm>
            <a:off x="3636184" y="3124200"/>
            <a:ext cx="914400" cy="914400"/>
          </a:xfrm>
          <a:prstGeom prst="arc">
            <a:avLst>
              <a:gd name="adj1" fmla="val 19492851"/>
              <a:gd name="adj2" fmla="val 584819"/>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 name="TextBox 7"/>
          <p:cNvSpPr txBox="1"/>
          <p:nvPr/>
        </p:nvSpPr>
        <p:spPr>
          <a:xfrm>
            <a:off x="4495800" y="3276600"/>
            <a:ext cx="441146" cy="307777"/>
          </a:xfrm>
          <a:prstGeom prst="rect">
            <a:avLst/>
          </a:prstGeom>
          <a:noFill/>
        </p:spPr>
        <p:txBody>
          <a:bodyPr wrap="none" rtlCol="0">
            <a:spAutoFit/>
          </a:bodyPr>
          <a:lstStyle/>
          <a:p>
            <a:r>
              <a:rPr lang="en-GB" sz="1200" dirty="0" smtClean="0">
                <a:latin typeface="Comic Sans MS" pitchFamily="66" charset="0"/>
                <a:ea typeface="Cambria Math"/>
              </a:rPr>
              <a:t>45</a:t>
            </a:r>
            <a:r>
              <a:rPr lang="en-GB" sz="1400" dirty="0" smtClean="0">
                <a:latin typeface="Comic Sans MS" pitchFamily="66" charset="0"/>
                <a:ea typeface="Cambria Math"/>
              </a:rPr>
              <a:t>°</a:t>
            </a:r>
            <a:endParaRPr lang="en-GB" sz="1400" dirty="0">
              <a:latin typeface="Comic Sans MS" pitchFamily="66" charset="0"/>
            </a:endParaRPr>
          </a:p>
        </p:txBody>
      </p:sp>
      <p:cxnSp>
        <p:nvCxnSpPr>
          <p:cNvPr id="12" name="Straight Arrow Connector 11"/>
          <p:cNvCxnSpPr/>
          <p:nvPr/>
        </p:nvCxnSpPr>
        <p:spPr>
          <a:xfrm>
            <a:off x="5541184" y="2590800"/>
            <a:ext cx="0" cy="9906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5105400" y="2971800"/>
            <a:ext cx="468398" cy="276999"/>
          </a:xfrm>
          <a:prstGeom prst="rect">
            <a:avLst/>
          </a:prstGeom>
          <a:noFill/>
        </p:spPr>
        <p:txBody>
          <a:bodyPr wrap="none" rtlCol="0">
            <a:spAutoFit/>
          </a:bodyPr>
          <a:lstStyle/>
          <a:p>
            <a:r>
              <a:rPr lang="en-GB" sz="1200" dirty="0" smtClean="0">
                <a:latin typeface="Comic Sans MS" pitchFamily="66" charset="0"/>
              </a:rPr>
              <a:t>1.6g</a:t>
            </a:r>
            <a:endParaRPr lang="en-GB" sz="1200" dirty="0">
              <a:latin typeface="Comic Sans MS" pitchFamily="66" charset="0"/>
            </a:endParaRPr>
          </a:p>
        </p:txBody>
      </p:sp>
      <p:cxnSp>
        <p:nvCxnSpPr>
          <p:cNvPr id="14" name="Straight Arrow Connector 13"/>
          <p:cNvCxnSpPr/>
          <p:nvPr/>
        </p:nvCxnSpPr>
        <p:spPr>
          <a:xfrm>
            <a:off x="5541184" y="2590800"/>
            <a:ext cx="457200" cy="685800"/>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H="1">
            <a:off x="5541184" y="3276600"/>
            <a:ext cx="457200" cy="30480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8" name="Arc 17"/>
          <p:cNvSpPr/>
          <p:nvPr/>
        </p:nvSpPr>
        <p:spPr>
          <a:xfrm>
            <a:off x="5007784" y="1905000"/>
            <a:ext cx="914400" cy="914400"/>
          </a:xfrm>
          <a:prstGeom prst="arc">
            <a:avLst>
              <a:gd name="adj1" fmla="val 3797924"/>
              <a:gd name="adj2" fmla="val 4755751"/>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0" name="TextBox 19"/>
          <p:cNvSpPr txBox="1"/>
          <p:nvPr/>
        </p:nvSpPr>
        <p:spPr>
          <a:xfrm>
            <a:off x="5769784" y="3352800"/>
            <a:ext cx="830677" cy="261610"/>
          </a:xfrm>
          <a:prstGeom prst="rect">
            <a:avLst/>
          </a:prstGeom>
          <a:noFill/>
        </p:spPr>
        <p:txBody>
          <a:bodyPr wrap="none" rtlCol="0">
            <a:spAutoFit/>
          </a:bodyPr>
          <a:lstStyle/>
          <a:p>
            <a:r>
              <a:rPr lang="en-GB" sz="1100" dirty="0" smtClean="0">
                <a:solidFill>
                  <a:srgbClr val="FF0000"/>
                </a:solidFill>
                <a:latin typeface="Comic Sans MS" pitchFamily="66" charset="0"/>
                <a:ea typeface="Cambria Math"/>
              </a:rPr>
              <a:t>1.6gSin45</a:t>
            </a:r>
            <a:endParaRPr lang="en-GB" sz="1200" dirty="0">
              <a:solidFill>
                <a:srgbClr val="FF0000"/>
              </a:solidFill>
              <a:latin typeface="Comic Sans MS" pitchFamily="66" charset="0"/>
            </a:endParaRPr>
          </a:p>
        </p:txBody>
      </p:sp>
      <p:sp>
        <p:nvSpPr>
          <p:cNvPr id="21" name="TextBox 20"/>
          <p:cNvSpPr txBox="1"/>
          <p:nvPr/>
        </p:nvSpPr>
        <p:spPr>
          <a:xfrm>
            <a:off x="5769784" y="2743200"/>
            <a:ext cx="846707" cy="261610"/>
          </a:xfrm>
          <a:prstGeom prst="rect">
            <a:avLst/>
          </a:prstGeom>
          <a:noFill/>
        </p:spPr>
        <p:txBody>
          <a:bodyPr wrap="none" rtlCol="0">
            <a:spAutoFit/>
          </a:bodyPr>
          <a:lstStyle/>
          <a:p>
            <a:r>
              <a:rPr lang="en-GB" sz="1100" dirty="0" smtClean="0">
                <a:solidFill>
                  <a:srgbClr val="0000FF"/>
                </a:solidFill>
                <a:latin typeface="Comic Sans MS" pitchFamily="66" charset="0"/>
                <a:ea typeface="Cambria Math"/>
              </a:rPr>
              <a:t>1.6gCos45</a:t>
            </a:r>
            <a:endParaRPr lang="en-GB" sz="1200" dirty="0">
              <a:solidFill>
                <a:srgbClr val="0000FF"/>
              </a:solidFill>
              <a:latin typeface="Comic Sans MS" pitchFamily="66" charset="0"/>
            </a:endParaRPr>
          </a:p>
        </p:txBody>
      </p:sp>
      <p:cxnSp>
        <p:nvCxnSpPr>
          <p:cNvPr id="22" name="Straight Arrow Connector 21"/>
          <p:cNvCxnSpPr/>
          <p:nvPr/>
        </p:nvCxnSpPr>
        <p:spPr>
          <a:xfrm flipH="1" flipV="1">
            <a:off x="5007784" y="1752600"/>
            <a:ext cx="457200" cy="6858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rot="19612909">
            <a:off x="5288748" y="2289268"/>
            <a:ext cx="381000" cy="304800"/>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p:cNvSpPr txBox="1"/>
          <p:nvPr/>
        </p:nvSpPr>
        <p:spPr>
          <a:xfrm>
            <a:off x="4779184" y="1600200"/>
            <a:ext cx="280846" cy="276999"/>
          </a:xfrm>
          <a:prstGeom prst="rect">
            <a:avLst/>
          </a:prstGeom>
          <a:noFill/>
        </p:spPr>
        <p:txBody>
          <a:bodyPr wrap="none" rtlCol="0">
            <a:spAutoFit/>
          </a:bodyPr>
          <a:lstStyle/>
          <a:p>
            <a:r>
              <a:rPr lang="en-GB" sz="1200" dirty="0" smtClean="0">
                <a:latin typeface="Comic Sans MS" pitchFamily="66" charset="0"/>
              </a:rPr>
              <a:t>R</a:t>
            </a:r>
            <a:endParaRPr lang="en-GB" sz="1200" dirty="0">
              <a:latin typeface="Comic Sans MS" pitchFamily="66" charset="0"/>
            </a:endParaRPr>
          </a:p>
        </p:txBody>
      </p:sp>
      <p:cxnSp>
        <p:nvCxnSpPr>
          <p:cNvPr id="26" name="Straight Connector 25"/>
          <p:cNvCxnSpPr>
            <a:stCxn id="9" idx="3"/>
          </p:cNvCxnSpPr>
          <p:nvPr/>
        </p:nvCxnSpPr>
        <p:spPr>
          <a:xfrm flipV="1">
            <a:off x="5638800" y="1676400"/>
            <a:ext cx="969184" cy="661185"/>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0" name="Arc 29"/>
          <p:cNvSpPr/>
          <p:nvPr/>
        </p:nvSpPr>
        <p:spPr>
          <a:xfrm>
            <a:off x="5029200" y="1981200"/>
            <a:ext cx="914400" cy="914400"/>
          </a:xfrm>
          <a:prstGeom prst="arc">
            <a:avLst>
              <a:gd name="adj1" fmla="val 18609563"/>
              <a:gd name="adj2" fmla="val 19585414"/>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1" name="TextBox 30"/>
          <p:cNvSpPr txBox="1"/>
          <p:nvPr/>
        </p:nvSpPr>
        <p:spPr>
          <a:xfrm>
            <a:off x="5791200" y="1828800"/>
            <a:ext cx="415498" cy="307777"/>
          </a:xfrm>
          <a:prstGeom prst="rect">
            <a:avLst/>
          </a:prstGeom>
          <a:noFill/>
        </p:spPr>
        <p:txBody>
          <a:bodyPr wrap="none" rtlCol="0">
            <a:spAutoFit/>
          </a:bodyPr>
          <a:lstStyle/>
          <a:p>
            <a:r>
              <a:rPr lang="en-GB" sz="1200" dirty="0" smtClean="0">
                <a:latin typeface="Comic Sans MS" pitchFamily="66" charset="0"/>
                <a:ea typeface="Cambria Math"/>
              </a:rPr>
              <a:t>15</a:t>
            </a:r>
            <a:r>
              <a:rPr lang="en-GB" sz="1400" dirty="0" smtClean="0">
                <a:latin typeface="Comic Sans MS" pitchFamily="66" charset="0"/>
                <a:ea typeface="Cambria Math"/>
              </a:rPr>
              <a:t>°</a:t>
            </a:r>
            <a:endParaRPr lang="en-GB" sz="1400" dirty="0">
              <a:latin typeface="Comic Sans MS" pitchFamily="66" charset="0"/>
            </a:endParaRPr>
          </a:p>
        </p:txBody>
      </p:sp>
      <p:cxnSp>
        <p:nvCxnSpPr>
          <p:cNvPr id="33" name="Straight Arrow Connector 32"/>
          <p:cNvCxnSpPr>
            <a:stCxn id="9" idx="3"/>
          </p:cNvCxnSpPr>
          <p:nvPr/>
        </p:nvCxnSpPr>
        <p:spPr>
          <a:xfrm flipV="1">
            <a:off x="5638800" y="1815860"/>
            <a:ext cx="759125" cy="52172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flipH="1" flipV="1">
            <a:off x="6096000" y="1447802"/>
            <a:ext cx="284672" cy="393938"/>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a:off x="5828581" y="1220638"/>
            <a:ext cx="471604" cy="276999"/>
          </a:xfrm>
          <a:prstGeom prst="rect">
            <a:avLst/>
          </a:prstGeom>
          <a:noFill/>
        </p:spPr>
        <p:txBody>
          <a:bodyPr wrap="none" rtlCol="0">
            <a:spAutoFit/>
          </a:bodyPr>
          <a:lstStyle/>
          <a:p>
            <a:r>
              <a:rPr lang="en-GB" sz="1200" dirty="0" smtClean="0">
                <a:latin typeface="Comic Sans MS" pitchFamily="66" charset="0"/>
              </a:rPr>
              <a:t>15N</a:t>
            </a:r>
            <a:endParaRPr lang="en-GB" sz="1200" dirty="0">
              <a:latin typeface="Comic Sans MS" pitchFamily="66" charset="0"/>
            </a:endParaRPr>
          </a:p>
        </p:txBody>
      </p:sp>
      <p:sp>
        <p:nvSpPr>
          <p:cNvPr id="45" name="TextBox 44"/>
          <p:cNvSpPr txBox="1"/>
          <p:nvPr/>
        </p:nvSpPr>
        <p:spPr>
          <a:xfrm rot="19505966">
            <a:off x="5686314" y="2037273"/>
            <a:ext cx="713657" cy="261610"/>
          </a:xfrm>
          <a:prstGeom prst="rect">
            <a:avLst/>
          </a:prstGeom>
          <a:noFill/>
        </p:spPr>
        <p:txBody>
          <a:bodyPr wrap="none" rtlCol="0">
            <a:spAutoFit/>
          </a:bodyPr>
          <a:lstStyle/>
          <a:p>
            <a:r>
              <a:rPr lang="en-GB" sz="1100" dirty="0" smtClean="0">
                <a:solidFill>
                  <a:srgbClr val="FF0000"/>
                </a:solidFill>
                <a:latin typeface="Comic Sans MS" pitchFamily="66" charset="0"/>
              </a:rPr>
              <a:t>15Cos15</a:t>
            </a:r>
            <a:endParaRPr lang="en-GB" sz="1100" dirty="0">
              <a:solidFill>
                <a:srgbClr val="FF0000"/>
              </a:solidFill>
              <a:latin typeface="Comic Sans MS" pitchFamily="66" charset="0"/>
            </a:endParaRPr>
          </a:p>
        </p:txBody>
      </p:sp>
      <p:sp>
        <p:nvSpPr>
          <p:cNvPr id="46" name="TextBox 45"/>
          <p:cNvSpPr txBox="1"/>
          <p:nvPr/>
        </p:nvSpPr>
        <p:spPr>
          <a:xfrm rot="19640835">
            <a:off x="6159264" y="1378789"/>
            <a:ext cx="697627" cy="261610"/>
          </a:xfrm>
          <a:prstGeom prst="rect">
            <a:avLst/>
          </a:prstGeom>
          <a:noFill/>
        </p:spPr>
        <p:txBody>
          <a:bodyPr wrap="none" rtlCol="0">
            <a:spAutoFit/>
          </a:bodyPr>
          <a:lstStyle/>
          <a:p>
            <a:r>
              <a:rPr lang="en-GB" sz="1100" dirty="0" smtClean="0">
                <a:solidFill>
                  <a:srgbClr val="0000FF"/>
                </a:solidFill>
                <a:latin typeface="Comic Sans MS" pitchFamily="66" charset="0"/>
              </a:rPr>
              <a:t>15Sin15</a:t>
            </a:r>
            <a:endParaRPr lang="en-GB" sz="1100" dirty="0">
              <a:solidFill>
                <a:srgbClr val="0000FF"/>
              </a:solidFill>
              <a:latin typeface="Comic Sans MS" pitchFamily="66" charset="0"/>
            </a:endParaRPr>
          </a:p>
        </p:txBody>
      </p:sp>
      <p:cxnSp>
        <p:nvCxnSpPr>
          <p:cNvPr id="47" name="Straight Arrow Connector 46"/>
          <p:cNvCxnSpPr>
            <a:stCxn id="9" idx="1"/>
          </p:cNvCxnSpPr>
          <p:nvPr/>
        </p:nvCxnSpPr>
        <p:spPr>
          <a:xfrm flipH="1">
            <a:off x="4456981" y="2545751"/>
            <a:ext cx="862715" cy="57269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4198339" y="3046562"/>
            <a:ext cx="280846" cy="276999"/>
          </a:xfrm>
          <a:prstGeom prst="rect">
            <a:avLst/>
          </a:prstGeom>
          <a:noFill/>
        </p:spPr>
        <p:txBody>
          <a:bodyPr wrap="none" rtlCol="0">
            <a:spAutoFit/>
          </a:bodyPr>
          <a:lstStyle/>
          <a:p>
            <a:r>
              <a:rPr lang="en-GB" sz="1200" dirty="0" smtClean="0">
                <a:latin typeface="Comic Sans MS" pitchFamily="66" charset="0"/>
              </a:rPr>
              <a:t>F</a:t>
            </a:r>
            <a:endParaRPr lang="en-GB" sz="1200" dirty="0">
              <a:latin typeface="Comic Sans MS" pitchFamily="66" charset="0"/>
            </a:endParaRPr>
          </a:p>
        </p:txBody>
      </p:sp>
      <p:sp>
        <p:nvSpPr>
          <p:cNvPr id="51" name="TextBox 50"/>
          <p:cNvSpPr txBox="1"/>
          <p:nvPr/>
        </p:nvSpPr>
        <p:spPr>
          <a:xfrm>
            <a:off x="7092152" y="1295400"/>
            <a:ext cx="1975647" cy="2492990"/>
          </a:xfrm>
          <a:prstGeom prst="rect">
            <a:avLst/>
          </a:prstGeom>
          <a:noFill/>
        </p:spPr>
        <p:txBody>
          <a:bodyPr wrap="square" rtlCol="0">
            <a:spAutoFit/>
          </a:bodyPr>
          <a:lstStyle/>
          <a:p>
            <a:pPr algn="ctr"/>
            <a:r>
              <a:rPr lang="en-GB" sz="1200" dirty="0" smtClean="0">
                <a:latin typeface="Comic Sans MS" pitchFamily="66" charset="0"/>
              </a:rPr>
              <a:t>Draw a diagram – ensure you include all forces and their components in the correct directions</a:t>
            </a:r>
          </a:p>
          <a:p>
            <a:pPr algn="ctr"/>
            <a:endParaRPr lang="en-GB" sz="1200" dirty="0">
              <a:latin typeface="Comic Sans MS" pitchFamily="66" charset="0"/>
            </a:endParaRPr>
          </a:p>
          <a:p>
            <a:pPr algn="ctr"/>
            <a:r>
              <a:rPr lang="en-GB" sz="1200" dirty="0" smtClean="0">
                <a:latin typeface="Comic Sans MS" pitchFamily="66" charset="0"/>
                <a:sym typeface="Wingdings" pitchFamily="2" charset="2"/>
              </a:rPr>
              <a:t> The box is on the point of moving up, so friction is acting down the plane</a:t>
            </a:r>
            <a:endParaRPr lang="en-GB" sz="1200" dirty="0" smtClean="0">
              <a:latin typeface="Comic Sans MS" pitchFamily="66" charset="0"/>
            </a:endParaRPr>
          </a:p>
          <a:p>
            <a:pPr algn="ctr"/>
            <a:endParaRPr lang="en-GB" sz="1200" dirty="0">
              <a:latin typeface="Comic Sans MS" pitchFamily="66" charset="0"/>
            </a:endParaRPr>
          </a:p>
          <a:p>
            <a:pPr algn="ctr"/>
            <a:r>
              <a:rPr lang="en-GB" sz="1200" dirty="0" smtClean="0">
                <a:latin typeface="Comic Sans MS" pitchFamily="66" charset="0"/>
                <a:sym typeface="Wingdings" pitchFamily="2" charset="2"/>
              </a:rPr>
              <a:t> Find the normal reaction and use it to find F</a:t>
            </a:r>
            <a:r>
              <a:rPr lang="en-GB" sz="1200" baseline="-25000" dirty="0" smtClean="0">
                <a:latin typeface="Comic Sans MS" pitchFamily="66" charset="0"/>
                <a:sym typeface="Wingdings" pitchFamily="2" charset="2"/>
              </a:rPr>
              <a:t>MAX</a:t>
            </a:r>
            <a:endParaRPr lang="en-GB" sz="1200" baseline="-25000" dirty="0">
              <a:latin typeface="Comic Sans MS" pitchFamily="66" charset="0"/>
            </a:endParaRPr>
          </a:p>
        </p:txBody>
      </p:sp>
      <p:sp>
        <p:nvSpPr>
          <p:cNvPr id="52" name="TextBox 51"/>
          <p:cNvSpPr txBox="1"/>
          <p:nvPr/>
        </p:nvSpPr>
        <p:spPr>
          <a:xfrm>
            <a:off x="3733800" y="3810000"/>
            <a:ext cx="1861407" cy="276999"/>
          </a:xfrm>
          <a:prstGeom prst="rect">
            <a:avLst/>
          </a:prstGeom>
          <a:noFill/>
        </p:spPr>
        <p:txBody>
          <a:bodyPr wrap="none" rtlCol="0">
            <a:spAutoFit/>
          </a:bodyPr>
          <a:lstStyle/>
          <a:p>
            <a:r>
              <a:rPr lang="en-GB" sz="1200" u="sng" dirty="0" smtClean="0">
                <a:latin typeface="Comic Sans MS" pitchFamily="66" charset="0"/>
              </a:rPr>
              <a:t>Resolving Perpendicular</a:t>
            </a:r>
            <a:endParaRPr lang="en-GB" sz="1200" u="sng" dirty="0">
              <a:latin typeface="Comic Sans MS" pitchFamily="66" charset="0"/>
            </a:endParaRPr>
          </a:p>
        </p:txBody>
      </p:sp>
      <mc:AlternateContent xmlns:mc="http://schemas.openxmlformats.org/markup-compatibility/2006">
        <mc:Choice xmlns:a14="http://schemas.microsoft.com/office/drawing/2010/main" Requires="a14">
          <p:sp>
            <p:nvSpPr>
              <p:cNvPr id="53" name="TextBox 52"/>
              <p:cNvSpPr txBox="1"/>
              <p:nvPr/>
            </p:nvSpPr>
            <p:spPr>
              <a:xfrm>
                <a:off x="5181600" y="4191000"/>
                <a:ext cx="762000" cy="27699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𝐹</m:t>
                      </m:r>
                      <m:r>
                        <a:rPr lang="en-GB" sz="1200" b="0" i="1" smtClean="0">
                          <a:latin typeface="Cambria Math"/>
                        </a:rPr>
                        <m:t>=</m:t>
                      </m:r>
                      <m:r>
                        <a:rPr lang="en-GB" sz="1200" b="0" i="1" smtClean="0">
                          <a:latin typeface="Cambria Math"/>
                        </a:rPr>
                        <m:t>𝑚𝑎</m:t>
                      </m:r>
                    </m:oMath>
                  </m:oMathPara>
                </a14:m>
                <a:endParaRPr lang="en-GB" sz="1400" dirty="0"/>
              </a:p>
            </p:txBody>
          </p:sp>
        </mc:Choice>
        <mc:Fallback>
          <p:sp>
            <p:nvSpPr>
              <p:cNvPr id="53" name="TextBox 52"/>
              <p:cNvSpPr txBox="1">
                <a:spLocks noRot="1" noChangeAspect="1" noMove="1" noResize="1" noEditPoints="1" noAdjustHandles="1" noChangeArrowheads="1" noChangeShapeType="1" noTextEdit="1"/>
              </p:cNvSpPr>
              <p:nvPr/>
            </p:nvSpPr>
            <p:spPr>
              <a:xfrm>
                <a:off x="5181600" y="4191000"/>
                <a:ext cx="762000" cy="276999"/>
              </a:xfrm>
              <a:prstGeom prst="rect">
                <a:avLst/>
              </a:prstGeom>
              <a:blipFill rotWithShape="1">
                <a:blip r:embed="rId2"/>
                <a:stretch>
                  <a:fillRect/>
                </a:stretch>
              </a:blipFill>
            </p:spPr>
            <p:txBody>
              <a:bodyPr/>
              <a:lstStyle/>
              <a:p>
                <a:r>
                  <a:rPr lang="en-GB">
                    <a:noFill/>
                  </a:rPr>
                  <a:t> </a:t>
                </a:r>
              </a:p>
            </p:txBody>
          </p:sp>
        </mc:Fallback>
      </mc:AlternateContent>
      <p:sp>
        <p:nvSpPr>
          <p:cNvPr id="54" name="Arc 53"/>
          <p:cNvSpPr/>
          <p:nvPr/>
        </p:nvSpPr>
        <p:spPr>
          <a:xfrm>
            <a:off x="5715000" y="4343400"/>
            <a:ext cx="457200" cy="381000"/>
          </a:xfrm>
          <a:prstGeom prst="arc">
            <a:avLst>
              <a:gd name="adj1" fmla="val 16200000"/>
              <a:gd name="adj2" fmla="val 5400000"/>
            </a:avLst>
          </a:prstGeom>
          <a:ln w="25400">
            <a:solidFill>
              <a:srgbClr val="0000FF"/>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5" name="TextBox 54"/>
          <p:cNvSpPr txBox="1"/>
          <p:nvPr/>
        </p:nvSpPr>
        <p:spPr>
          <a:xfrm>
            <a:off x="6019800" y="4267200"/>
            <a:ext cx="1905000" cy="430887"/>
          </a:xfrm>
          <a:prstGeom prst="rect">
            <a:avLst/>
          </a:prstGeom>
          <a:noFill/>
        </p:spPr>
        <p:txBody>
          <a:bodyPr wrap="square" rtlCol="0">
            <a:spAutoFit/>
          </a:bodyPr>
          <a:lstStyle/>
          <a:p>
            <a:pPr algn="ctr"/>
            <a:r>
              <a:rPr lang="en-GB" sz="1100" dirty="0" smtClean="0">
                <a:solidFill>
                  <a:srgbClr val="0000FF"/>
                </a:solidFill>
                <a:latin typeface="Comic Sans MS" pitchFamily="66" charset="0"/>
              </a:rPr>
              <a:t>Sub in values with </a:t>
            </a:r>
            <a:r>
              <a:rPr lang="en-GB" sz="1100" dirty="0" smtClean="0">
                <a:solidFill>
                  <a:srgbClr val="0000FF"/>
                </a:solidFill>
                <a:latin typeface="Comic Sans MS" pitchFamily="66" charset="0"/>
              </a:rPr>
              <a:t>R </a:t>
            </a:r>
            <a:r>
              <a:rPr lang="en-GB" sz="1100" dirty="0" smtClean="0">
                <a:solidFill>
                  <a:srgbClr val="0000FF"/>
                </a:solidFill>
                <a:latin typeface="Comic Sans MS" pitchFamily="66" charset="0"/>
              </a:rPr>
              <a:t>as the positive direction</a:t>
            </a:r>
            <a:endParaRPr lang="en-GB" sz="1100" dirty="0">
              <a:solidFill>
                <a:srgbClr val="0000FF"/>
              </a:solidFill>
              <a:latin typeface="Comic Sans MS" pitchFamily="66" charset="0"/>
            </a:endParaRPr>
          </a:p>
        </p:txBody>
      </p:sp>
      <mc:AlternateContent xmlns:mc="http://schemas.openxmlformats.org/markup-compatibility/2006">
        <mc:Choice xmlns:a14="http://schemas.microsoft.com/office/drawing/2010/main" Requires="a14">
          <p:sp>
            <p:nvSpPr>
              <p:cNvPr id="56" name="TextBox 55"/>
              <p:cNvSpPr txBox="1"/>
              <p:nvPr/>
            </p:nvSpPr>
            <p:spPr>
              <a:xfrm>
                <a:off x="3581400" y="4572000"/>
                <a:ext cx="2243628" cy="27699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𝑅</m:t>
                      </m:r>
                      <m:r>
                        <a:rPr lang="en-GB" sz="1200" b="0" i="1" smtClean="0">
                          <a:latin typeface="Cambria Math"/>
                        </a:rPr>
                        <m:t>+15</m:t>
                      </m:r>
                      <m:r>
                        <a:rPr lang="en-GB" sz="1200" b="0" i="1" smtClean="0">
                          <a:latin typeface="Cambria Math"/>
                        </a:rPr>
                        <m:t>𝑆𝑖𝑛</m:t>
                      </m:r>
                      <m:r>
                        <a:rPr lang="en-GB" sz="1200" b="0" i="1" smtClean="0">
                          <a:latin typeface="Cambria Math"/>
                        </a:rPr>
                        <m:t>15−1.6</m:t>
                      </m:r>
                      <m:r>
                        <a:rPr lang="en-GB" sz="1200" b="0" i="1" smtClean="0">
                          <a:latin typeface="Cambria Math"/>
                        </a:rPr>
                        <m:t>𝑔𝐶𝑜𝑠</m:t>
                      </m:r>
                      <m:r>
                        <a:rPr lang="en-GB" sz="1200" b="0" i="1" smtClean="0">
                          <a:latin typeface="Cambria Math"/>
                        </a:rPr>
                        <m:t>45=0</m:t>
                      </m:r>
                    </m:oMath>
                  </m:oMathPara>
                </a14:m>
                <a:endParaRPr lang="en-GB" sz="1400" dirty="0"/>
              </a:p>
            </p:txBody>
          </p:sp>
        </mc:Choice>
        <mc:Fallback>
          <p:sp>
            <p:nvSpPr>
              <p:cNvPr id="56" name="TextBox 55"/>
              <p:cNvSpPr txBox="1">
                <a:spLocks noRot="1" noChangeAspect="1" noMove="1" noResize="1" noEditPoints="1" noAdjustHandles="1" noChangeArrowheads="1" noChangeShapeType="1" noTextEdit="1"/>
              </p:cNvSpPr>
              <p:nvPr/>
            </p:nvSpPr>
            <p:spPr>
              <a:xfrm>
                <a:off x="3581400" y="4572000"/>
                <a:ext cx="2243628" cy="276999"/>
              </a:xfrm>
              <a:prstGeom prst="rect">
                <a:avLst/>
              </a:prstGeom>
              <a:blipFill rotWithShape="1">
                <a:blip r:embed="rId3"/>
                <a:stretch>
                  <a:fillRect b="-4444"/>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57" name="TextBox 56"/>
              <p:cNvSpPr txBox="1"/>
              <p:nvPr/>
            </p:nvSpPr>
            <p:spPr>
              <a:xfrm>
                <a:off x="5257800" y="4953000"/>
                <a:ext cx="1974900" cy="27699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𝑅</m:t>
                      </m:r>
                      <m:r>
                        <a:rPr lang="en-GB" sz="1200" b="0" i="1" smtClean="0">
                          <a:latin typeface="Cambria Math"/>
                        </a:rPr>
                        <m:t>=1.6</m:t>
                      </m:r>
                      <m:r>
                        <a:rPr lang="en-GB" sz="1200" b="0" i="1" smtClean="0">
                          <a:latin typeface="Cambria Math"/>
                        </a:rPr>
                        <m:t>𝑔𝐶𝑜𝑠</m:t>
                      </m:r>
                      <m:r>
                        <a:rPr lang="en-GB" sz="1200" b="0" i="1" smtClean="0">
                          <a:latin typeface="Cambria Math"/>
                        </a:rPr>
                        <m:t>45−15</m:t>
                      </m:r>
                      <m:r>
                        <a:rPr lang="en-GB" sz="1200" b="0" i="1" smtClean="0">
                          <a:latin typeface="Cambria Math"/>
                        </a:rPr>
                        <m:t>𝑆𝑖𝑛</m:t>
                      </m:r>
                      <m:r>
                        <a:rPr lang="en-GB" sz="1200" b="0" i="1" smtClean="0">
                          <a:latin typeface="Cambria Math"/>
                        </a:rPr>
                        <m:t>15</m:t>
                      </m:r>
                    </m:oMath>
                  </m:oMathPara>
                </a14:m>
                <a:endParaRPr lang="en-GB" sz="1400" dirty="0"/>
              </a:p>
            </p:txBody>
          </p:sp>
        </mc:Choice>
        <mc:Fallback>
          <p:sp>
            <p:nvSpPr>
              <p:cNvPr id="57" name="TextBox 56"/>
              <p:cNvSpPr txBox="1">
                <a:spLocks noRot="1" noChangeAspect="1" noMove="1" noResize="1" noEditPoints="1" noAdjustHandles="1" noChangeArrowheads="1" noChangeShapeType="1" noTextEdit="1"/>
              </p:cNvSpPr>
              <p:nvPr/>
            </p:nvSpPr>
            <p:spPr>
              <a:xfrm>
                <a:off x="5257800" y="4953000"/>
                <a:ext cx="1974900" cy="276999"/>
              </a:xfrm>
              <a:prstGeom prst="rect">
                <a:avLst/>
              </a:prstGeom>
              <a:blipFill rotWithShape="1">
                <a:blip r:embed="rId4"/>
                <a:stretch>
                  <a:fillRect b="-2222"/>
                </a:stretch>
              </a:blipFill>
            </p:spPr>
            <p:txBody>
              <a:bodyPr/>
              <a:lstStyle/>
              <a:p>
                <a:r>
                  <a:rPr lang="en-GB">
                    <a:noFill/>
                  </a:rPr>
                  <a:t> </a:t>
                </a:r>
              </a:p>
            </p:txBody>
          </p:sp>
        </mc:Fallback>
      </mc:AlternateContent>
      <p:sp>
        <p:nvSpPr>
          <p:cNvPr id="58" name="TextBox 57"/>
          <p:cNvSpPr txBox="1"/>
          <p:nvPr/>
        </p:nvSpPr>
        <p:spPr>
          <a:xfrm>
            <a:off x="3733800" y="5410200"/>
            <a:ext cx="1075936" cy="276999"/>
          </a:xfrm>
          <a:prstGeom prst="rect">
            <a:avLst/>
          </a:prstGeom>
          <a:noFill/>
        </p:spPr>
        <p:txBody>
          <a:bodyPr wrap="none" rtlCol="0">
            <a:spAutoFit/>
          </a:bodyPr>
          <a:lstStyle/>
          <a:p>
            <a:r>
              <a:rPr lang="en-GB" sz="1200" u="sng" dirty="0" smtClean="0">
                <a:latin typeface="Comic Sans MS" pitchFamily="66" charset="0"/>
              </a:rPr>
              <a:t>Finding F</a:t>
            </a:r>
            <a:r>
              <a:rPr lang="en-GB" sz="1200" baseline="-25000" dirty="0" smtClean="0">
                <a:latin typeface="Comic Sans MS" pitchFamily="66" charset="0"/>
              </a:rPr>
              <a:t>MAX</a:t>
            </a:r>
            <a:endParaRPr lang="en-GB" sz="1200" baseline="-25000" dirty="0">
              <a:latin typeface="Comic Sans MS" pitchFamily="66" charset="0"/>
            </a:endParaRPr>
          </a:p>
        </p:txBody>
      </p:sp>
      <mc:AlternateContent xmlns:mc="http://schemas.openxmlformats.org/markup-compatibility/2006">
        <mc:Choice xmlns:a14="http://schemas.microsoft.com/office/drawing/2010/main" Requires="a14">
          <p:sp>
            <p:nvSpPr>
              <p:cNvPr id="59" name="TextBox 58"/>
              <p:cNvSpPr txBox="1"/>
              <p:nvPr/>
            </p:nvSpPr>
            <p:spPr>
              <a:xfrm>
                <a:off x="5029200" y="5715000"/>
                <a:ext cx="1143000" cy="276999"/>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sSub>
                        <m:sSubPr>
                          <m:ctrlPr>
                            <a:rPr lang="en-GB" sz="1200" b="0" i="1" smtClean="0">
                              <a:latin typeface="Cambria Math"/>
                            </a:rPr>
                          </m:ctrlPr>
                        </m:sSubPr>
                        <m:e>
                          <m:r>
                            <a:rPr lang="en-GB" sz="1200" b="0" i="1" smtClean="0">
                              <a:latin typeface="Cambria Math"/>
                            </a:rPr>
                            <m:t>𝐹</m:t>
                          </m:r>
                        </m:e>
                        <m:sub>
                          <m:r>
                            <a:rPr lang="en-GB" sz="1200" b="0" i="1" smtClean="0">
                              <a:latin typeface="Cambria Math"/>
                            </a:rPr>
                            <m:t>𝑀𝐴𝑋</m:t>
                          </m:r>
                        </m:sub>
                      </m:sSub>
                      <m:r>
                        <a:rPr lang="en-GB" sz="1200" b="0" i="1" smtClean="0">
                          <a:latin typeface="Cambria Math"/>
                        </a:rPr>
                        <m:t>=</m:t>
                      </m:r>
                      <m:r>
                        <a:rPr lang="en-GB" sz="1200" b="0" i="1" smtClean="0">
                          <a:latin typeface="Cambria Math"/>
                          <a:ea typeface="Cambria Math"/>
                        </a:rPr>
                        <m:t>𝜇</m:t>
                      </m:r>
                      <m:r>
                        <a:rPr lang="en-GB" sz="1200" b="0" i="1" smtClean="0">
                          <a:latin typeface="Cambria Math"/>
                          <a:ea typeface="Cambria Math"/>
                        </a:rPr>
                        <m:t>𝑅</m:t>
                      </m:r>
                    </m:oMath>
                  </m:oMathPara>
                </a14:m>
                <a:endParaRPr lang="en-GB" sz="1400" dirty="0"/>
              </a:p>
            </p:txBody>
          </p:sp>
        </mc:Choice>
        <mc:Fallback>
          <p:sp>
            <p:nvSpPr>
              <p:cNvPr id="59" name="TextBox 58"/>
              <p:cNvSpPr txBox="1">
                <a:spLocks noRot="1" noChangeAspect="1" noMove="1" noResize="1" noEditPoints="1" noAdjustHandles="1" noChangeArrowheads="1" noChangeShapeType="1" noTextEdit="1"/>
              </p:cNvSpPr>
              <p:nvPr/>
            </p:nvSpPr>
            <p:spPr>
              <a:xfrm>
                <a:off x="5029200" y="5715000"/>
                <a:ext cx="1143000" cy="276999"/>
              </a:xfrm>
              <a:prstGeom prst="rect">
                <a:avLst/>
              </a:prstGeom>
              <a:blipFill rotWithShape="1">
                <a:blip r:embed="rId5"/>
                <a:stretch>
                  <a:fillRect b="-2222"/>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60" name="TextBox 59"/>
              <p:cNvSpPr txBox="1"/>
              <p:nvPr/>
            </p:nvSpPr>
            <p:spPr>
              <a:xfrm>
                <a:off x="5029200" y="6096000"/>
                <a:ext cx="2514600" cy="276999"/>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sSub>
                        <m:sSubPr>
                          <m:ctrlPr>
                            <a:rPr lang="en-GB" sz="1200" b="0" i="1" smtClean="0">
                              <a:latin typeface="Cambria Math"/>
                            </a:rPr>
                          </m:ctrlPr>
                        </m:sSubPr>
                        <m:e>
                          <m:r>
                            <a:rPr lang="en-GB" sz="1200" b="0" i="1" smtClean="0">
                              <a:latin typeface="Cambria Math"/>
                            </a:rPr>
                            <m:t>𝐹</m:t>
                          </m:r>
                        </m:e>
                        <m:sub>
                          <m:r>
                            <a:rPr lang="en-GB" sz="1200" b="0" i="1" smtClean="0">
                              <a:latin typeface="Cambria Math"/>
                            </a:rPr>
                            <m:t>𝑀𝐴𝑋</m:t>
                          </m:r>
                        </m:sub>
                      </m:sSub>
                      <m:r>
                        <a:rPr lang="en-GB" sz="1200" b="0" i="1" smtClean="0">
                          <a:latin typeface="Cambria Math"/>
                        </a:rPr>
                        <m:t>=</m:t>
                      </m:r>
                      <m:r>
                        <a:rPr lang="en-GB" sz="1200" b="0" i="1" smtClean="0">
                          <a:latin typeface="Cambria Math"/>
                          <a:ea typeface="Cambria Math"/>
                        </a:rPr>
                        <m:t>𝜇</m:t>
                      </m:r>
                      <m:r>
                        <a:rPr lang="en-GB" sz="1200" b="0" i="1" smtClean="0">
                          <a:latin typeface="Cambria Math"/>
                          <a:ea typeface="Cambria Math"/>
                        </a:rPr>
                        <m:t>(1.6</m:t>
                      </m:r>
                      <m:r>
                        <a:rPr lang="en-GB" sz="1200" b="0" i="1" smtClean="0">
                          <a:latin typeface="Cambria Math"/>
                          <a:ea typeface="Cambria Math"/>
                        </a:rPr>
                        <m:t>𝑔𝐶𝑜𝑠</m:t>
                      </m:r>
                      <m:r>
                        <a:rPr lang="en-GB" sz="1200" b="0" i="1" smtClean="0">
                          <a:latin typeface="Cambria Math"/>
                          <a:ea typeface="Cambria Math"/>
                        </a:rPr>
                        <m:t>45−15</m:t>
                      </m:r>
                      <m:r>
                        <a:rPr lang="en-GB" sz="1200" b="0" i="1" smtClean="0">
                          <a:latin typeface="Cambria Math"/>
                          <a:ea typeface="Cambria Math"/>
                        </a:rPr>
                        <m:t>𝑆𝑖𝑛</m:t>
                      </m:r>
                      <m:r>
                        <a:rPr lang="en-GB" sz="1200" b="0" i="1" smtClean="0">
                          <a:latin typeface="Cambria Math"/>
                          <a:ea typeface="Cambria Math"/>
                        </a:rPr>
                        <m:t>15)</m:t>
                      </m:r>
                    </m:oMath>
                  </m:oMathPara>
                </a14:m>
                <a:endParaRPr lang="en-GB" sz="1400" dirty="0"/>
              </a:p>
            </p:txBody>
          </p:sp>
        </mc:Choice>
        <mc:Fallback>
          <p:sp>
            <p:nvSpPr>
              <p:cNvPr id="60" name="TextBox 59"/>
              <p:cNvSpPr txBox="1">
                <a:spLocks noRot="1" noChangeAspect="1" noMove="1" noResize="1" noEditPoints="1" noAdjustHandles="1" noChangeArrowheads="1" noChangeShapeType="1" noTextEdit="1"/>
              </p:cNvSpPr>
              <p:nvPr/>
            </p:nvSpPr>
            <p:spPr>
              <a:xfrm>
                <a:off x="5029200" y="6096000"/>
                <a:ext cx="2514600" cy="276999"/>
              </a:xfrm>
              <a:prstGeom prst="rect">
                <a:avLst/>
              </a:prstGeom>
              <a:blipFill rotWithShape="1">
                <a:blip r:embed="rId6"/>
                <a:stretch>
                  <a:fillRect b="-8889"/>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61" name="TextBox 60"/>
              <p:cNvSpPr txBox="1"/>
              <p:nvPr/>
            </p:nvSpPr>
            <p:spPr>
              <a:xfrm>
                <a:off x="609600" y="5410200"/>
                <a:ext cx="2514600" cy="276999"/>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sSub>
                        <m:sSubPr>
                          <m:ctrlPr>
                            <a:rPr lang="en-GB" sz="1200" b="0" i="1" smtClean="0">
                              <a:latin typeface="Cambria Math"/>
                            </a:rPr>
                          </m:ctrlPr>
                        </m:sSubPr>
                        <m:e>
                          <m:r>
                            <a:rPr lang="en-GB" sz="1200" b="0" i="1" smtClean="0">
                              <a:latin typeface="Cambria Math"/>
                            </a:rPr>
                            <m:t>𝐹</m:t>
                          </m:r>
                        </m:e>
                        <m:sub>
                          <m:r>
                            <a:rPr lang="en-GB" sz="1200" b="0" i="1" smtClean="0">
                              <a:latin typeface="Cambria Math"/>
                            </a:rPr>
                            <m:t>𝑀𝐴𝑋</m:t>
                          </m:r>
                        </m:sub>
                      </m:sSub>
                      <m:r>
                        <a:rPr lang="en-GB" sz="1200" b="0" i="1" smtClean="0">
                          <a:latin typeface="Cambria Math"/>
                        </a:rPr>
                        <m:t>=</m:t>
                      </m:r>
                      <m:r>
                        <a:rPr lang="en-GB" sz="1200" b="0" i="1" smtClean="0">
                          <a:latin typeface="Cambria Math"/>
                          <a:ea typeface="Cambria Math"/>
                        </a:rPr>
                        <m:t>𝜇</m:t>
                      </m:r>
                      <m:r>
                        <a:rPr lang="en-GB" sz="1200" b="0" i="1" smtClean="0">
                          <a:latin typeface="Cambria Math"/>
                          <a:ea typeface="Cambria Math"/>
                        </a:rPr>
                        <m:t>(1.6</m:t>
                      </m:r>
                      <m:r>
                        <a:rPr lang="en-GB" sz="1200" b="0" i="1" smtClean="0">
                          <a:latin typeface="Cambria Math"/>
                          <a:ea typeface="Cambria Math"/>
                        </a:rPr>
                        <m:t>𝑔𝐶𝑜𝑠</m:t>
                      </m:r>
                      <m:r>
                        <a:rPr lang="en-GB" sz="1200" b="0" i="1" smtClean="0">
                          <a:latin typeface="Cambria Math"/>
                          <a:ea typeface="Cambria Math"/>
                        </a:rPr>
                        <m:t>45−15</m:t>
                      </m:r>
                      <m:r>
                        <a:rPr lang="en-GB" sz="1200" b="0" i="1" smtClean="0">
                          <a:latin typeface="Cambria Math"/>
                          <a:ea typeface="Cambria Math"/>
                        </a:rPr>
                        <m:t>𝑆𝑖𝑛</m:t>
                      </m:r>
                      <m:r>
                        <a:rPr lang="en-GB" sz="1200" b="0" i="1" smtClean="0">
                          <a:latin typeface="Cambria Math"/>
                          <a:ea typeface="Cambria Math"/>
                        </a:rPr>
                        <m:t>15)</m:t>
                      </m:r>
                    </m:oMath>
                  </m:oMathPara>
                </a14:m>
                <a:endParaRPr lang="en-GB" sz="1400" dirty="0"/>
              </a:p>
            </p:txBody>
          </p:sp>
        </mc:Choice>
        <mc:Fallback>
          <p:sp>
            <p:nvSpPr>
              <p:cNvPr id="61" name="TextBox 60"/>
              <p:cNvSpPr txBox="1">
                <a:spLocks noRot="1" noChangeAspect="1" noMove="1" noResize="1" noEditPoints="1" noAdjustHandles="1" noChangeArrowheads="1" noChangeShapeType="1" noTextEdit="1"/>
              </p:cNvSpPr>
              <p:nvPr/>
            </p:nvSpPr>
            <p:spPr>
              <a:xfrm>
                <a:off x="609600" y="5410200"/>
                <a:ext cx="2514600" cy="276999"/>
              </a:xfrm>
              <a:prstGeom prst="rect">
                <a:avLst/>
              </a:prstGeom>
              <a:blipFill rotWithShape="1">
                <a:blip r:embed="rId7"/>
                <a:stretch>
                  <a:fillRect b="-6667"/>
                </a:stretch>
              </a:blipFill>
            </p:spPr>
            <p:txBody>
              <a:bodyPr/>
              <a:lstStyle/>
              <a:p>
                <a:r>
                  <a:rPr lang="en-GB">
                    <a:noFill/>
                  </a:rPr>
                  <a:t> </a:t>
                </a:r>
              </a:p>
            </p:txBody>
          </p:sp>
        </mc:Fallback>
      </mc:AlternateContent>
      <p:sp>
        <p:nvSpPr>
          <p:cNvPr id="63" name="Arc 62"/>
          <p:cNvSpPr/>
          <p:nvPr/>
        </p:nvSpPr>
        <p:spPr>
          <a:xfrm>
            <a:off x="6934200" y="4724400"/>
            <a:ext cx="457200" cy="381000"/>
          </a:xfrm>
          <a:prstGeom prst="arc">
            <a:avLst>
              <a:gd name="adj1" fmla="val 16200000"/>
              <a:gd name="adj2" fmla="val 5400000"/>
            </a:avLst>
          </a:prstGeom>
          <a:ln w="25400">
            <a:solidFill>
              <a:srgbClr val="0000FF"/>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4" name="TextBox 63"/>
          <p:cNvSpPr txBox="1"/>
          <p:nvPr/>
        </p:nvSpPr>
        <p:spPr>
          <a:xfrm>
            <a:off x="7315200" y="4800600"/>
            <a:ext cx="990600" cy="261610"/>
          </a:xfrm>
          <a:prstGeom prst="rect">
            <a:avLst/>
          </a:prstGeom>
          <a:noFill/>
        </p:spPr>
        <p:txBody>
          <a:bodyPr wrap="square" rtlCol="0">
            <a:spAutoFit/>
          </a:bodyPr>
          <a:lstStyle/>
          <a:p>
            <a:pPr algn="ctr"/>
            <a:r>
              <a:rPr lang="en-GB" sz="1100" dirty="0" smtClean="0">
                <a:solidFill>
                  <a:srgbClr val="0000FF"/>
                </a:solidFill>
                <a:latin typeface="Comic Sans MS" pitchFamily="66" charset="0"/>
              </a:rPr>
              <a:t>Rearrange</a:t>
            </a:r>
            <a:endParaRPr lang="en-GB" sz="1100" dirty="0">
              <a:solidFill>
                <a:srgbClr val="0000FF"/>
              </a:solidFill>
              <a:latin typeface="Comic Sans MS" pitchFamily="66" charset="0"/>
            </a:endParaRPr>
          </a:p>
        </p:txBody>
      </p:sp>
      <p:sp>
        <p:nvSpPr>
          <p:cNvPr id="65" name="Arc 64"/>
          <p:cNvSpPr/>
          <p:nvPr/>
        </p:nvSpPr>
        <p:spPr>
          <a:xfrm>
            <a:off x="7162800" y="5867400"/>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6" name="TextBox 65"/>
          <p:cNvSpPr txBox="1"/>
          <p:nvPr/>
        </p:nvSpPr>
        <p:spPr>
          <a:xfrm>
            <a:off x="7467600" y="5943600"/>
            <a:ext cx="1371600" cy="261610"/>
          </a:xfrm>
          <a:prstGeom prst="rect">
            <a:avLst/>
          </a:prstGeom>
          <a:noFill/>
        </p:spPr>
        <p:txBody>
          <a:bodyPr wrap="square" rtlCol="0">
            <a:spAutoFit/>
          </a:bodyPr>
          <a:lstStyle/>
          <a:p>
            <a:pPr algn="ctr"/>
            <a:r>
              <a:rPr lang="en-GB" sz="1100" dirty="0" smtClean="0">
                <a:solidFill>
                  <a:srgbClr val="FF0000"/>
                </a:solidFill>
                <a:latin typeface="Comic Sans MS" pitchFamily="66" charset="0"/>
              </a:rPr>
              <a:t>Sub in values</a:t>
            </a:r>
            <a:endParaRPr lang="en-GB" sz="1100" dirty="0">
              <a:solidFill>
                <a:srgbClr val="FF0000"/>
              </a:solidFill>
              <a:latin typeface="Comic Sans MS" pitchFamily="66" charset="0"/>
            </a:endParaRPr>
          </a:p>
        </p:txBody>
      </p:sp>
      <p:sp>
        <p:nvSpPr>
          <p:cNvPr id="19" name="TextBox 18"/>
          <p:cNvSpPr txBox="1"/>
          <p:nvPr/>
        </p:nvSpPr>
        <p:spPr>
          <a:xfrm>
            <a:off x="5486400" y="2819400"/>
            <a:ext cx="457200" cy="276999"/>
          </a:xfrm>
          <a:prstGeom prst="rect">
            <a:avLst/>
          </a:prstGeom>
          <a:noFill/>
        </p:spPr>
        <p:txBody>
          <a:bodyPr wrap="square" rtlCol="0">
            <a:spAutoFit/>
          </a:bodyPr>
          <a:lstStyle/>
          <a:p>
            <a:r>
              <a:rPr lang="en-GB" sz="1100" dirty="0" smtClean="0">
                <a:latin typeface="Comic Sans MS" pitchFamily="66" charset="0"/>
                <a:ea typeface="Cambria Math"/>
              </a:rPr>
              <a:t>45</a:t>
            </a:r>
            <a:r>
              <a:rPr lang="en-GB" sz="1200" dirty="0" smtClean="0">
                <a:latin typeface="Comic Sans MS" pitchFamily="66" charset="0"/>
                <a:ea typeface="Cambria Math"/>
              </a:rPr>
              <a:t>°</a:t>
            </a:r>
            <a:endParaRPr lang="en-GB" sz="1200" dirty="0">
              <a:latin typeface="Comic Sans MS" pitchFamily="66" charset="0"/>
            </a:endParaRPr>
          </a:p>
        </p:txBody>
      </p:sp>
      <p:pic>
        <p:nvPicPr>
          <p:cNvPr id="67" name="Picture 6" descr="http://sd.keepcalm-o-matic.co.uk/i/keep-calm-and-use-the-forces-3.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52400" y="76200"/>
            <a:ext cx="1066800" cy="1244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16169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blinds(horizontal)">
                                      <p:cBhvr>
                                        <p:cTn id="7" dur="500"/>
                                        <p:tgtEl>
                                          <p:spTgt spid="3">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1">
                                            <p:txEl>
                                              <p:pRg st="0" end="0"/>
                                            </p:txEl>
                                          </p:spTgt>
                                        </p:tgtEl>
                                        <p:attrNameLst>
                                          <p:attrName>style.visibility</p:attrName>
                                        </p:attrNameLst>
                                      </p:cBhvr>
                                      <p:to>
                                        <p:strVal val="visible"/>
                                      </p:to>
                                    </p:set>
                                    <p:animEffect transition="in" filter="blinds(horizontal)">
                                      <p:cBhvr>
                                        <p:cTn id="12" dur="500"/>
                                        <p:tgtEl>
                                          <p:spTgt spid="5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5"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vertical)">
                                      <p:cBhvr>
                                        <p:cTn id="17" dur="500"/>
                                        <p:tgtEl>
                                          <p:spTgt spid="5"/>
                                        </p:tgtEl>
                                      </p:cBhvr>
                                    </p:animEffect>
                                  </p:childTnLst>
                                </p:cTn>
                              </p:par>
                              <p:par>
                                <p:cTn id="18" presetID="3" presetClass="entr" presetSubtype="10" fill="hold" nodeType="with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blinds(horizontal)">
                                      <p:cBhvr>
                                        <p:cTn id="20" dur="500"/>
                                        <p:tgtEl>
                                          <p:spTgt spid="6"/>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blinds(horizontal)">
                                      <p:cBhvr>
                                        <p:cTn id="23" dur="500"/>
                                        <p:tgtEl>
                                          <p:spTgt spid="8"/>
                                        </p:tgtEl>
                                      </p:cBhvr>
                                    </p:animEffect>
                                  </p:childTnLst>
                                </p:cTn>
                              </p:par>
                              <p:par>
                                <p:cTn id="24" presetID="3" presetClass="entr" presetSubtype="10" fill="hold" grpId="0" nodeType="with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blinds(horizontal)">
                                      <p:cBhvr>
                                        <p:cTn id="26" dur="500"/>
                                        <p:tgtEl>
                                          <p:spTgt spid="7"/>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blinds(horizontal)">
                                      <p:cBhvr>
                                        <p:cTn id="31" dur="500"/>
                                        <p:tgtEl>
                                          <p:spTgt spid="9"/>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nodeType="click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blinds(horizontal)">
                                      <p:cBhvr>
                                        <p:cTn id="36" dur="500"/>
                                        <p:tgtEl>
                                          <p:spTgt spid="12"/>
                                        </p:tgtEl>
                                      </p:cBhvr>
                                    </p:animEffect>
                                  </p:childTnLst>
                                </p:cTn>
                              </p:par>
                              <p:par>
                                <p:cTn id="37" presetID="3" presetClass="entr" presetSubtype="10" fill="hold" grpId="0" nodeType="withEffect">
                                  <p:stCondLst>
                                    <p:cond delay="0"/>
                                  </p:stCondLst>
                                  <p:childTnLst>
                                    <p:set>
                                      <p:cBhvr>
                                        <p:cTn id="38" dur="1" fill="hold">
                                          <p:stCondLst>
                                            <p:cond delay="0"/>
                                          </p:stCondLst>
                                        </p:cTn>
                                        <p:tgtEl>
                                          <p:spTgt spid="13"/>
                                        </p:tgtEl>
                                        <p:attrNameLst>
                                          <p:attrName>style.visibility</p:attrName>
                                        </p:attrNameLst>
                                      </p:cBhvr>
                                      <p:to>
                                        <p:strVal val="visible"/>
                                      </p:to>
                                    </p:set>
                                    <p:animEffect transition="in" filter="blinds(horizontal)">
                                      <p:cBhvr>
                                        <p:cTn id="39" dur="500"/>
                                        <p:tgtEl>
                                          <p:spTgt spid="13"/>
                                        </p:tgtEl>
                                      </p:cBhvr>
                                    </p:animEffect>
                                  </p:childTnLst>
                                </p:cTn>
                              </p:par>
                            </p:childTnLst>
                          </p:cTn>
                        </p:par>
                      </p:childTnLst>
                    </p:cTn>
                  </p:par>
                  <p:par>
                    <p:cTn id="40" fill="hold">
                      <p:stCondLst>
                        <p:cond delay="indefinite"/>
                      </p:stCondLst>
                      <p:childTnLst>
                        <p:par>
                          <p:cTn id="41" fill="hold">
                            <p:stCondLst>
                              <p:cond delay="0"/>
                            </p:stCondLst>
                            <p:childTnLst>
                              <p:par>
                                <p:cTn id="42" presetID="3" presetClass="entr" presetSubtype="10" fill="hold" nodeType="clickEffect">
                                  <p:stCondLst>
                                    <p:cond delay="0"/>
                                  </p:stCondLst>
                                  <p:childTnLst>
                                    <p:set>
                                      <p:cBhvr>
                                        <p:cTn id="43" dur="1" fill="hold">
                                          <p:stCondLst>
                                            <p:cond delay="0"/>
                                          </p:stCondLst>
                                        </p:cTn>
                                        <p:tgtEl>
                                          <p:spTgt spid="22"/>
                                        </p:tgtEl>
                                        <p:attrNameLst>
                                          <p:attrName>style.visibility</p:attrName>
                                        </p:attrNameLst>
                                      </p:cBhvr>
                                      <p:to>
                                        <p:strVal val="visible"/>
                                      </p:to>
                                    </p:set>
                                    <p:animEffect transition="in" filter="blinds(horizontal)">
                                      <p:cBhvr>
                                        <p:cTn id="44" dur="500"/>
                                        <p:tgtEl>
                                          <p:spTgt spid="22"/>
                                        </p:tgtEl>
                                      </p:cBhvr>
                                    </p:animEffect>
                                  </p:childTnLst>
                                </p:cTn>
                              </p:par>
                              <p:par>
                                <p:cTn id="45" presetID="3" presetClass="entr" presetSubtype="10" fill="hold" grpId="0" nodeType="withEffect">
                                  <p:stCondLst>
                                    <p:cond delay="0"/>
                                  </p:stCondLst>
                                  <p:childTnLst>
                                    <p:set>
                                      <p:cBhvr>
                                        <p:cTn id="46" dur="1" fill="hold">
                                          <p:stCondLst>
                                            <p:cond delay="0"/>
                                          </p:stCondLst>
                                        </p:cTn>
                                        <p:tgtEl>
                                          <p:spTgt spid="23"/>
                                        </p:tgtEl>
                                        <p:attrNameLst>
                                          <p:attrName>style.visibility</p:attrName>
                                        </p:attrNameLst>
                                      </p:cBhvr>
                                      <p:to>
                                        <p:strVal val="visible"/>
                                      </p:to>
                                    </p:set>
                                    <p:animEffect transition="in" filter="blinds(horizontal)">
                                      <p:cBhvr>
                                        <p:cTn id="47" dur="500"/>
                                        <p:tgtEl>
                                          <p:spTgt spid="23"/>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30"/>
                                        </p:tgtEl>
                                        <p:attrNameLst>
                                          <p:attrName>style.visibility</p:attrName>
                                        </p:attrNameLst>
                                      </p:cBhvr>
                                      <p:to>
                                        <p:strVal val="visible"/>
                                      </p:to>
                                    </p:set>
                                    <p:animEffect transition="in" filter="blinds(horizontal)">
                                      <p:cBhvr>
                                        <p:cTn id="52" dur="500"/>
                                        <p:tgtEl>
                                          <p:spTgt spid="30"/>
                                        </p:tgtEl>
                                      </p:cBhvr>
                                    </p:animEffect>
                                  </p:childTnLst>
                                </p:cTn>
                              </p:par>
                              <p:par>
                                <p:cTn id="53" presetID="3" presetClass="entr" presetSubtype="10" fill="hold" nodeType="withEffect">
                                  <p:stCondLst>
                                    <p:cond delay="0"/>
                                  </p:stCondLst>
                                  <p:childTnLst>
                                    <p:set>
                                      <p:cBhvr>
                                        <p:cTn id="54" dur="1" fill="hold">
                                          <p:stCondLst>
                                            <p:cond delay="0"/>
                                          </p:stCondLst>
                                        </p:cTn>
                                        <p:tgtEl>
                                          <p:spTgt spid="24"/>
                                        </p:tgtEl>
                                        <p:attrNameLst>
                                          <p:attrName>style.visibility</p:attrName>
                                        </p:attrNameLst>
                                      </p:cBhvr>
                                      <p:to>
                                        <p:strVal val="visible"/>
                                      </p:to>
                                    </p:set>
                                    <p:animEffect transition="in" filter="blinds(horizontal)">
                                      <p:cBhvr>
                                        <p:cTn id="55" dur="500"/>
                                        <p:tgtEl>
                                          <p:spTgt spid="24"/>
                                        </p:tgtEl>
                                      </p:cBhvr>
                                    </p:animEffect>
                                  </p:childTnLst>
                                </p:cTn>
                              </p:par>
                              <p:par>
                                <p:cTn id="56" presetID="3" presetClass="entr" presetSubtype="10" fill="hold" nodeType="withEffect">
                                  <p:stCondLst>
                                    <p:cond delay="0"/>
                                  </p:stCondLst>
                                  <p:childTnLst>
                                    <p:set>
                                      <p:cBhvr>
                                        <p:cTn id="57" dur="1" fill="hold">
                                          <p:stCondLst>
                                            <p:cond delay="0"/>
                                          </p:stCondLst>
                                        </p:cTn>
                                        <p:tgtEl>
                                          <p:spTgt spid="26"/>
                                        </p:tgtEl>
                                        <p:attrNameLst>
                                          <p:attrName>style.visibility</p:attrName>
                                        </p:attrNameLst>
                                      </p:cBhvr>
                                      <p:to>
                                        <p:strVal val="visible"/>
                                      </p:to>
                                    </p:set>
                                    <p:animEffect transition="in" filter="blinds(horizontal)">
                                      <p:cBhvr>
                                        <p:cTn id="58" dur="500"/>
                                        <p:tgtEl>
                                          <p:spTgt spid="26"/>
                                        </p:tgtEl>
                                      </p:cBhvr>
                                    </p:animEffect>
                                  </p:childTnLst>
                                </p:cTn>
                              </p:par>
                              <p:par>
                                <p:cTn id="59" presetID="3" presetClass="entr" presetSubtype="10" fill="hold" grpId="0" nodeType="withEffect">
                                  <p:stCondLst>
                                    <p:cond delay="0"/>
                                  </p:stCondLst>
                                  <p:childTnLst>
                                    <p:set>
                                      <p:cBhvr>
                                        <p:cTn id="60" dur="1" fill="hold">
                                          <p:stCondLst>
                                            <p:cond delay="0"/>
                                          </p:stCondLst>
                                        </p:cTn>
                                        <p:tgtEl>
                                          <p:spTgt spid="44"/>
                                        </p:tgtEl>
                                        <p:attrNameLst>
                                          <p:attrName>style.visibility</p:attrName>
                                        </p:attrNameLst>
                                      </p:cBhvr>
                                      <p:to>
                                        <p:strVal val="visible"/>
                                      </p:to>
                                    </p:set>
                                    <p:animEffect transition="in" filter="blinds(horizontal)">
                                      <p:cBhvr>
                                        <p:cTn id="61" dur="500"/>
                                        <p:tgtEl>
                                          <p:spTgt spid="44"/>
                                        </p:tgtEl>
                                      </p:cBhvr>
                                    </p:animEffect>
                                  </p:childTnLst>
                                </p:cTn>
                              </p:par>
                              <p:par>
                                <p:cTn id="62" presetID="3" presetClass="entr" presetSubtype="10" fill="hold" grpId="0" nodeType="withEffect">
                                  <p:stCondLst>
                                    <p:cond delay="0"/>
                                  </p:stCondLst>
                                  <p:childTnLst>
                                    <p:set>
                                      <p:cBhvr>
                                        <p:cTn id="63" dur="1" fill="hold">
                                          <p:stCondLst>
                                            <p:cond delay="0"/>
                                          </p:stCondLst>
                                        </p:cTn>
                                        <p:tgtEl>
                                          <p:spTgt spid="31"/>
                                        </p:tgtEl>
                                        <p:attrNameLst>
                                          <p:attrName>style.visibility</p:attrName>
                                        </p:attrNameLst>
                                      </p:cBhvr>
                                      <p:to>
                                        <p:strVal val="visible"/>
                                      </p:to>
                                    </p:set>
                                    <p:animEffect transition="in" filter="blinds(horizontal)">
                                      <p:cBhvr>
                                        <p:cTn id="64" dur="500"/>
                                        <p:tgtEl>
                                          <p:spTgt spid="31"/>
                                        </p:tgtEl>
                                      </p:cBhvr>
                                    </p:animEffect>
                                  </p:childTnLst>
                                </p:cTn>
                              </p:par>
                            </p:childTnLst>
                          </p:cTn>
                        </p:par>
                      </p:childTnLst>
                    </p:cTn>
                  </p:par>
                  <p:par>
                    <p:cTn id="65" fill="hold">
                      <p:stCondLst>
                        <p:cond delay="indefinite"/>
                      </p:stCondLst>
                      <p:childTnLst>
                        <p:par>
                          <p:cTn id="66" fill="hold">
                            <p:stCondLst>
                              <p:cond delay="0"/>
                            </p:stCondLst>
                            <p:childTnLst>
                              <p:par>
                                <p:cTn id="67" presetID="3" presetClass="entr" presetSubtype="10" fill="hold" nodeType="clickEffect">
                                  <p:stCondLst>
                                    <p:cond delay="0"/>
                                  </p:stCondLst>
                                  <p:childTnLst>
                                    <p:set>
                                      <p:cBhvr>
                                        <p:cTn id="68" dur="1" fill="hold">
                                          <p:stCondLst>
                                            <p:cond delay="0"/>
                                          </p:stCondLst>
                                        </p:cTn>
                                        <p:tgtEl>
                                          <p:spTgt spid="51">
                                            <p:txEl>
                                              <p:pRg st="2" end="2"/>
                                            </p:txEl>
                                          </p:spTgt>
                                        </p:tgtEl>
                                        <p:attrNameLst>
                                          <p:attrName>style.visibility</p:attrName>
                                        </p:attrNameLst>
                                      </p:cBhvr>
                                      <p:to>
                                        <p:strVal val="visible"/>
                                      </p:to>
                                    </p:set>
                                    <p:animEffect transition="in" filter="blinds(horizontal)">
                                      <p:cBhvr>
                                        <p:cTn id="69" dur="500"/>
                                        <p:tgtEl>
                                          <p:spTgt spid="51">
                                            <p:txEl>
                                              <p:pRg st="2" end="2"/>
                                            </p:txEl>
                                          </p:spTgt>
                                        </p:tgtEl>
                                      </p:cBhvr>
                                    </p:animEffect>
                                  </p:childTnLst>
                                </p:cTn>
                              </p:par>
                            </p:childTnLst>
                          </p:cTn>
                        </p:par>
                      </p:childTnLst>
                    </p:cTn>
                  </p:par>
                  <p:par>
                    <p:cTn id="70" fill="hold">
                      <p:stCondLst>
                        <p:cond delay="indefinite"/>
                      </p:stCondLst>
                      <p:childTnLst>
                        <p:par>
                          <p:cTn id="71" fill="hold">
                            <p:stCondLst>
                              <p:cond delay="0"/>
                            </p:stCondLst>
                            <p:childTnLst>
                              <p:par>
                                <p:cTn id="72" presetID="3" presetClass="entr" presetSubtype="10" fill="hold" nodeType="clickEffect">
                                  <p:stCondLst>
                                    <p:cond delay="0"/>
                                  </p:stCondLst>
                                  <p:childTnLst>
                                    <p:set>
                                      <p:cBhvr>
                                        <p:cTn id="73" dur="1" fill="hold">
                                          <p:stCondLst>
                                            <p:cond delay="0"/>
                                          </p:stCondLst>
                                        </p:cTn>
                                        <p:tgtEl>
                                          <p:spTgt spid="47"/>
                                        </p:tgtEl>
                                        <p:attrNameLst>
                                          <p:attrName>style.visibility</p:attrName>
                                        </p:attrNameLst>
                                      </p:cBhvr>
                                      <p:to>
                                        <p:strVal val="visible"/>
                                      </p:to>
                                    </p:set>
                                    <p:animEffect transition="in" filter="blinds(horizontal)">
                                      <p:cBhvr>
                                        <p:cTn id="74" dur="500"/>
                                        <p:tgtEl>
                                          <p:spTgt spid="47"/>
                                        </p:tgtEl>
                                      </p:cBhvr>
                                    </p:animEffect>
                                  </p:childTnLst>
                                </p:cTn>
                              </p:par>
                              <p:par>
                                <p:cTn id="75" presetID="3" presetClass="entr" presetSubtype="10" fill="hold" grpId="0" nodeType="withEffect">
                                  <p:stCondLst>
                                    <p:cond delay="0"/>
                                  </p:stCondLst>
                                  <p:childTnLst>
                                    <p:set>
                                      <p:cBhvr>
                                        <p:cTn id="76" dur="1" fill="hold">
                                          <p:stCondLst>
                                            <p:cond delay="0"/>
                                          </p:stCondLst>
                                        </p:cTn>
                                        <p:tgtEl>
                                          <p:spTgt spid="50"/>
                                        </p:tgtEl>
                                        <p:attrNameLst>
                                          <p:attrName>style.visibility</p:attrName>
                                        </p:attrNameLst>
                                      </p:cBhvr>
                                      <p:to>
                                        <p:strVal val="visible"/>
                                      </p:to>
                                    </p:set>
                                    <p:animEffect transition="in" filter="blinds(horizontal)">
                                      <p:cBhvr>
                                        <p:cTn id="77" dur="500"/>
                                        <p:tgtEl>
                                          <p:spTgt spid="50"/>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grpId="0" nodeType="clickEffect">
                                  <p:stCondLst>
                                    <p:cond delay="0"/>
                                  </p:stCondLst>
                                  <p:childTnLst>
                                    <p:set>
                                      <p:cBhvr>
                                        <p:cTn id="81" dur="1" fill="hold">
                                          <p:stCondLst>
                                            <p:cond delay="0"/>
                                          </p:stCondLst>
                                        </p:cTn>
                                        <p:tgtEl>
                                          <p:spTgt spid="18"/>
                                        </p:tgtEl>
                                        <p:attrNameLst>
                                          <p:attrName>style.visibility</p:attrName>
                                        </p:attrNameLst>
                                      </p:cBhvr>
                                      <p:to>
                                        <p:strVal val="visible"/>
                                      </p:to>
                                    </p:set>
                                    <p:animEffect transition="in" filter="blinds(horizontal)">
                                      <p:cBhvr>
                                        <p:cTn id="82" dur="500"/>
                                        <p:tgtEl>
                                          <p:spTgt spid="18"/>
                                        </p:tgtEl>
                                      </p:cBhvr>
                                    </p:animEffect>
                                  </p:childTnLst>
                                </p:cTn>
                              </p:par>
                              <p:par>
                                <p:cTn id="83" presetID="3" presetClass="entr" presetSubtype="10" fill="hold" nodeType="withEffect">
                                  <p:stCondLst>
                                    <p:cond delay="0"/>
                                  </p:stCondLst>
                                  <p:childTnLst>
                                    <p:set>
                                      <p:cBhvr>
                                        <p:cTn id="84" dur="1" fill="hold">
                                          <p:stCondLst>
                                            <p:cond delay="0"/>
                                          </p:stCondLst>
                                        </p:cTn>
                                        <p:tgtEl>
                                          <p:spTgt spid="14"/>
                                        </p:tgtEl>
                                        <p:attrNameLst>
                                          <p:attrName>style.visibility</p:attrName>
                                        </p:attrNameLst>
                                      </p:cBhvr>
                                      <p:to>
                                        <p:strVal val="visible"/>
                                      </p:to>
                                    </p:set>
                                    <p:animEffect transition="in" filter="blinds(horizontal)">
                                      <p:cBhvr>
                                        <p:cTn id="85" dur="500"/>
                                        <p:tgtEl>
                                          <p:spTgt spid="14"/>
                                        </p:tgtEl>
                                      </p:cBhvr>
                                    </p:animEffect>
                                  </p:childTnLst>
                                </p:cTn>
                              </p:par>
                              <p:par>
                                <p:cTn id="86" presetID="3" presetClass="entr" presetSubtype="10" fill="hold" nodeType="withEffect">
                                  <p:stCondLst>
                                    <p:cond delay="0"/>
                                  </p:stCondLst>
                                  <p:childTnLst>
                                    <p:set>
                                      <p:cBhvr>
                                        <p:cTn id="87" dur="1" fill="hold">
                                          <p:stCondLst>
                                            <p:cond delay="0"/>
                                          </p:stCondLst>
                                        </p:cTn>
                                        <p:tgtEl>
                                          <p:spTgt spid="16"/>
                                        </p:tgtEl>
                                        <p:attrNameLst>
                                          <p:attrName>style.visibility</p:attrName>
                                        </p:attrNameLst>
                                      </p:cBhvr>
                                      <p:to>
                                        <p:strVal val="visible"/>
                                      </p:to>
                                    </p:set>
                                    <p:animEffect transition="in" filter="blinds(horizontal)">
                                      <p:cBhvr>
                                        <p:cTn id="88" dur="500"/>
                                        <p:tgtEl>
                                          <p:spTgt spid="16"/>
                                        </p:tgtEl>
                                      </p:cBhvr>
                                    </p:animEffect>
                                  </p:childTnLst>
                                </p:cTn>
                              </p:par>
                              <p:par>
                                <p:cTn id="89" presetID="3" presetClass="entr" presetSubtype="10" fill="hold" grpId="0" nodeType="withEffect">
                                  <p:stCondLst>
                                    <p:cond delay="0"/>
                                  </p:stCondLst>
                                  <p:childTnLst>
                                    <p:set>
                                      <p:cBhvr>
                                        <p:cTn id="90" dur="1" fill="hold">
                                          <p:stCondLst>
                                            <p:cond delay="0"/>
                                          </p:stCondLst>
                                        </p:cTn>
                                        <p:tgtEl>
                                          <p:spTgt spid="19"/>
                                        </p:tgtEl>
                                        <p:attrNameLst>
                                          <p:attrName>style.visibility</p:attrName>
                                        </p:attrNameLst>
                                      </p:cBhvr>
                                      <p:to>
                                        <p:strVal val="visible"/>
                                      </p:to>
                                    </p:set>
                                    <p:animEffect transition="in" filter="blinds(horizontal)">
                                      <p:cBhvr>
                                        <p:cTn id="91" dur="500"/>
                                        <p:tgtEl>
                                          <p:spTgt spid="19"/>
                                        </p:tgtEl>
                                      </p:cBhvr>
                                    </p:animEffect>
                                  </p:childTnLst>
                                </p:cTn>
                              </p:par>
                            </p:childTnLst>
                          </p:cTn>
                        </p:par>
                      </p:childTnLst>
                    </p:cTn>
                  </p:par>
                  <p:par>
                    <p:cTn id="92" fill="hold">
                      <p:stCondLst>
                        <p:cond delay="indefinite"/>
                      </p:stCondLst>
                      <p:childTnLst>
                        <p:par>
                          <p:cTn id="93" fill="hold">
                            <p:stCondLst>
                              <p:cond delay="0"/>
                            </p:stCondLst>
                            <p:childTnLst>
                              <p:par>
                                <p:cTn id="94" presetID="3" presetClass="entr" presetSubtype="10" fill="hold" grpId="0" nodeType="clickEffect">
                                  <p:stCondLst>
                                    <p:cond delay="0"/>
                                  </p:stCondLst>
                                  <p:childTnLst>
                                    <p:set>
                                      <p:cBhvr>
                                        <p:cTn id="95" dur="1" fill="hold">
                                          <p:stCondLst>
                                            <p:cond delay="0"/>
                                          </p:stCondLst>
                                        </p:cTn>
                                        <p:tgtEl>
                                          <p:spTgt spid="21"/>
                                        </p:tgtEl>
                                        <p:attrNameLst>
                                          <p:attrName>style.visibility</p:attrName>
                                        </p:attrNameLst>
                                      </p:cBhvr>
                                      <p:to>
                                        <p:strVal val="visible"/>
                                      </p:to>
                                    </p:set>
                                    <p:animEffect transition="in" filter="blinds(horizontal)">
                                      <p:cBhvr>
                                        <p:cTn id="96" dur="500"/>
                                        <p:tgtEl>
                                          <p:spTgt spid="21"/>
                                        </p:tgtEl>
                                      </p:cBhvr>
                                    </p:animEffect>
                                  </p:childTnLst>
                                </p:cTn>
                              </p:par>
                            </p:childTnLst>
                          </p:cTn>
                        </p:par>
                      </p:childTnLst>
                    </p:cTn>
                  </p:par>
                  <p:par>
                    <p:cTn id="97" fill="hold">
                      <p:stCondLst>
                        <p:cond delay="indefinite"/>
                      </p:stCondLst>
                      <p:childTnLst>
                        <p:par>
                          <p:cTn id="98" fill="hold">
                            <p:stCondLst>
                              <p:cond delay="0"/>
                            </p:stCondLst>
                            <p:childTnLst>
                              <p:par>
                                <p:cTn id="99" presetID="3" presetClass="entr" presetSubtype="10" fill="hold" grpId="0" nodeType="clickEffect">
                                  <p:stCondLst>
                                    <p:cond delay="0"/>
                                  </p:stCondLst>
                                  <p:childTnLst>
                                    <p:set>
                                      <p:cBhvr>
                                        <p:cTn id="100" dur="1" fill="hold">
                                          <p:stCondLst>
                                            <p:cond delay="0"/>
                                          </p:stCondLst>
                                        </p:cTn>
                                        <p:tgtEl>
                                          <p:spTgt spid="20"/>
                                        </p:tgtEl>
                                        <p:attrNameLst>
                                          <p:attrName>style.visibility</p:attrName>
                                        </p:attrNameLst>
                                      </p:cBhvr>
                                      <p:to>
                                        <p:strVal val="visible"/>
                                      </p:to>
                                    </p:set>
                                    <p:animEffect transition="in" filter="blinds(horizontal)">
                                      <p:cBhvr>
                                        <p:cTn id="101" dur="500"/>
                                        <p:tgtEl>
                                          <p:spTgt spid="20"/>
                                        </p:tgtEl>
                                      </p:cBhvr>
                                    </p:animEffect>
                                  </p:childTnLst>
                                </p:cTn>
                              </p:par>
                            </p:childTnLst>
                          </p:cTn>
                        </p:par>
                      </p:childTnLst>
                    </p:cTn>
                  </p:par>
                  <p:par>
                    <p:cTn id="102" fill="hold">
                      <p:stCondLst>
                        <p:cond delay="indefinite"/>
                      </p:stCondLst>
                      <p:childTnLst>
                        <p:par>
                          <p:cTn id="103" fill="hold">
                            <p:stCondLst>
                              <p:cond delay="0"/>
                            </p:stCondLst>
                            <p:childTnLst>
                              <p:par>
                                <p:cTn id="104" presetID="3" presetClass="entr" presetSubtype="10" fill="hold" nodeType="clickEffect">
                                  <p:stCondLst>
                                    <p:cond delay="0"/>
                                  </p:stCondLst>
                                  <p:childTnLst>
                                    <p:set>
                                      <p:cBhvr>
                                        <p:cTn id="105" dur="1" fill="hold">
                                          <p:stCondLst>
                                            <p:cond delay="0"/>
                                          </p:stCondLst>
                                        </p:cTn>
                                        <p:tgtEl>
                                          <p:spTgt spid="35"/>
                                        </p:tgtEl>
                                        <p:attrNameLst>
                                          <p:attrName>style.visibility</p:attrName>
                                        </p:attrNameLst>
                                      </p:cBhvr>
                                      <p:to>
                                        <p:strVal val="visible"/>
                                      </p:to>
                                    </p:set>
                                    <p:animEffect transition="in" filter="blinds(horizontal)">
                                      <p:cBhvr>
                                        <p:cTn id="106" dur="500"/>
                                        <p:tgtEl>
                                          <p:spTgt spid="35"/>
                                        </p:tgtEl>
                                      </p:cBhvr>
                                    </p:animEffect>
                                  </p:childTnLst>
                                </p:cTn>
                              </p:par>
                              <p:par>
                                <p:cTn id="107" presetID="3" presetClass="entr" presetSubtype="10" fill="hold" nodeType="withEffect">
                                  <p:stCondLst>
                                    <p:cond delay="0"/>
                                  </p:stCondLst>
                                  <p:childTnLst>
                                    <p:set>
                                      <p:cBhvr>
                                        <p:cTn id="108" dur="1" fill="hold">
                                          <p:stCondLst>
                                            <p:cond delay="0"/>
                                          </p:stCondLst>
                                        </p:cTn>
                                        <p:tgtEl>
                                          <p:spTgt spid="33"/>
                                        </p:tgtEl>
                                        <p:attrNameLst>
                                          <p:attrName>style.visibility</p:attrName>
                                        </p:attrNameLst>
                                      </p:cBhvr>
                                      <p:to>
                                        <p:strVal val="visible"/>
                                      </p:to>
                                    </p:set>
                                    <p:animEffect transition="in" filter="blinds(horizontal)">
                                      <p:cBhvr>
                                        <p:cTn id="109" dur="500"/>
                                        <p:tgtEl>
                                          <p:spTgt spid="33"/>
                                        </p:tgtEl>
                                      </p:cBhvr>
                                    </p:animEffect>
                                  </p:childTnLst>
                                </p:cTn>
                              </p:par>
                            </p:childTnLst>
                          </p:cTn>
                        </p:par>
                      </p:childTnLst>
                    </p:cTn>
                  </p:par>
                  <p:par>
                    <p:cTn id="110" fill="hold">
                      <p:stCondLst>
                        <p:cond delay="indefinite"/>
                      </p:stCondLst>
                      <p:childTnLst>
                        <p:par>
                          <p:cTn id="111" fill="hold">
                            <p:stCondLst>
                              <p:cond delay="0"/>
                            </p:stCondLst>
                            <p:childTnLst>
                              <p:par>
                                <p:cTn id="112" presetID="3" presetClass="entr" presetSubtype="10" fill="hold" grpId="0" nodeType="clickEffect">
                                  <p:stCondLst>
                                    <p:cond delay="0"/>
                                  </p:stCondLst>
                                  <p:childTnLst>
                                    <p:set>
                                      <p:cBhvr>
                                        <p:cTn id="113" dur="1" fill="hold">
                                          <p:stCondLst>
                                            <p:cond delay="0"/>
                                          </p:stCondLst>
                                        </p:cTn>
                                        <p:tgtEl>
                                          <p:spTgt spid="45"/>
                                        </p:tgtEl>
                                        <p:attrNameLst>
                                          <p:attrName>style.visibility</p:attrName>
                                        </p:attrNameLst>
                                      </p:cBhvr>
                                      <p:to>
                                        <p:strVal val="visible"/>
                                      </p:to>
                                    </p:set>
                                    <p:animEffect transition="in" filter="blinds(horizontal)">
                                      <p:cBhvr>
                                        <p:cTn id="114" dur="500"/>
                                        <p:tgtEl>
                                          <p:spTgt spid="45"/>
                                        </p:tgtEl>
                                      </p:cBhvr>
                                    </p:animEffect>
                                  </p:childTnLst>
                                </p:cTn>
                              </p:par>
                            </p:childTnLst>
                          </p:cTn>
                        </p:par>
                      </p:childTnLst>
                    </p:cTn>
                  </p:par>
                  <p:par>
                    <p:cTn id="115" fill="hold">
                      <p:stCondLst>
                        <p:cond delay="indefinite"/>
                      </p:stCondLst>
                      <p:childTnLst>
                        <p:par>
                          <p:cTn id="116" fill="hold">
                            <p:stCondLst>
                              <p:cond delay="0"/>
                            </p:stCondLst>
                            <p:childTnLst>
                              <p:par>
                                <p:cTn id="117" presetID="3" presetClass="entr" presetSubtype="10" fill="hold" grpId="0" nodeType="clickEffect">
                                  <p:stCondLst>
                                    <p:cond delay="0"/>
                                  </p:stCondLst>
                                  <p:childTnLst>
                                    <p:set>
                                      <p:cBhvr>
                                        <p:cTn id="118" dur="1" fill="hold">
                                          <p:stCondLst>
                                            <p:cond delay="0"/>
                                          </p:stCondLst>
                                        </p:cTn>
                                        <p:tgtEl>
                                          <p:spTgt spid="46"/>
                                        </p:tgtEl>
                                        <p:attrNameLst>
                                          <p:attrName>style.visibility</p:attrName>
                                        </p:attrNameLst>
                                      </p:cBhvr>
                                      <p:to>
                                        <p:strVal val="visible"/>
                                      </p:to>
                                    </p:set>
                                    <p:animEffect transition="in" filter="blinds(horizontal)">
                                      <p:cBhvr>
                                        <p:cTn id="119" dur="500"/>
                                        <p:tgtEl>
                                          <p:spTgt spid="46"/>
                                        </p:tgtEl>
                                      </p:cBhvr>
                                    </p:animEffect>
                                  </p:childTnLst>
                                </p:cTn>
                              </p:par>
                            </p:childTnLst>
                          </p:cTn>
                        </p:par>
                      </p:childTnLst>
                    </p:cTn>
                  </p:par>
                  <p:par>
                    <p:cTn id="120" fill="hold">
                      <p:stCondLst>
                        <p:cond delay="indefinite"/>
                      </p:stCondLst>
                      <p:childTnLst>
                        <p:par>
                          <p:cTn id="121" fill="hold">
                            <p:stCondLst>
                              <p:cond delay="0"/>
                            </p:stCondLst>
                            <p:childTnLst>
                              <p:par>
                                <p:cTn id="122" presetID="3" presetClass="entr" presetSubtype="10" fill="hold" nodeType="clickEffect">
                                  <p:stCondLst>
                                    <p:cond delay="0"/>
                                  </p:stCondLst>
                                  <p:childTnLst>
                                    <p:set>
                                      <p:cBhvr>
                                        <p:cTn id="123" dur="1" fill="hold">
                                          <p:stCondLst>
                                            <p:cond delay="0"/>
                                          </p:stCondLst>
                                        </p:cTn>
                                        <p:tgtEl>
                                          <p:spTgt spid="51">
                                            <p:txEl>
                                              <p:pRg st="4" end="4"/>
                                            </p:txEl>
                                          </p:spTgt>
                                        </p:tgtEl>
                                        <p:attrNameLst>
                                          <p:attrName>style.visibility</p:attrName>
                                        </p:attrNameLst>
                                      </p:cBhvr>
                                      <p:to>
                                        <p:strVal val="visible"/>
                                      </p:to>
                                    </p:set>
                                    <p:animEffect transition="in" filter="blinds(horizontal)">
                                      <p:cBhvr>
                                        <p:cTn id="124" dur="500"/>
                                        <p:tgtEl>
                                          <p:spTgt spid="51">
                                            <p:txEl>
                                              <p:pRg st="4" end="4"/>
                                            </p:txEl>
                                          </p:spTgt>
                                        </p:tgtEl>
                                      </p:cBhvr>
                                    </p:animEffect>
                                  </p:childTnLst>
                                </p:cTn>
                              </p:par>
                            </p:childTnLst>
                          </p:cTn>
                        </p:par>
                      </p:childTnLst>
                    </p:cTn>
                  </p:par>
                  <p:par>
                    <p:cTn id="125" fill="hold">
                      <p:stCondLst>
                        <p:cond delay="indefinite"/>
                      </p:stCondLst>
                      <p:childTnLst>
                        <p:par>
                          <p:cTn id="126" fill="hold">
                            <p:stCondLst>
                              <p:cond delay="0"/>
                            </p:stCondLst>
                            <p:childTnLst>
                              <p:par>
                                <p:cTn id="127" presetID="3" presetClass="entr" presetSubtype="10" fill="hold" grpId="0" nodeType="clickEffect">
                                  <p:stCondLst>
                                    <p:cond delay="0"/>
                                  </p:stCondLst>
                                  <p:childTnLst>
                                    <p:set>
                                      <p:cBhvr>
                                        <p:cTn id="128" dur="1" fill="hold">
                                          <p:stCondLst>
                                            <p:cond delay="0"/>
                                          </p:stCondLst>
                                        </p:cTn>
                                        <p:tgtEl>
                                          <p:spTgt spid="52"/>
                                        </p:tgtEl>
                                        <p:attrNameLst>
                                          <p:attrName>style.visibility</p:attrName>
                                        </p:attrNameLst>
                                      </p:cBhvr>
                                      <p:to>
                                        <p:strVal val="visible"/>
                                      </p:to>
                                    </p:set>
                                    <p:animEffect transition="in" filter="blinds(horizontal)">
                                      <p:cBhvr>
                                        <p:cTn id="129" dur="500"/>
                                        <p:tgtEl>
                                          <p:spTgt spid="52"/>
                                        </p:tgtEl>
                                      </p:cBhvr>
                                    </p:animEffect>
                                  </p:childTnLst>
                                </p:cTn>
                              </p:par>
                            </p:childTnLst>
                          </p:cTn>
                        </p:par>
                      </p:childTnLst>
                    </p:cTn>
                  </p:par>
                  <p:par>
                    <p:cTn id="130" fill="hold">
                      <p:stCondLst>
                        <p:cond delay="indefinite"/>
                      </p:stCondLst>
                      <p:childTnLst>
                        <p:par>
                          <p:cTn id="131" fill="hold">
                            <p:stCondLst>
                              <p:cond delay="0"/>
                            </p:stCondLst>
                            <p:childTnLst>
                              <p:par>
                                <p:cTn id="132" presetID="3" presetClass="entr" presetSubtype="10" fill="hold" grpId="0" nodeType="clickEffect">
                                  <p:stCondLst>
                                    <p:cond delay="0"/>
                                  </p:stCondLst>
                                  <p:childTnLst>
                                    <p:set>
                                      <p:cBhvr>
                                        <p:cTn id="133" dur="1" fill="hold">
                                          <p:stCondLst>
                                            <p:cond delay="0"/>
                                          </p:stCondLst>
                                        </p:cTn>
                                        <p:tgtEl>
                                          <p:spTgt spid="53"/>
                                        </p:tgtEl>
                                        <p:attrNameLst>
                                          <p:attrName>style.visibility</p:attrName>
                                        </p:attrNameLst>
                                      </p:cBhvr>
                                      <p:to>
                                        <p:strVal val="visible"/>
                                      </p:to>
                                    </p:set>
                                    <p:animEffect transition="in" filter="blinds(horizontal)">
                                      <p:cBhvr>
                                        <p:cTn id="134" dur="500"/>
                                        <p:tgtEl>
                                          <p:spTgt spid="53"/>
                                        </p:tgtEl>
                                      </p:cBhvr>
                                    </p:animEffect>
                                  </p:childTnLst>
                                </p:cTn>
                              </p:par>
                            </p:childTnLst>
                          </p:cTn>
                        </p:par>
                      </p:childTnLst>
                    </p:cTn>
                  </p:par>
                  <p:par>
                    <p:cTn id="135" fill="hold">
                      <p:stCondLst>
                        <p:cond delay="indefinite"/>
                      </p:stCondLst>
                      <p:childTnLst>
                        <p:par>
                          <p:cTn id="136" fill="hold">
                            <p:stCondLst>
                              <p:cond delay="0"/>
                            </p:stCondLst>
                            <p:childTnLst>
                              <p:par>
                                <p:cTn id="137" presetID="3" presetClass="entr" presetSubtype="10" fill="hold" grpId="0" nodeType="clickEffect">
                                  <p:stCondLst>
                                    <p:cond delay="0"/>
                                  </p:stCondLst>
                                  <p:childTnLst>
                                    <p:set>
                                      <p:cBhvr>
                                        <p:cTn id="138" dur="1" fill="hold">
                                          <p:stCondLst>
                                            <p:cond delay="0"/>
                                          </p:stCondLst>
                                        </p:cTn>
                                        <p:tgtEl>
                                          <p:spTgt spid="54"/>
                                        </p:tgtEl>
                                        <p:attrNameLst>
                                          <p:attrName>style.visibility</p:attrName>
                                        </p:attrNameLst>
                                      </p:cBhvr>
                                      <p:to>
                                        <p:strVal val="visible"/>
                                      </p:to>
                                    </p:set>
                                    <p:animEffect transition="in" filter="blinds(horizontal)">
                                      <p:cBhvr>
                                        <p:cTn id="139" dur="500"/>
                                        <p:tgtEl>
                                          <p:spTgt spid="54"/>
                                        </p:tgtEl>
                                      </p:cBhvr>
                                    </p:animEffect>
                                  </p:childTnLst>
                                </p:cTn>
                              </p:par>
                            </p:childTnLst>
                          </p:cTn>
                        </p:par>
                      </p:childTnLst>
                    </p:cTn>
                  </p:par>
                  <p:par>
                    <p:cTn id="140" fill="hold">
                      <p:stCondLst>
                        <p:cond delay="indefinite"/>
                      </p:stCondLst>
                      <p:childTnLst>
                        <p:par>
                          <p:cTn id="141" fill="hold">
                            <p:stCondLst>
                              <p:cond delay="0"/>
                            </p:stCondLst>
                            <p:childTnLst>
                              <p:par>
                                <p:cTn id="142" presetID="3" presetClass="entr" presetSubtype="10" fill="hold" grpId="0" nodeType="clickEffect">
                                  <p:stCondLst>
                                    <p:cond delay="0"/>
                                  </p:stCondLst>
                                  <p:childTnLst>
                                    <p:set>
                                      <p:cBhvr>
                                        <p:cTn id="143" dur="1" fill="hold">
                                          <p:stCondLst>
                                            <p:cond delay="0"/>
                                          </p:stCondLst>
                                        </p:cTn>
                                        <p:tgtEl>
                                          <p:spTgt spid="55"/>
                                        </p:tgtEl>
                                        <p:attrNameLst>
                                          <p:attrName>style.visibility</p:attrName>
                                        </p:attrNameLst>
                                      </p:cBhvr>
                                      <p:to>
                                        <p:strVal val="visible"/>
                                      </p:to>
                                    </p:set>
                                    <p:animEffect transition="in" filter="blinds(horizontal)">
                                      <p:cBhvr>
                                        <p:cTn id="144" dur="500"/>
                                        <p:tgtEl>
                                          <p:spTgt spid="55"/>
                                        </p:tgtEl>
                                      </p:cBhvr>
                                    </p:animEffect>
                                  </p:childTnLst>
                                </p:cTn>
                              </p:par>
                            </p:childTnLst>
                          </p:cTn>
                        </p:par>
                      </p:childTnLst>
                    </p:cTn>
                  </p:par>
                  <p:par>
                    <p:cTn id="145" fill="hold">
                      <p:stCondLst>
                        <p:cond delay="indefinite"/>
                      </p:stCondLst>
                      <p:childTnLst>
                        <p:par>
                          <p:cTn id="146" fill="hold">
                            <p:stCondLst>
                              <p:cond delay="0"/>
                            </p:stCondLst>
                            <p:childTnLst>
                              <p:par>
                                <p:cTn id="147" presetID="7" presetClass="emph" presetSubtype="2" fill="hold" nodeType="clickEffect">
                                  <p:stCondLst>
                                    <p:cond delay="0"/>
                                  </p:stCondLst>
                                  <p:childTnLst>
                                    <p:animClr clrSpc="rgb" dir="cw">
                                      <p:cBhvr>
                                        <p:cTn id="148" dur="500" fill="hold"/>
                                        <p:tgtEl>
                                          <p:spTgt spid="22"/>
                                        </p:tgtEl>
                                        <p:attrNameLst>
                                          <p:attrName>stroke.color</p:attrName>
                                        </p:attrNameLst>
                                      </p:cBhvr>
                                      <p:to>
                                        <a:schemeClr val="hlink"/>
                                      </p:to>
                                    </p:animClr>
                                    <p:set>
                                      <p:cBhvr>
                                        <p:cTn id="149" dur="500" fill="hold"/>
                                        <p:tgtEl>
                                          <p:spTgt spid="22"/>
                                        </p:tgtEl>
                                        <p:attrNameLst>
                                          <p:attrName>stroke.on</p:attrName>
                                        </p:attrNameLst>
                                      </p:cBhvr>
                                      <p:to>
                                        <p:strVal val="true"/>
                                      </p:to>
                                    </p:set>
                                  </p:childTnLst>
                                </p:cTn>
                              </p:par>
                              <p:par>
                                <p:cTn id="150" presetID="3" presetClass="emph" presetSubtype="2" fill="hold" grpId="1" nodeType="withEffect">
                                  <p:stCondLst>
                                    <p:cond delay="0"/>
                                  </p:stCondLst>
                                  <p:childTnLst>
                                    <p:animClr clrSpc="rgb" dir="cw">
                                      <p:cBhvr override="childStyle">
                                        <p:cTn id="151" dur="500" fill="hold"/>
                                        <p:tgtEl>
                                          <p:spTgt spid="23"/>
                                        </p:tgtEl>
                                        <p:attrNameLst>
                                          <p:attrName>style.color</p:attrName>
                                        </p:attrNameLst>
                                      </p:cBhvr>
                                      <p:to>
                                        <a:schemeClr val="hlink"/>
                                      </p:to>
                                    </p:animClr>
                                  </p:childTnLst>
                                </p:cTn>
                              </p:par>
                            </p:childTnLst>
                          </p:cTn>
                        </p:par>
                      </p:childTnLst>
                    </p:cTn>
                  </p:par>
                  <p:par>
                    <p:cTn id="152" fill="hold">
                      <p:stCondLst>
                        <p:cond delay="indefinite"/>
                      </p:stCondLst>
                      <p:childTnLst>
                        <p:par>
                          <p:cTn id="153" fill="hold">
                            <p:stCondLst>
                              <p:cond delay="0"/>
                            </p:stCondLst>
                            <p:childTnLst>
                              <p:par>
                                <p:cTn id="154" presetID="3" presetClass="entr" presetSubtype="10" fill="hold" grpId="0" nodeType="clickEffect">
                                  <p:stCondLst>
                                    <p:cond delay="0"/>
                                  </p:stCondLst>
                                  <p:childTnLst>
                                    <p:set>
                                      <p:cBhvr>
                                        <p:cTn id="155" dur="1" fill="hold">
                                          <p:stCondLst>
                                            <p:cond delay="0"/>
                                          </p:stCondLst>
                                        </p:cTn>
                                        <p:tgtEl>
                                          <p:spTgt spid="56"/>
                                        </p:tgtEl>
                                        <p:attrNameLst>
                                          <p:attrName>style.visibility</p:attrName>
                                        </p:attrNameLst>
                                      </p:cBhvr>
                                      <p:to>
                                        <p:strVal val="visible"/>
                                      </p:to>
                                    </p:set>
                                    <p:animEffect transition="in" filter="blinds(horizontal)">
                                      <p:cBhvr>
                                        <p:cTn id="156" dur="500"/>
                                        <p:tgtEl>
                                          <p:spTgt spid="56"/>
                                        </p:tgtEl>
                                      </p:cBhvr>
                                    </p:animEffect>
                                  </p:childTnLst>
                                </p:cTn>
                              </p:par>
                            </p:childTnLst>
                          </p:cTn>
                        </p:par>
                      </p:childTnLst>
                    </p:cTn>
                  </p:par>
                  <p:par>
                    <p:cTn id="157" fill="hold">
                      <p:stCondLst>
                        <p:cond delay="indefinite"/>
                      </p:stCondLst>
                      <p:childTnLst>
                        <p:par>
                          <p:cTn id="158" fill="hold">
                            <p:stCondLst>
                              <p:cond delay="0"/>
                            </p:stCondLst>
                            <p:childTnLst>
                              <p:par>
                                <p:cTn id="159" presetID="3" presetClass="entr" presetSubtype="10" fill="hold" grpId="0" nodeType="clickEffect">
                                  <p:stCondLst>
                                    <p:cond delay="0"/>
                                  </p:stCondLst>
                                  <p:childTnLst>
                                    <p:set>
                                      <p:cBhvr>
                                        <p:cTn id="160" dur="1" fill="hold">
                                          <p:stCondLst>
                                            <p:cond delay="0"/>
                                          </p:stCondLst>
                                        </p:cTn>
                                        <p:tgtEl>
                                          <p:spTgt spid="63"/>
                                        </p:tgtEl>
                                        <p:attrNameLst>
                                          <p:attrName>style.visibility</p:attrName>
                                        </p:attrNameLst>
                                      </p:cBhvr>
                                      <p:to>
                                        <p:strVal val="visible"/>
                                      </p:to>
                                    </p:set>
                                    <p:animEffect transition="in" filter="blinds(horizontal)">
                                      <p:cBhvr>
                                        <p:cTn id="161" dur="500"/>
                                        <p:tgtEl>
                                          <p:spTgt spid="63"/>
                                        </p:tgtEl>
                                      </p:cBhvr>
                                    </p:animEffect>
                                  </p:childTnLst>
                                </p:cTn>
                              </p:par>
                            </p:childTnLst>
                          </p:cTn>
                        </p:par>
                      </p:childTnLst>
                    </p:cTn>
                  </p:par>
                  <p:par>
                    <p:cTn id="162" fill="hold">
                      <p:stCondLst>
                        <p:cond delay="indefinite"/>
                      </p:stCondLst>
                      <p:childTnLst>
                        <p:par>
                          <p:cTn id="163" fill="hold">
                            <p:stCondLst>
                              <p:cond delay="0"/>
                            </p:stCondLst>
                            <p:childTnLst>
                              <p:par>
                                <p:cTn id="164" presetID="3" presetClass="entr" presetSubtype="10" fill="hold" grpId="0" nodeType="clickEffect">
                                  <p:stCondLst>
                                    <p:cond delay="0"/>
                                  </p:stCondLst>
                                  <p:childTnLst>
                                    <p:set>
                                      <p:cBhvr>
                                        <p:cTn id="165" dur="1" fill="hold">
                                          <p:stCondLst>
                                            <p:cond delay="0"/>
                                          </p:stCondLst>
                                        </p:cTn>
                                        <p:tgtEl>
                                          <p:spTgt spid="64"/>
                                        </p:tgtEl>
                                        <p:attrNameLst>
                                          <p:attrName>style.visibility</p:attrName>
                                        </p:attrNameLst>
                                      </p:cBhvr>
                                      <p:to>
                                        <p:strVal val="visible"/>
                                      </p:to>
                                    </p:set>
                                    <p:animEffect transition="in" filter="blinds(horizontal)">
                                      <p:cBhvr>
                                        <p:cTn id="166" dur="500"/>
                                        <p:tgtEl>
                                          <p:spTgt spid="64"/>
                                        </p:tgtEl>
                                      </p:cBhvr>
                                    </p:animEffect>
                                  </p:childTnLst>
                                </p:cTn>
                              </p:par>
                            </p:childTnLst>
                          </p:cTn>
                        </p:par>
                      </p:childTnLst>
                    </p:cTn>
                  </p:par>
                  <p:par>
                    <p:cTn id="167" fill="hold">
                      <p:stCondLst>
                        <p:cond delay="indefinite"/>
                      </p:stCondLst>
                      <p:childTnLst>
                        <p:par>
                          <p:cTn id="168" fill="hold">
                            <p:stCondLst>
                              <p:cond delay="0"/>
                            </p:stCondLst>
                            <p:childTnLst>
                              <p:par>
                                <p:cTn id="169" presetID="3" presetClass="entr" presetSubtype="10" fill="hold" grpId="0" nodeType="clickEffect">
                                  <p:stCondLst>
                                    <p:cond delay="0"/>
                                  </p:stCondLst>
                                  <p:childTnLst>
                                    <p:set>
                                      <p:cBhvr>
                                        <p:cTn id="170" dur="1" fill="hold">
                                          <p:stCondLst>
                                            <p:cond delay="0"/>
                                          </p:stCondLst>
                                        </p:cTn>
                                        <p:tgtEl>
                                          <p:spTgt spid="57"/>
                                        </p:tgtEl>
                                        <p:attrNameLst>
                                          <p:attrName>style.visibility</p:attrName>
                                        </p:attrNameLst>
                                      </p:cBhvr>
                                      <p:to>
                                        <p:strVal val="visible"/>
                                      </p:to>
                                    </p:set>
                                    <p:animEffect transition="in" filter="blinds(horizontal)">
                                      <p:cBhvr>
                                        <p:cTn id="171" dur="500"/>
                                        <p:tgtEl>
                                          <p:spTgt spid="57"/>
                                        </p:tgtEl>
                                      </p:cBhvr>
                                    </p:animEffect>
                                  </p:childTnLst>
                                </p:cTn>
                              </p:par>
                            </p:childTnLst>
                          </p:cTn>
                        </p:par>
                      </p:childTnLst>
                    </p:cTn>
                  </p:par>
                  <p:par>
                    <p:cTn id="172" fill="hold">
                      <p:stCondLst>
                        <p:cond delay="indefinite"/>
                      </p:stCondLst>
                      <p:childTnLst>
                        <p:par>
                          <p:cTn id="173" fill="hold">
                            <p:stCondLst>
                              <p:cond delay="0"/>
                            </p:stCondLst>
                            <p:childTnLst>
                              <p:par>
                                <p:cTn id="174" presetID="3" presetClass="entr" presetSubtype="10" fill="hold" grpId="0" nodeType="clickEffect">
                                  <p:stCondLst>
                                    <p:cond delay="0"/>
                                  </p:stCondLst>
                                  <p:childTnLst>
                                    <p:set>
                                      <p:cBhvr>
                                        <p:cTn id="175" dur="1" fill="hold">
                                          <p:stCondLst>
                                            <p:cond delay="0"/>
                                          </p:stCondLst>
                                        </p:cTn>
                                        <p:tgtEl>
                                          <p:spTgt spid="58"/>
                                        </p:tgtEl>
                                        <p:attrNameLst>
                                          <p:attrName>style.visibility</p:attrName>
                                        </p:attrNameLst>
                                      </p:cBhvr>
                                      <p:to>
                                        <p:strVal val="visible"/>
                                      </p:to>
                                    </p:set>
                                    <p:animEffect transition="in" filter="blinds(horizontal)">
                                      <p:cBhvr>
                                        <p:cTn id="176" dur="500"/>
                                        <p:tgtEl>
                                          <p:spTgt spid="58"/>
                                        </p:tgtEl>
                                      </p:cBhvr>
                                    </p:animEffect>
                                  </p:childTnLst>
                                </p:cTn>
                              </p:par>
                            </p:childTnLst>
                          </p:cTn>
                        </p:par>
                      </p:childTnLst>
                    </p:cTn>
                  </p:par>
                  <p:par>
                    <p:cTn id="177" fill="hold">
                      <p:stCondLst>
                        <p:cond delay="indefinite"/>
                      </p:stCondLst>
                      <p:childTnLst>
                        <p:par>
                          <p:cTn id="178" fill="hold">
                            <p:stCondLst>
                              <p:cond delay="0"/>
                            </p:stCondLst>
                            <p:childTnLst>
                              <p:par>
                                <p:cTn id="179" presetID="3" presetClass="entr" presetSubtype="10" fill="hold" grpId="0" nodeType="clickEffect">
                                  <p:stCondLst>
                                    <p:cond delay="0"/>
                                  </p:stCondLst>
                                  <p:childTnLst>
                                    <p:set>
                                      <p:cBhvr>
                                        <p:cTn id="180" dur="1" fill="hold">
                                          <p:stCondLst>
                                            <p:cond delay="0"/>
                                          </p:stCondLst>
                                        </p:cTn>
                                        <p:tgtEl>
                                          <p:spTgt spid="59"/>
                                        </p:tgtEl>
                                        <p:attrNameLst>
                                          <p:attrName>style.visibility</p:attrName>
                                        </p:attrNameLst>
                                      </p:cBhvr>
                                      <p:to>
                                        <p:strVal val="visible"/>
                                      </p:to>
                                    </p:set>
                                    <p:animEffect transition="in" filter="blinds(horizontal)">
                                      <p:cBhvr>
                                        <p:cTn id="181" dur="500"/>
                                        <p:tgtEl>
                                          <p:spTgt spid="59"/>
                                        </p:tgtEl>
                                      </p:cBhvr>
                                    </p:animEffect>
                                  </p:childTnLst>
                                </p:cTn>
                              </p:par>
                            </p:childTnLst>
                          </p:cTn>
                        </p:par>
                      </p:childTnLst>
                    </p:cTn>
                  </p:par>
                  <p:par>
                    <p:cTn id="182" fill="hold">
                      <p:stCondLst>
                        <p:cond delay="indefinite"/>
                      </p:stCondLst>
                      <p:childTnLst>
                        <p:par>
                          <p:cTn id="183" fill="hold">
                            <p:stCondLst>
                              <p:cond delay="0"/>
                            </p:stCondLst>
                            <p:childTnLst>
                              <p:par>
                                <p:cTn id="184" presetID="3" presetClass="entr" presetSubtype="10" fill="hold" grpId="0" nodeType="clickEffect">
                                  <p:stCondLst>
                                    <p:cond delay="0"/>
                                  </p:stCondLst>
                                  <p:childTnLst>
                                    <p:set>
                                      <p:cBhvr>
                                        <p:cTn id="185" dur="1" fill="hold">
                                          <p:stCondLst>
                                            <p:cond delay="0"/>
                                          </p:stCondLst>
                                        </p:cTn>
                                        <p:tgtEl>
                                          <p:spTgt spid="65"/>
                                        </p:tgtEl>
                                        <p:attrNameLst>
                                          <p:attrName>style.visibility</p:attrName>
                                        </p:attrNameLst>
                                      </p:cBhvr>
                                      <p:to>
                                        <p:strVal val="visible"/>
                                      </p:to>
                                    </p:set>
                                    <p:animEffect transition="in" filter="blinds(horizontal)">
                                      <p:cBhvr>
                                        <p:cTn id="186" dur="500"/>
                                        <p:tgtEl>
                                          <p:spTgt spid="65"/>
                                        </p:tgtEl>
                                      </p:cBhvr>
                                    </p:animEffect>
                                  </p:childTnLst>
                                </p:cTn>
                              </p:par>
                            </p:childTnLst>
                          </p:cTn>
                        </p:par>
                      </p:childTnLst>
                    </p:cTn>
                  </p:par>
                  <p:par>
                    <p:cTn id="187" fill="hold">
                      <p:stCondLst>
                        <p:cond delay="indefinite"/>
                      </p:stCondLst>
                      <p:childTnLst>
                        <p:par>
                          <p:cTn id="188" fill="hold">
                            <p:stCondLst>
                              <p:cond delay="0"/>
                            </p:stCondLst>
                            <p:childTnLst>
                              <p:par>
                                <p:cTn id="189" presetID="3" presetClass="entr" presetSubtype="10" fill="hold" grpId="0" nodeType="clickEffect">
                                  <p:stCondLst>
                                    <p:cond delay="0"/>
                                  </p:stCondLst>
                                  <p:childTnLst>
                                    <p:set>
                                      <p:cBhvr>
                                        <p:cTn id="190" dur="1" fill="hold">
                                          <p:stCondLst>
                                            <p:cond delay="0"/>
                                          </p:stCondLst>
                                        </p:cTn>
                                        <p:tgtEl>
                                          <p:spTgt spid="66"/>
                                        </p:tgtEl>
                                        <p:attrNameLst>
                                          <p:attrName>style.visibility</p:attrName>
                                        </p:attrNameLst>
                                      </p:cBhvr>
                                      <p:to>
                                        <p:strVal val="visible"/>
                                      </p:to>
                                    </p:set>
                                    <p:animEffect transition="in" filter="blinds(horizontal)">
                                      <p:cBhvr>
                                        <p:cTn id="191" dur="500"/>
                                        <p:tgtEl>
                                          <p:spTgt spid="66"/>
                                        </p:tgtEl>
                                      </p:cBhvr>
                                    </p:animEffect>
                                  </p:childTnLst>
                                </p:cTn>
                              </p:par>
                            </p:childTnLst>
                          </p:cTn>
                        </p:par>
                      </p:childTnLst>
                    </p:cTn>
                  </p:par>
                  <p:par>
                    <p:cTn id="192" fill="hold">
                      <p:stCondLst>
                        <p:cond delay="indefinite"/>
                      </p:stCondLst>
                      <p:childTnLst>
                        <p:par>
                          <p:cTn id="193" fill="hold">
                            <p:stCondLst>
                              <p:cond delay="0"/>
                            </p:stCondLst>
                            <p:childTnLst>
                              <p:par>
                                <p:cTn id="194" presetID="3" presetClass="entr" presetSubtype="10" fill="hold" grpId="0" nodeType="clickEffect">
                                  <p:stCondLst>
                                    <p:cond delay="0"/>
                                  </p:stCondLst>
                                  <p:childTnLst>
                                    <p:set>
                                      <p:cBhvr>
                                        <p:cTn id="195" dur="1" fill="hold">
                                          <p:stCondLst>
                                            <p:cond delay="0"/>
                                          </p:stCondLst>
                                        </p:cTn>
                                        <p:tgtEl>
                                          <p:spTgt spid="60"/>
                                        </p:tgtEl>
                                        <p:attrNameLst>
                                          <p:attrName>style.visibility</p:attrName>
                                        </p:attrNameLst>
                                      </p:cBhvr>
                                      <p:to>
                                        <p:strVal val="visible"/>
                                      </p:to>
                                    </p:set>
                                    <p:animEffect transition="in" filter="blinds(horizontal)">
                                      <p:cBhvr>
                                        <p:cTn id="196" dur="500"/>
                                        <p:tgtEl>
                                          <p:spTgt spid="60"/>
                                        </p:tgtEl>
                                      </p:cBhvr>
                                    </p:animEffect>
                                  </p:childTnLst>
                                </p:cTn>
                              </p:par>
                            </p:childTnLst>
                          </p:cTn>
                        </p:par>
                      </p:childTnLst>
                    </p:cTn>
                  </p:par>
                  <p:par>
                    <p:cTn id="197" fill="hold">
                      <p:stCondLst>
                        <p:cond delay="indefinite"/>
                      </p:stCondLst>
                      <p:childTnLst>
                        <p:par>
                          <p:cTn id="198" fill="hold">
                            <p:stCondLst>
                              <p:cond delay="0"/>
                            </p:stCondLst>
                            <p:childTnLst>
                              <p:par>
                                <p:cTn id="199" presetID="3" presetClass="entr" presetSubtype="10" fill="hold" grpId="0" nodeType="clickEffect">
                                  <p:stCondLst>
                                    <p:cond delay="0"/>
                                  </p:stCondLst>
                                  <p:childTnLst>
                                    <p:set>
                                      <p:cBhvr>
                                        <p:cTn id="200" dur="1" fill="hold">
                                          <p:stCondLst>
                                            <p:cond delay="0"/>
                                          </p:stCondLst>
                                        </p:cTn>
                                        <p:tgtEl>
                                          <p:spTgt spid="61"/>
                                        </p:tgtEl>
                                        <p:attrNameLst>
                                          <p:attrName>style.visibility</p:attrName>
                                        </p:attrNameLst>
                                      </p:cBhvr>
                                      <p:to>
                                        <p:strVal val="visible"/>
                                      </p:to>
                                    </p:set>
                                    <p:animEffect transition="in" filter="blinds(horizontal)">
                                      <p:cBhvr>
                                        <p:cTn id="201" dur="500"/>
                                        <p:tgtEl>
                                          <p:spTgt spid="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P spid="13" grpId="0"/>
      <p:bldP spid="18" grpId="0" animBg="1"/>
      <p:bldP spid="20" grpId="0"/>
      <p:bldP spid="21" grpId="0"/>
      <p:bldP spid="9" grpId="0" animBg="1"/>
      <p:bldP spid="23" grpId="0"/>
      <p:bldP spid="23" grpId="1"/>
      <p:bldP spid="30" grpId="0" animBg="1"/>
      <p:bldP spid="31" grpId="0"/>
      <p:bldP spid="44" grpId="0"/>
      <p:bldP spid="45" grpId="0"/>
      <p:bldP spid="46" grpId="0"/>
      <p:bldP spid="50" grpId="0"/>
      <p:bldP spid="52" grpId="0"/>
      <p:bldP spid="53" grpId="0"/>
      <p:bldP spid="54" grpId="0" animBg="1"/>
      <p:bldP spid="55" grpId="0"/>
      <p:bldP spid="56" grpId="0"/>
      <p:bldP spid="57" grpId="0"/>
      <p:bldP spid="58" grpId="0"/>
      <p:bldP spid="59" grpId="0"/>
      <p:bldP spid="60" grpId="0"/>
      <p:bldP spid="61" grpId="0"/>
      <p:bldP spid="63" grpId="0" animBg="1"/>
      <p:bldP spid="64" grpId="0"/>
      <p:bldP spid="65" grpId="0" animBg="1"/>
      <p:bldP spid="66" grpId="0"/>
      <p:bldP spid="19"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4" name="Straight Arrow Connector 23"/>
          <p:cNvCxnSpPr>
            <a:stCxn id="9" idx="3"/>
          </p:cNvCxnSpPr>
          <p:nvPr/>
        </p:nvCxnSpPr>
        <p:spPr>
          <a:xfrm flipV="1">
            <a:off x="5638800" y="1447800"/>
            <a:ext cx="457200" cy="889785"/>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GB" dirty="0" smtClean="0">
                <a:latin typeface="Comic Sans MS" pitchFamily="66" charset="0"/>
              </a:rPr>
              <a:t>Statics of a Particle</a:t>
            </a:r>
            <a:endParaRPr lang="en-GB" dirty="0">
              <a:latin typeface="Comic Sans MS" pitchFamily="66" charset="0"/>
            </a:endParaRPr>
          </a:p>
        </p:txBody>
      </p:sp>
      <p:sp>
        <p:nvSpPr>
          <p:cNvPr id="3" name="Content Placeholder 2"/>
          <p:cNvSpPr>
            <a:spLocks noGrp="1"/>
          </p:cNvSpPr>
          <p:nvPr>
            <p:ph idx="1"/>
          </p:nvPr>
        </p:nvSpPr>
        <p:spPr>
          <a:xfrm>
            <a:off x="152400" y="1600200"/>
            <a:ext cx="3352800" cy="4724400"/>
          </a:xfrm>
        </p:spPr>
        <p:txBody>
          <a:bodyPr>
            <a:normAutofit/>
          </a:bodyPr>
          <a:lstStyle/>
          <a:p>
            <a:pPr marL="0" indent="0" algn="ctr">
              <a:buNone/>
            </a:pPr>
            <a:r>
              <a:rPr lang="en-GB" sz="1400" b="1" dirty="0" smtClean="0">
                <a:latin typeface="Comic Sans MS" pitchFamily="66" charset="0"/>
              </a:rPr>
              <a:t>You can also solve statics problems by using the relationship F = µR</a:t>
            </a:r>
            <a:endParaRPr lang="en-GB" sz="1400" dirty="0" smtClean="0">
              <a:latin typeface="Comic Sans MS" pitchFamily="66" charset="0"/>
            </a:endParaRPr>
          </a:p>
          <a:p>
            <a:pPr marL="0" indent="0" algn="ctr">
              <a:buNone/>
            </a:pPr>
            <a:endParaRPr lang="en-GB" sz="1400" b="1" dirty="0">
              <a:latin typeface="Comic Sans MS" pitchFamily="66" charset="0"/>
            </a:endParaRPr>
          </a:p>
          <a:p>
            <a:pPr marL="0" indent="0" algn="ctr">
              <a:buNone/>
            </a:pPr>
            <a:r>
              <a:rPr lang="en-GB" sz="1400" dirty="0" smtClean="0">
                <a:latin typeface="Comic Sans MS" pitchFamily="66" charset="0"/>
              </a:rPr>
              <a:t>A box of mass 1.6kg is placed on a rough plane, inclined at 45° to the horizontal. The box is held in equilibrium by a light inextensible string, which makes an angle of 15° with the plane. When the tension in the string is 15N, the box is in limiting equilibrium and about to move up the plane.</a:t>
            </a:r>
          </a:p>
          <a:p>
            <a:pPr marL="0" indent="0" algn="ctr">
              <a:buNone/>
            </a:pPr>
            <a:endParaRPr lang="en-GB" sz="1400" dirty="0">
              <a:latin typeface="Comic Sans MS" pitchFamily="66" charset="0"/>
              <a:sym typeface="Wingdings" pitchFamily="2" charset="2"/>
            </a:endParaRPr>
          </a:p>
          <a:p>
            <a:pPr marL="0" indent="0" algn="ctr">
              <a:buNone/>
            </a:pPr>
            <a:r>
              <a:rPr lang="en-GB" sz="1400" dirty="0" smtClean="0">
                <a:latin typeface="Comic Sans MS" pitchFamily="66" charset="0"/>
                <a:sym typeface="Wingdings" pitchFamily="2" charset="2"/>
              </a:rPr>
              <a:t>Find the value of the coefficient of friction between the box and the </a:t>
            </a:r>
            <a:r>
              <a:rPr lang="en-GB" sz="1400" dirty="0" smtClean="0">
                <a:latin typeface="Comic Sans MS" pitchFamily="66" charset="0"/>
                <a:sym typeface="Wingdings" pitchFamily="2" charset="2"/>
              </a:rPr>
              <a:t>plane.</a:t>
            </a:r>
            <a:endParaRPr lang="en-GB" sz="1400" dirty="0">
              <a:latin typeface="Comic Sans MS" pitchFamily="66" charset="0"/>
              <a:sym typeface="Wingdings" pitchFamily="2" charset="2"/>
            </a:endParaRPr>
          </a:p>
        </p:txBody>
      </p:sp>
      <p:sp>
        <p:nvSpPr>
          <p:cNvPr id="4" name="TextBox 3"/>
          <p:cNvSpPr txBox="1"/>
          <p:nvPr/>
        </p:nvSpPr>
        <p:spPr>
          <a:xfrm>
            <a:off x="8742557" y="6531169"/>
            <a:ext cx="439543" cy="338554"/>
          </a:xfrm>
          <a:prstGeom prst="rect">
            <a:avLst/>
          </a:prstGeom>
          <a:noFill/>
        </p:spPr>
        <p:txBody>
          <a:bodyPr wrap="none" rtlCol="0">
            <a:spAutoFit/>
          </a:bodyPr>
          <a:lstStyle/>
          <a:p>
            <a:pPr algn="r"/>
            <a:r>
              <a:rPr lang="en-GB" sz="1600" dirty="0" smtClean="0">
                <a:latin typeface="Comic Sans MS" pitchFamily="66" charset="0"/>
              </a:rPr>
              <a:t>4C</a:t>
            </a:r>
            <a:endParaRPr lang="en-GB" sz="1600" dirty="0">
              <a:latin typeface="Comic Sans MS" pitchFamily="66" charset="0"/>
            </a:endParaRPr>
          </a:p>
        </p:txBody>
      </p:sp>
      <p:cxnSp>
        <p:nvCxnSpPr>
          <p:cNvPr id="5" name="Straight Connector 4"/>
          <p:cNvCxnSpPr/>
          <p:nvPr/>
        </p:nvCxnSpPr>
        <p:spPr>
          <a:xfrm>
            <a:off x="3940984" y="3657600"/>
            <a:ext cx="29718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V="1">
            <a:off x="3940984" y="1828800"/>
            <a:ext cx="2743200" cy="18288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Arc 6"/>
          <p:cNvSpPr/>
          <p:nvPr/>
        </p:nvSpPr>
        <p:spPr>
          <a:xfrm>
            <a:off x="3636184" y="3124200"/>
            <a:ext cx="914400" cy="914400"/>
          </a:xfrm>
          <a:prstGeom prst="arc">
            <a:avLst>
              <a:gd name="adj1" fmla="val 19492851"/>
              <a:gd name="adj2" fmla="val 584819"/>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 name="TextBox 7"/>
          <p:cNvSpPr txBox="1"/>
          <p:nvPr/>
        </p:nvSpPr>
        <p:spPr>
          <a:xfrm>
            <a:off x="4495800" y="3276600"/>
            <a:ext cx="441146" cy="307777"/>
          </a:xfrm>
          <a:prstGeom prst="rect">
            <a:avLst/>
          </a:prstGeom>
          <a:noFill/>
        </p:spPr>
        <p:txBody>
          <a:bodyPr wrap="none" rtlCol="0">
            <a:spAutoFit/>
          </a:bodyPr>
          <a:lstStyle/>
          <a:p>
            <a:r>
              <a:rPr lang="en-GB" sz="1200" dirty="0" smtClean="0">
                <a:latin typeface="Comic Sans MS" pitchFamily="66" charset="0"/>
                <a:ea typeface="Cambria Math"/>
              </a:rPr>
              <a:t>45</a:t>
            </a:r>
            <a:r>
              <a:rPr lang="en-GB" sz="1400" dirty="0" smtClean="0">
                <a:latin typeface="Comic Sans MS" pitchFamily="66" charset="0"/>
                <a:ea typeface="Cambria Math"/>
              </a:rPr>
              <a:t>°</a:t>
            </a:r>
            <a:endParaRPr lang="en-GB" sz="1400" dirty="0">
              <a:latin typeface="Comic Sans MS" pitchFamily="66" charset="0"/>
            </a:endParaRPr>
          </a:p>
        </p:txBody>
      </p:sp>
      <p:cxnSp>
        <p:nvCxnSpPr>
          <p:cNvPr id="12" name="Straight Arrow Connector 11"/>
          <p:cNvCxnSpPr/>
          <p:nvPr/>
        </p:nvCxnSpPr>
        <p:spPr>
          <a:xfrm>
            <a:off x="5541184" y="2590800"/>
            <a:ext cx="0" cy="9906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5105400" y="2971800"/>
            <a:ext cx="468398" cy="276999"/>
          </a:xfrm>
          <a:prstGeom prst="rect">
            <a:avLst/>
          </a:prstGeom>
          <a:noFill/>
        </p:spPr>
        <p:txBody>
          <a:bodyPr wrap="none" rtlCol="0">
            <a:spAutoFit/>
          </a:bodyPr>
          <a:lstStyle/>
          <a:p>
            <a:r>
              <a:rPr lang="en-GB" sz="1200" dirty="0" smtClean="0">
                <a:latin typeface="Comic Sans MS" pitchFamily="66" charset="0"/>
              </a:rPr>
              <a:t>1.6g</a:t>
            </a:r>
            <a:endParaRPr lang="en-GB" sz="1200" dirty="0">
              <a:latin typeface="Comic Sans MS" pitchFamily="66" charset="0"/>
            </a:endParaRPr>
          </a:p>
        </p:txBody>
      </p:sp>
      <p:cxnSp>
        <p:nvCxnSpPr>
          <p:cNvPr id="14" name="Straight Arrow Connector 13"/>
          <p:cNvCxnSpPr/>
          <p:nvPr/>
        </p:nvCxnSpPr>
        <p:spPr>
          <a:xfrm>
            <a:off x="5541184" y="2590800"/>
            <a:ext cx="457200" cy="685800"/>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H="1">
            <a:off x="5541184" y="3276600"/>
            <a:ext cx="457200" cy="30480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8" name="Arc 17"/>
          <p:cNvSpPr/>
          <p:nvPr/>
        </p:nvSpPr>
        <p:spPr>
          <a:xfrm>
            <a:off x="5007784" y="1905000"/>
            <a:ext cx="914400" cy="914400"/>
          </a:xfrm>
          <a:prstGeom prst="arc">
            <a:avLst>
              <a:gd name="adj1" fmla="val 3797924"/>
              <a:gd name="adj2" fmla="val 4755751"/>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0" name="TextBox 19"/>
          <p:cNvSpPr txBox="1"/>
          <p:nvPr/>
        </p:nvSpPr>
        <p:spPr>
          <a:xfrm>
            <a:off x="5769784" y="3352800"/>
            <a:ext cx="830677" cy="261610"/>
          </a:xfrm>
          <a:prstGeom prst="rect">
            <a:avLst/>
          </a:prstGeom>
          <a:noFill/>
        </p:spPr>
        <p:txBody>
          <a:bodyPr wrap="none" rtlCol="0">
            <a:spAutoFit/>
          </a:bodyPr>
          <a:lstStyle/>
          <a:p>
            <a:r>
              <a:rPr lang="en-GB" sz="1100" dirty="0" smtClean="0">
                <a:solidFill>
                  <a:srgbClr val="FF0000"/>
                </a:solidFill>
                <a:latin typeface="Comic Sans MS" pitchFamily="66" charset="0"/>
                <a:ea typeface="Cambria Math"/>
              </a:rPr>
              <a:t>1.6gSin45</a:t>
            </a:r>
            <a:endParaRPr lang="en-GB" sz="1200" dirty="0">
              <a:solidFill>
                <a:srgbClr val="FF0000"/>
              </a:solidFill>
              <a:latin typeface="Comic Sans MS" pitchFamily="66" charset="0"/>
            </a:endParaRPr>
          </a:p>
        </p:txBody>
      </p:sp>
      <p:sp>
        <p:nvSpPr>
          <p:cNvPr id="21" name="TextBox 20"/>
          <p:cNvSpPr txBox="1"/>
          <p:nvPr/>
        </p:nvSpPr>
        <p:spPr>
          <a:xfrm>
            <a:off x="5769784" y="2743200"/>
            <a:ext cx="846707" cy="261610"/>
          </a:xfrm>
          <a:prstGeom prst="rect">
            <a:avLst/>
          </a:prstGeom>
          <a:noFill/>
        </p:spPr>
        <p:txBody>
          <a:bodyPr wrap="none" rtlCol="0">
            <a:spAutoFit/>
          </a:bodyPr>
          <a:lstStyle/>
          <a:p>
            <a:r>
              <a:rPr lang="en-GB" sz="1100" dirty="0" smtClean="0">
                <a:solidFill>
                  <a:srgbClr val="0000FF"/>
                </a:solidFill>
                <a:latin typeface="Comic Sans MS" pitchFamily="66" charset="0"/>
                <a:ea typeface="Cambria Math"/>
              </a:rPr>
              <a:t>1.6gCos45</a:t>
            </a:r>
            <a:endParaRPr lang="en-GB" sz="1200" dirty="0">
              <a:solidFill>
                <a:srgbClr val="0000FF"/>
              </a:solidFill>
              <a:latin typeface="Comic Sans MS" pitchFamily="66" charset="0"/>
            </a:endParaRPr>
          </a:p>
        </p:txBody>
      </p:sp>
      <p:cxnSp>
        <p:nvCxnSpPr>
          <p:cNvPr id="22" name="Straight Arrow Connector 21"/>
          <p:cNvCxnSpPr/>
          <p:nvPr/>
        </p:nvCxnSpPr>
        <p:spPr>
          <a:xfrm flipH="1" flipV="1">
            <a:off x="5007784" y="1752600"/>
            <a:ext cx="457200" cy="685800"/>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rot="19612909">
            <a:off x="5288748" y="2289268"/>
            <a:ext cx="381000" cy="304800"/>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p:cNvSpPr txBox="1"/>
          <p:nvPr/>
        </p:nvSpPr>
        <p:spPr>
          <a:xfrm>
            <a:off x="4779184" y="1600200"/>
            <a:ext cx="280846" cy="276999"/>
          </a:xfrm>
          <a:prstGeom prst="rect">
            <a:avLst/>
          </a:prstGeom>
          <a:noFill/>
        </p:spPr>
        <p:txBody>
          <a:bodyPr wrap="none" rtlCol="0">
            <a:spAutoFit/>
          </a:bodyPr>
          <a:lstStyle/>
          <a:p>
            <a:r>
              <a:rPr lang="en-GB" sz="1200" dirty="0" smtClean="0">
                <a:solidFill>
                  <a:srgbClr val="0000FF"/>
                </a:solidFill>
                <a:latin typeface="Comic Sans MS" pitchFamily="66" charset="0"/>
              </a:rPr>
              <a:t>R</a:t>
            </a:r>
            <a:endParaRPr lang="en-GB" sz="1200" dirty="0">
              <a:solidFill>
                <a:srgbClr val="0000FF"/>
              </a:solidFill>
              <a:latin typeface="Comic Sans MS" pitchFamily="66" charset="0"/>
            </a:endParaRPr>
          </a:p>
        </p:txBody>
      </p:sp>
      <p:cxnSp>
        <p:nvCxnSpPr>
          <p:cNvPr id="26" name="Straight Connector 25"/>
          <p:cNvCxnSpPr>
            <a:stCxn id="9" idx="3"/>
          </p:cNvCxnSpPr>
          <p:nvPr/>
        </p:nvCxnSpPr>
        <p:spPr>
          <a:xfrm flipV="1">
            <a:off x="5638800" y="1676400"/>
            <a:ext cx="969184" cy="661185"/>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0" name="Arc 29"/>
          <p:cNvSpPr/>
          <p:nvPr/>
        </p:nvSpPr>
        <p:spPr>
          <a:xfrm>
            <a:off x="5029200" y="1981200"/>
            <a:ext cx="914400" cy="914400"/>
          </a:xfrm>
          <a:prstGeom prst="arc">
            <a:avLst>
              <a:gd name="adj1" fmla="val 18609563"/>
              <a:gd name="adj2" fmla="val 19585414"/>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1" name="TextBox 30"/>
          <p:cNvSpPr txBox="1"/>
          <p:nvPr/>
        </p:nvSpPr>
        <p:spPr>
          <a:xfrm>
            <a:off x="5791200" y="1828800"/>
            <a:ext cx="415498" cy="307777"/>
          </a:xfrm>
          <a:prstGeom prst="rect">
            <a:avLst/>
          </a:prstGeom>
          <a:noFill/>
        </p:spPr>
        <p:txBody>
          <a:bodyPr wrap="none" rtlCol="0">
            <a:spAutoFit/>
          </a:bodyPr>
          <a:lstStyle/>
          <a:p>
            <a:r>
              <a:rPr lang="en-GB" sz="1200" dirty="0" smtClean="0">
                <a:latin typeface="Comic Sans MS" pitchFamily="66" charset="0"/>
                <a:ea typeface="Cambria Math"/>
              </a:rPr>
              <a:t>15</a:t>
            </a:r>
            <a:r>
              <a:rPr lang="en-GB" sz="1400" dirty="0" smtClean="0">
                <a:latin typeface="Comic Sans MS" pitchFamily="66" charset="0"/>
                <a:ea typeface="Cambria Math"/>
              </a:rPr>
              <a:t>°</a:t>
            </a:r>
            <a:endParaRPr lang="en-GB" sz="1400" dirty="0">
              <a:latin typeface="Comic Sans MS" pitchFamily="66" charset="0"/>
            </a:endParaRPr>
          </a:p>
        </p:txBody>
      </p:sp>
      <p:cxnSp>
        <p:nvCxnSpPr>
          <p:cNvPr id="33" name="Straight Arrow Connector 32"/>
          <p:cNvCxnSpPr>
            <a:stCxn id="9" idx="3"/>
          </p:cNvCxnSpPr>
          <p:nvPr/>
        </p:nvCxnSpPr>
        <p:spPr>
          <a:xfrm flipV="1">
            <a:off x="5638800" y="1815860"/>
            <a:ext cx="759125" cy="52172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flipH="1" flipV="1">
            <a:off x="6096000" y="1447802"/>
            <a:ext cx="284672" cy="393938"/>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a:off x="5828581" y="1220638"/>
            <a:ext cx="471604" cy="276999"/>
          </a:xfrm>
          <a:prstGeom prst="rect">
            <a:avLst/>
          </a:prstGeom>
          <a:noFill/>
        </p:spPr>
        <p:txBody>
          <a:bodyPr wrap="none" rtlCol="0">
            <a:spAutoFit/>
          </a:bodyPr>
          <a:lstStyle/>
          <a:p>
            <a:r>
              <a:rPr lang="en-GB" sz="1200" dirty="0" smtClean="0">
                <a:latin typeface="Comic Sans MS" pitchFamily="66" charset="0"/>
              </a:rPr>
              <a:t>15N</a:t>
            </a:r>
            <a:endParaRPr lang="en-GB" sz="1200" dirty="0">
              <a:latin typeface="Comic Sans MS" pitchFamily="66" charset="0"/>
            </a:endParaRPr>
          </a:p>
        </p:txBody>
      </p:sp>
      <p:sp>
        <p:nvSpPr>
          <p:cNvPr id="45" name="TextBox 44"/>
          <p:cNvSpPr txBox="1"/>
          <p:nvPr/>
        </p:nvSpPr>
        <p:spPr>
          <a:xfrm rot="19505966">
            <a:off x="5686314" y="2037273"/>
            <a:ext cx="713657" cy="261610"/>
          </a:xfrm>
          <a:prstGeom prst="rect">
            <a:avLst/>
          </a:prstGeom>
          <a:noFill/>
        </p:spPr>
        <p:txBody>
          <a:bodyPr wrap="none" rtlCol="0">
            <a:spAutoFit/>
          </a:bodyPr>
          <a:lstStyle/>
          <a:p>
            <a:r>
              <a:rPr lang="en-GB" sz="1100" dirty="0" smtClean="0">
                <a:solidFill>
                  <a:srgbClr val="FF0000"/>
                </a:solidFill>
                <a:latin typeface="Comic Sans MS" pitchFamily="66" charset="0"/>
              </a:rPr>
              <a:t>15Cos15</a:t>
            </a:r>
            <a:endParaRPr lang="en-GB" sz="1100" dirty="0">
              <a:solidFill>
                <a:srgbClr val="FF0000"/>
              </a:solidFill>
              <a:latin typeface="Comic Sans MS" pitchFamily="66" charset="0"/>
            </a:endParaRPr>
          </a:p>
        </p:txBody>
      </p:sp>
      <p:sp>
        <p:nvSpPr>
          <p:cNvPr id="46" name="TextBox 45"/>
          <p:cNvSpPr txBox="1"/>
          <p:nvPr/>
        </p:nvSpPr>
        <p:spPr>
          <a:xfrm rot="19640835">
            <a:off x="6159264" y="1378789"/>
            <a:ext cx="697627" cy="261610"/>
          </a:xfrm>
          <a:prstGeom prst="rect">
            <a:avLst/>
          </a:prstGeom>
          <a:noFill/>
        </p:spPr>
        <p:txBody>
          <a:bodyPr wrap="none" rtlCol="0">
            <a:spAutoFit/>
          </a:bodyPr>
          <a:lstStyle/>
          <a:p>
            <a:r>
              <a:rPr lang="en-GB" sz="1100" dirty="0" smtClean="0">
                <a:solidFill>
                  <a:srgbClr val="0000FF"/>
                </a:solidFill>
                <a:latin typeface="Comic Sans MS" pitchFamily="66" charset="0"/>
              </a:rPr>
              <a:t>15Sin15</a:t>
            </a:r>
            <a:endParaRPr lang="en-GB" sz="1100" dirty="0">
              <a:solidFill>
                <a:srgbClr val="0000FF"/>
              </a:solidFill>
              <a:latin typeface="Comic Sans MS" pitchFamily="66" charset="0"/>
            </a:endParaRPr>
          </a:p>
        </p:txBody>
      </p:sp>
      <p:cxnSp>
        <p:nvCxnSpPr>
          <p:cNvPr id="47" name="Straight Arrow Connector 46"/>
          <p:cNvCxnSpPr>
            <a:stCxn id="9" idx="1"/>
          </p:cNvCxnSpPr>
          <p:nvPr/>
        </p:nvCxnSpPr>
        <p:spPr>
          <a:xfrm flipH="1">
            <a:off x="4456981" y="2545751"/>
            <a:ext cx="862715" cy="57269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4198339" y="3046562"/>
            <a:ext cx="280846" cy="276999"/>
          </a:xfrm>
          <a:prstGeom prst="rect">
            <a:avLst/>
          </a:prstGeom>
          <a:noFill/>
        </p:spPr>
        <p:txBody>
          <a:bodyPr wrap="none" rtlCol="0">
            <a:spAutoFit/>
          </a:bodyPr>
          <a:lstStyle/>
          <a:p>
            <a:r>
              <a:rPr lang="en-GB" sz="1200" dirty="0" smtClean="0">
                <a:latin typeface="Comic Sans MS" pitchFamily="66" charset="0"/>
              </a:rPr>
              <a:t>F</a:t>
            </a:r>
            <a:endParaRPr lang="en-GB" sz="1200" dirty="0">
              <a:latin typeface="Comic Sans MS" pitchFamily="66" charset="0"/>
            </a:endParaRPr>
          </a:p>
        </p:txBody>
      </p:sp>
      <p:sp>
        <p:nvSpPr>
          <p:cNvPr id="51" name="TextBox 50"/>
          <p:cNvSpPr txBox="1"/>
          <p:nvPr/>
        </p:nvSpPr>
        <p:spPr>
          <a:xfrm>
            <a:off x="7092152" y="1295400"/>
            <a:ext cx="1975647" cy="1569660"/>
          </a:xfrm>
          <a:prstGeom prst="rect">
            <a:avLst/>
          </a:prstGeom>
          <a:noFill/>
        </p:spPr>
        <p:txBody>
          <a:bodyPr wrap="square" rtlCol="0">
            <a:spAutoFit/>
          </a:bodyPr>
          <a:lstStyle/>
          <a:p>
            <a:pPr algn="ctr"/>
            <a:r>
              <a:rPr lang="en-GB" sz="1200" dirty="0" smtClean="0">
                <a:latin typeface="Comic Sans MS" pitchFamily="66" charset="0"/>
              </a:rPr>
              <a:t>Draw a diagram – ensure you include all forces and their components in the correct directions</a:t>
            </a:r>
          </a:p>
          <a:p>
            <a:pPr algn="ctr"/>
            <a:endParaRPr lang="en-GB" sz="1200" dirty="0">
              <a:latin typeface="Comic Sans MS" pitchFamily="66" charset="0"/>
            </a:endParaRPr>
          </a:p>
          <a:p>
            <a:pPr algn="ctr"/>
            <a:r>
              <a:rPr lang="en-GB" sz="1200" dirty="0" smtClean="0">
                <a:latin typeface="Comic Sans MS" pitchFamily="66" charset="0"/>
                <a:sym typeface="Wingdings" pitchFamily="2" charset="2"/>
              </a:rPr>
              <a:t> Now resolve parallel to create an equation you can solve for </a:t>
            </a:r>
            <a:r>
              <a:rPr lang="el-GR" sz="1200" dirty="0" smtClean="0">
                <a:latin typeface="Comic Sans MS" pitchFamily="66" charset="0"/>
                <a:sym typeface="Wingdings" pitchFamily="2" charset="2"/>
              </a:rPr>
              <a:t>μ</a:t>
            </a:r>
            <a:r>
              <a:rPr lang="en-GB" sz="1200" dirty="0" smtClean="0">
                <a:latin typeface="Comic Sans MS" pitchFamily="66" charset="0"/>
                <a:sym typeface="Wingdings" pitchFamily="2" charset="2"/>
              </a:rPr>
              <a:t>.</a:t>
            </a:r>
            <a:endParaRPr lang="en-GB" sz="1200" dirty="0" smtClean="0">
              <a:latin typeface="Comic Sans MS" pitchFamily="66" charset="0"/>
            </a:endParaRPr>
          </a:p>
        </p:txBody>
      </p:sp>
      <mc:AlternateContent xmlns:mc="http://schemas.openxmlformats.org/markup-compatibility/2006">
        <mc:Choice xmlns:a14="http://schemas.microsoft.com/office/drawing/2010/main" Requires="a14">
          <p:sp>
            <p:nvSpPr>
              <p:cNvPr id="61" name="TextBox 60"/>
              <p:cNvSpPr txBox="1"/>
              <p:nvPr/>
            </p:nvSpPr>
            <p:spPr>
              <a:xfrm>
                <a:off x="609600" y="5410200"/>
                <a:ext cx="2514600" cy="276999"/>
              </a:xfrm>
              <a:prstGeom prst="rect">
                <a:avLst/>
              </a:prstGeom>
              <a:noFill/>
            </p:spPr>
            <p:txBody>
              <a:bodyPr wrap="square" rtlCol="0">
                <a:spAutoFit/>
              </a:bodyPr>
              <a:lstStyle/>
              <a:p>
                <a:pPr/>
                <a14:m>
                  <m:oMathPara xmlns:m="http://schemas.openxmlformats.org/officeDocument/2006/math">
                    <m:oMathParaPr>
                      <m:jc m:val="center"/>
                    </m:oMathParaPr>
                    <m:oMath xmlns:m="http://schemas.openxmlformats.org/officeDocument/2006/math">
                      <m:sSub>
                        <m:sSubPr>
                          <m:ctrlPr>
                            <a:rPr lang="en-GB" sz="1200" b="0" i="1" smtClean="0">
                              <a:latin typeface="Cambria Math"/>
                            </a:rPr>
                          </m:ctrlPr>
                        </m:sSubPr>
                        <m:e>
                          <m:r>
                            <a:rPr lang="en-GB" sz="1200" b="0" i="1" smtClean="0">
                              <a:latin typeface="Cambria Math"/>
                            </a:rPr>
                            <m:t>𝐹</m:t>
                          </m:r>
                        </m:e>
                        <m:sub>
                          <m:r>
                            <a:rPr lang="en-GB" sz="1200" b="0" i="1" smtClean="0">
                              <a:latin typeface="Cambria Math"/>
                            </a:rPr>
                            <m:t>𝑀𝐴𝑋</m:t>
                          </m:r>
                        </m:sub>
                      </m:sSub>
                      <m:r>
                        <a:rPr lang="en-GB" sz="1200" b="0" i="1" smtClean="0">
                          <a:latin typeface="Cambria Math"/>
                        </a:rPr>
                        <m:t>=</m:t>
                      </m:r>
                      <m:r>
                        <a:rPr lang="en-GB" sz="1200" b="0" i="1" smtClean="0">
                          <a:latin typeface="Cambria Math"/>
                          <a:ea typeface="Cambria Math"/>
                        </a:rPr>
                        <m:t>𝜇</m:t>
                      </m:r>
                      <m:r>
                        <a:rPr lang="en-GB" sz="1200" b="0" i="1" smtClean="0">
                          <a:latin typeface="Cambria Math"/>
                          <a:ea typeface="Cambria Math"/>
                        </a:rPr>
                        <m:t>(1.6</m:t>
                      </m:r>
                      <m:r>
                        <a:rPr lang="en-GB" sz="1200" b="0" i="1" smtClean="0">
                          <a:latin typeface="Cambria Math"/>
                          <a:ea typeface="Cambria Math"/>
                        </a:rPr>
                        <m:t>𝑔𝐶𝑜𝑠</m:t>
                      </m:r>
                      <m:r>
                        <a:rPr lang="en-GB" sz="1200" b="0" i="1" smtClean="0">
                          <a:latin typeface="Cambria Math"/>
                          <a:ea typeface="Cambria Math"/>
                        </a:rPr>
                        <m:t>45−15</m:t>
                      </m:r>
                      <m:r>
                        <a:rPr lang="en-GB" sz="1200" b="0" i="1" smtClean="0">
                          <a:latin typeface="Cambria Math"/>
                          <a:ea typeface="Cambria Math"/>
                        </a:rPr>
                        <m:t>𝑆𝑖𝑛</m:t>
                      </m:r>
                      <m:r>
                        <a:rPr lang="en-GB" sz="1200" b="0" i="1" smtClean="0">
                          <a:latin typeface="Cambria Math"/>
                          <a:ea typeface="Cambria Math"/>
                        </a:rPr>
                        <m:t>15)</m:t>
                      </m:r>
                    </m:oMath>
                  </m:oMathPara>
                </a14:m>
                <a:endParaRPr lang="en-GB" sz="1400" dirty="0"/>
              </a:p>
            </p:txBody>
          </p:sp>
        </mc:Choice>
        <mc:Fallback>
          <p:sp>
            <p:nvSpPr>
              <p:cNvPr id="61" name="TextBox 60"/>
              <p:cNvSpPr txBox="1">
                <a:spLocks noRot="1" noChangeAspect="1" noMove="1" noResize="1" noEditPoints="1" noAdjustHandles="1" noChangeArrowheads="1" noChangeShapeType="1" noTextEdit="1"/>
              </p:cNvSpPr>
              <p:nvPr/>
            </p:nvSpPr>
            <p:spPr>
              <a:xfrm>
                <a:off x="609600" y="5410200"/>
                <a:ext cx="2514600" cy="276999"/>
              </a:xfrm>
              <a:prstGeom prst="rect">
                <a:avLst/>
              </a:prstGeom>
              <a:blipFill rotWithShape="1">
                <a:blip r:embed="rId2"/>
                <a:stretch>
                  <a:fillRect b="-6667"/>
                </a:stretch>
              </a:blipFill>
            </p:spPr>
            <p:txBody>
              <a:bodyPr/>
              <a:lstStyle/>
              <a:p>
                <a:r>
                  <a:rPr lang="en-GB">
                    <a:noFill/>
                  </a:rPr>
                  <a:t> </a:t>
                </a:r>
              </a:p>
            </p:txBody>
          </p:sp>
        </mc:Fallback>
      </mc:AlternateContent>
      <p:sp>
        <p:nvSpPr>
          <p:cNvPr id="19" name="TextBox 18"/>
          <p:cNvSpPr txBox="1"/>
          <p:nvPr/>
        </p:nvSpPr>
        <p:spPr>
          <a:xfrm>
            <a:off x="5486400" y="2819400"/>
            <a:ext cx="457200" cy="276999"/>
          </a:xfrm>
          <a:prstGeom prst="rect">
            <a:avLst/>
          </a:prstGeom>
          <a:noFill/>
        </p:spPr>
        <p:txBody>
          <a:bodyPr wrap="square" rtlCol="0">
            <a:spAutoFit/>
          </a:bodyPr>
          <a:lstStyle/>
          <a:p>
            <a:r>
              <a:rPr lang="en-GB" sz="1100" dirty="0" smtClean="0">
                <a:latin typeface="Comic Sans MS" pitchFamily="66" charset="0"/>
                <a:ea typeface="Cambria Math"/>
              </a:rPr>
              <a:t>45</a:t>
            </a:r>
            <a:r>
              <a:rPr lang="en-GB" sz="1200" dirty="0" smtClean="0">
                <a:latin typeface="Comic Sans MS" pitchFamily="66" charset="0"/>
                <a:ea typeface="Cambria Math"/>
              </a:rPr>
              <a:t>°</a:t>
            </a:r>
            <a:endParaRPr lang="en-GB" sz="1200" dirty="0">
              <a:latin typeface="Comic Sans MS" pitchFamily="66" charset="0"/>
            </a:endParaRPr>
          </a:p>
        </p:txBody>
      </p:sp>
      <p:sp>
        <p:nvSpPr>
          <p:cNvPr id="48" name="TextBox 47"/>
          <p:cNvSpPr txBox="1"/>
          <p:nvPr/>
        </p:nvSpPr>
        <p:spPr>
          <a:xfrm>
            <a:off x="3733800" y="3810000"/>
            <a:ext cx="1410964" cy="276999"/>
          </a:xfrm>
          <a:prstGeom prst="rect">
            <a:avLst/>
          </a:prstGeom>
          <a:noFill/>
        </p:spPr>
        <p:txBody>
          <a:bodyPr wrap="none" rtlCol="0">
            <a:spAutoFit/>
          </a:bodyPr>
          <a:lstStyle/>
          <a:p>
            <a:r>
              <a:rPr lang="en-GB" sz="1200" u="sng" dirty="0" smtClean="0">
                <a:latin typeface="Comic Sans MS" pitchFamily="66" charset="0"/>
              </a:rPr>
              <a:t>Resolving Parallel</a:t>
            </a:r>
            <a:endParaRPr lang="en-GB" sz="1200" u="sng" dirty="0">
              <a:latin typeface="Comic Sans MS" pitchFamily="66" charset="0"/>
            </a:endParaRPr>
          </a:p>
        </p:txBody>
      </p:sp>
      <mc:AlternateContent xmlns:mc="http://schemas.openxmlformats.org/markup-compatibility/2006">
        <mc:Choice xmlns:a14="http://schemas.microsoft.com/office/drawing/2010/main" Requires="a14">
          <p:sp>
            <p:nvSpPr>
              <p:cNvPr id="49" name="TextBox 48"/>
              <p:cNvSpPr txBox="1"/>
              <p:nvPr/>
            </p:nvSpPr>
            <p:spPr>
              <a:xfrm>
                <a:off x="6477000" y="4191000"/>
                <a:ext cx="762000" cy="276999"/>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r>
                        <a:rPr lang="en-GB" sz="1200" b="0" i="1" smtClean="0">
                          <a:latin typeface="Cambria Math"/>
                        </a:rPr>
                        <m:t>𝐹</m:t>
                      </m:r>
                      <m:r>
                        <a:rPr lang="en-GB" sz="1200" b="0" i="1" smtClean="0">
                          <a:latin typeface="Cambria Math"/>
                        </a:rPr>
                        <m:t>=</m:t>
                      </m:r>
                      <m:r>
                        <a:rPr lang="en-GB" sz="1200" b="0" i="1" smtClean="0">
                          <a:latin typeface="Cambria Math"/>
                        </a:rPr>
                        <m:t>𝑚𝑎</m:t>
                      </m:r>
                    </m:oMath>
                  </m:oMathPara>
                </a14:m>
                <a:endParaRPr lang="en-GB" sz="1400" dirty="0"/>
              </a:p>
            </p:txBody>
          </p:sp>
        </mc:Choice>
        <mc:Fallback>
          <p:sp>
            <p:nvSpPr>
              <p:cNvPr id="49" name="TextBox 48"/>
              <p:cNvSpPr txBox="1">
                <a:spLocks noRot="1" noChangeAspect="1" noMove="1" noResize="1" noEditPoints="1" noAdjustHandles="1" noChangeArrowheads="1" noChangeShapeType="1" noTextEdit="1"/>
              </p:cNvSpPr>
              <p:nvPr/>
            </p:nvSpPr>
            <p:spPr>
              <a:xfrm>
                <a:off x="6477000" y="4191000"/>
                <a:ext cx="762000" cy="276999"/>
              </a:xfrm>
              <a:prstGeom prst="rect">
                <a:avLst/>
              </a:prstGeom>
              <a:blipFill rotWithShape="1">
                <a:blip r:embed="rId3"/>
                <a:stretch>
                  <a:fillRect/>
                </a:stretch>
              </a:blipFill>
            </p:spPr>
            <p:txBody>
              <a:bodyPr/>
              <a:lstStyle/>
              <a:p>
                <a:r>
                  <a:rPr lang="en-GB">
                    <a:noFill/>
                  </a:rPr>
                  <a:t> </a:t>
                </a:r>
              </a:p>
            </p:txBody>
          </p:sp>
        </mc:Fallback>
      </mc:AlternateContent>
      <p:sp>
        <p:nvSpPr>
          <p:cNvPr id="62" name="Arc 61"/>
          <p:cNvSpPr/>
          <p:nvPr/>
        </p:nvSpPr>
        <p:spPr>
          <a:xfrm>
            <a:off x="6934200" y="4343400"/>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7" name="TextBox 66"/>
          <p:cNvSpPr txBox="1"/>
          <p:nvPr/>
        </p:nvSpPr>
        <p:spPr>
          <a:xfrm>
            <a:off x="7338204" y="4267200"/>
            <a:ext cx="1828800" cy="600164"/>
          </a:xfrm>
          <a:prstGeom prst="rect">
            <a:avLst/>
          </a:prstGeom>
          <a:noFill/>
        </p:spPr>
        <p:txBody>
          <a:bodyPr wrap="square" rtlCol="0">
            <a:spAutoFit/>
          </a:bodyPr>
          <a:lstStyle/>
          <a:p>
            <a:pPr algn="ctr"/>
            <a:r>
              <a:rPr lang="en-GB" sz="1100" dirty="0" smtClean="0">
                <a:solidFill>
                  <a:srgbClr val="FF0000"/>
                </a:solidFill>
                <a:latin typeface="Comic Sans MS" pitchFamily="66" charset="0"/>
              </a:rPr>
              <a:t>Sub in values with </a:t>
            </a:r>
            <a:r>
              <a:rPr lang="en-GB" sz="1100" dirty="0" smtClean="0">
                <a:solidFill>
                  <a:srgbClr val="FF0000"/>
                </a:solidFill>
                <a:latin typeface="Comic Sans MS" pitchFamily="66" charset="0"/>
              </a:rPr>
              <a:t>‘</a:t>
            </a:r>
            <a:r>
              <a:rPr lang="en-GB" sz="1100" dirty="0" smtClean="0">
                <a:solidFill>
                  <a:srgbClr val="FF0000"/>
                </a:solidFill>
                <a:latin typeface="Comic Sans MS" pitchFamily="66" charset="0"/>
              </a:rPr>
              <a:t>up’ the plane as the positive direction</a:t>
            </a:r>
            <a:endParaRPr lang="en-GB" sz="1100" dirty="0">
              <a:solidFill>
                <a:srgbClr val="FF0000"/>
              </a:solidFill>
              <a:latin typeface="Comic Sans MS" pitchFamily="66" charset="0"/>
            </a:endParaRPr>
          </a:p>
        </p:txBody>
      </p:sp>
      <mc:AlternateContent xmlns:mc="http://schemas.openxmlformats.org/markup-compatibility/2006">
        <mc:Choice xmlns:a14="http://schemas.microsoft.com/office/drawing/2010/main" Requires="a14">
          <p:sp>
            <p:nvSpPr>
              <p:cNvPr id="68" name="TextBox 67"/>
              <p:cNvSpPr txBox="1"/>
              <p:nvPr/>
            </p:nvSpPr>
            <p:spPr>
              <a:xfrm>
                <a:off x="4876800" y="4572000"/>
                <a:ext cx="2438400" cy="276999"/>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r>
                        <a:rPr lang="en-GB" sz="1200" b="0" i="1" smtClean="0">
                          <a:latin typeface="Cambria Math"/>
                        </a:rPr>
                        <m:t>15</m:t>
                      </m:r>
                      <m:r>
                        <a:rPr lang="en-GB" sz="1200" b="0" i="1" smtClean="0">
                          <a:latin typeface="Cambria Math"/>
                        </a:rPr>
                        <m:t>𝐶𝑜𝑠</m:t>
                      </m:r>
                      <m:r>
                        <a:rPr lang="en-GB" sz="1200" b="0" i="1" smtClean="0">
                          <a:latin typeface="Cambria Math"/>
                        </a:rPr>
                        <m:t>15−1.6</m:t>
                      </m:r>
                      <m:r>
                        <a:rPr lang="en-GB" sz="1200" b="0" i="1" smtClean="0">
                          <a:latin typeface="Cambria Math"/>
                        </a:rPr>
                        <m:t>𝑔𝑆𝑖𝑛</m:t>
                      </m:r>
                      <m:r>
                        <a:rPr lang="en-GB" sz="1200" b="0" i="1" smtClean="0">
                          <a:latin typeface="Cambria Math"/>
                        </a:rPr>
                        <m:t>45−</m:t>
                      </m:r>
                      <m:r>
                        <a:rPr lang="en-GB" sz="1200" b="0" i="1" smtClean="0">
                          <a:latin typeface="Cambria Math"/>
                        </a:rPr>
                        <m:t>𝐹</m:t>
                      </m:r>
                      <m:r>
                        <a:rPr lang="en-GB" sz="1200" b="0" i="1" smtClean="0">
                          <a:latin typeface="Cambria Math"/>
                        </a:rPr>
                        <m:t>=0</m:t>
                      </m:r>
                    </m:oMath>
                  </m:oMathPara>
                </a14:m>
                <a:endParaRPr lang="en-GB" sz="1400" dirty="0"/>
              </a:p>
            </p:txBody>
          </p:sp>
        </mc:Choice>
        <mc:Fallback>
          <p:sp>
            <p:nvSpPr>
              <p:cNvPr id="68" name="TextBox 67"/>
              <p:cNvSpPr txBox="1">
                <a:spLocks noRot="1" noChangeAspect="1" noMove="1" noResize="1" noEditPoints="1" noAdjustHandles="1" noChangeArrowheads="1" noChangeShapeType="1" noTextEdit="1"/>
              </p:cNvSpPr>
              <p:nvPr/>
            </p:nvSpPr>
            <p:spPr>
              <a:xfrm>
                <a:off x="4876800" y="4572000"/>
                <a:ext cx="2438400" cy="276999"/>
              </a:xfrm>
              <a:prstGeom prst="rect">
                <a:avLst/>
              </a:prstGeom>
              <a:blipFill rotWithShape="1">
                <a:blip r:embed="rId4"/>
                <a:stretch>
                  <a:fillRect b="-4444"/>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70" name="TextBox 69"/>
              <p:cNvSpPr txBox="1"/>
              <p:nvPr/>
            </p:nvSpPr>
            <p:spPr>
              <a:xfrm>
                <a:off x="3352800" y="4953000"/>
                <a:ext cx="3810000" cy="276999"/>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r>
                        <a:rPr lang="en-GB" sz="1200" b="0" i="1" smtClean="0">
                          <a:latin typeface="Cambria Math"/>
                        </a:rPr>
                        <m:t>15</m:t>
                      </m:r>
                      <m:r>
                        <a:rPr lang="en-GB" sz="1200" b="0" i="1" smtClean="0">
                          <a:latin typeface="Cambria Math"/>
                        </a:rPr>
                        <m:t>𝐶𝑜𝑠</m:t>
                      </m:r>
                      <m:r>
                        <a:rPr lang="en-GB" sz="1200" b="0" i="1" smtClean="0">
                          <a:latin typeface="Cambria Math"/>
                        </a:rPr>
                        <m:t>15−1.6</m:t>
                      </m:r>
                      <m:r>
                        <a:rPr lang="en-GB" sz="1200" b="0" i="1" smtClean="0">
                          <a:latin typeface="Cambria Math"/>
                        </a:rPr>
                        <m:t>𝑔𝑆𝑖𝑛</m:t>
                      </m:r>
                      <m:r>
                        <a:rPr lang="en-GB" sz="1200" b="0" i="1" smtClean="0">
                          <a:latin typeface="Cambria Math"/>
                        </a:rPr>
                        <m:t>45−</m:t>
                      </m:r>
                      <m:r>
                        <a:rPr lang="en-GB" sz="1200" i="1">
                          <a:latin typeface="Cambria Math"/>
                          <a:ea typeface="Cambria Math"/>
                        </a:rPr>
                        <m:t>𝜇</m:t>
                      </m:r>
                      <m:r>
                        <a:rPr lang="en-GB" sz="1200" i="1">
                          <a:latin typeface="Cambria Math"/>
                          <a:ea typeface="Cambria Math"/>
                        </a:rPr>
                        <m:t>(1.6</m:t>
                      </m:r>
                      <m:r>
                        <a:rPr lang="en-GB" sz="1200" i="1">
                          <a:latin typeface="Cambria Math"/>
                          <a:ea typeface="Cambria Math"/>
                        </a:rPr>
                        <m:t>𝑔𝐶𝑜𝑠</m:t>
                      </m:r>
                      <m:r>
                        <a:rPr lang="en-GB" sz="1200" i="1">
                          <a:latin typeface="Cambria Math"/>
                          <a:ea typeface="Cambria Math"/>
                        </a:rPr>
                        <m:t>45−15</m:t>
                      </m:r>
                      <m:r>
                        <a:rPr lang="en-GB" sz="1200" i="1">
                          <a:latin typeface="Cambria Math"/>
                          <a:ea typeface="Cambria Math"/>
                        </a:rPr>
                        <m:t>𝑆𝑖𝑛</m:t>
                      </m:r>
                      <m:r>
                        <a:rPr lang="en-GB" sz="1200" i="1">
                          <a:latin typeface="Cambria Math"/>
                          <a:ea typeface="Cambria Math"/>
                        </a:rPr>
                        <m:t>15)=0</m:t>
                      </m:r>
                    </m:oMath>
                  </m:oMathPara>
                </a14:m>
                <a:endParaRPr lang="en-GB" sz="1400" dirty="0"/>
              </a:p>
            </p:txBody>
          </p:sp>
        </mc:Choice>
        <mc:Fallback>
          <p:sp>
            <p:nvSpPr>
              <p:cNvPr id="70" name="TextBox 69"/>
              <p:cNvSpPr txBox="1">
                <a:spLocks noRot="1" noChangeAspect="1" noMove="1" noResize="1" noEditPoints="1" noAdjustHandles="1" noChangeArrowheads="1" noChangeShapeType="1" noTextEdit="1"/>
              </p:cNvSpPr>
              <p:nvPr/>
            </p:nvSpPr>
            <p:spPr>
              <a:xfrm>
                <a:off x="3352800" y="4953000"/>
                <a:ext cx="3810000" cy="276999"/>
              </a:xfrm>
              <a:prstGeom prst="rect">
                <a:avLst/>
              </a:prstGeom>
              <a:blipFill rotWithShape="1">
                <a:blip r:embed="rId5"/>
                <a:stretch>
                  <a:fillRect b="-6667"/>
                </a:stretch>
              </a:blipFill>
            </p:spPr>
            <p:txBody>
              <a:bodyPr/>
              <a:lstStyle/>
              <a:p>
                <a:r>
                  <a:rPr lang="en-GB">
                    <a:noFill/>
                  </a:rPr>
                  <a:t> </a:t>
                </a:r>
              </a:p>
            </p:txBody>
          </p:sp>
        </mc:Fallback>
      </mc:AlternateContent>
      <p:sp>
        <p:nvSpPr>
          <p:cNvPr id="71" name="Arc 70"/>
          <p:cNvSpPr/>
          <p:nvPr/>
        </p:nvSpPr>
        <p:spPr>
          <a:xfrm>
            <a:off x="6934200" y="4724400"/>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2" name="TextBox 71"/>
          <p:cNvSpPr txBox="1"/>
          <p:nvPr/>
        </p:nvSpPr>
        <p:spPr>
          <a:xfrm>
            <a:off x="7315200" y="4800600"/>
            <a:ext cx="914400" cy="261610"/>
          </a:xfrm>
          <a:prstGeom prst="rect">
            <a:avLst/>
          </a:prstGeom>
          <a:noFill/>
        </p:spPr>
        <p:txBody>
          <a:bodyPr wrap="square" rtlCol="0">
            <a:spAutoFit/>
          </a:bodyPr>
          <a:lstStyle/>
          <a:p>
            <a:pPr algn="ctr"/>
            <a:r>
              <a:rPr lang="en-GB" sz="1100" dirty="0" smtClean="0">
                <a:solidFill>
                  <a:srgbClr val="FF0000"/>
                </a:solidFill>
                <a:latin typeface="Comic Sans MS" pitchFamily="66" charset="0"/>
              </a:rPr>
              <a:t>Replace F</a:t>
            </a:r>
            <a:endParaRPr lang="en-GB" sz="1100" dirty="0">
              <a:solidFill>
                <a:srgbClr val="FF0000"/>
              </a:solidFill>
              <a:latin typeface="Comic Sans MS" pitchFamily="66" charset="0"/>
            </a:endParaRPr>
          </a:p>
        </p:txBody>
      </p:sp>
      <mc:AlternateContent xmlns:mc="http://schemas.openxmlformats.org/markup-compatibility/2006">
        <mc:Choice xmlns:a14="http://schemas.microsoft.com/office/drawing/2010/main" Requires="a14">
          <p:sp>
            <p:nvSpPr>
              <p:cNvPr id="73" name="TextBox 72"/>
              <p:cNvSpPr txBox="1"/>
              <p:nvPr/>
            </p:nvSpPr>
            <p:spPr>
              <a:xfrm>
                <a:off x="5181600" y="5334000"/>
                <a:ext cx="3810000" cy="276999"/>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r>
                        <a:rPr lang="en-GB" sz="1200" b="0" i="1" smtClean="0">
                          <a:latin typeface="Cambria Math"/>
                        </a:rPr>
                        <m:t>15</m:t>
                      </m:r>
                      <m:r>
                        <a:rPr lang="en-GB" sz="1200" b="0" i="1" smtClean="0">
                          <a:latin typeface="Cambria Math"/>
                        </a:rPr>
                        <m:t>𝐶𝑜𝑠</m:t>
                      </m:r>
                      <m:r>
                        <a:rPr lang="en-GB" sz="1200" b="0" i="1" smtClean="0">
                          <a:latin typeface="Cambria Math"/>
                        </a:rPr>
                        <m:t>15−1.6</m:t>
                      </m:r>
                      <m:r>
                        <a:rPr lang="en-GB" sz="1200" b="0" i="1" smtClean="0">
                          <a:latin typeface="Cambria Math"/>
                        </a:rPr>
                        <m:t>𝑔𝑆𝑖𝑛</m:t>
                      </m:r>
                      <m:r>
                        <a:rPr lang="en-GB" sz="1200" b="0" i="1" smtClean="0">
                          <a:latin typeface="Cambria Math"/>
                        </a:rPr>
                        <m:t>45=</m:t>
                      </m:r>
                      <m:r>
                        <a:rPr lang="en-GB" sz="1200" i="1">
                          <a:latin typeface="Cambria Math"/>
                          <a:ea typeface="Cambria Math"/>
                        </a:rPr>
                        <m:t>𝜇</m:t>
                      </m:r>
                      <m:r>
                        <a:rPr lang="en-GB" sz="1200" i="1">
                          <a:latin typeface="Cambria Math"/>
                          <a:ea typeface="Cambria Math"/>
                        </a:rPr>
                        <m:t>(1.6</m:t>
                      </m:r>
                      <m:r>
                        <a:rPr lang="en-GB" sz="1200" i="1">
                          <a:latin typeface="Cambria Math"/>
                          <a:ea typeface="Cambria Math"/>
                        </a:rPr>
                        <m:t>𝑔𝐶𝑜𝑠</m:t>
                      </m:r>
                      <m:r>
                        <a:rPr lang="en-GB" sz="1200" i="1">
                          <a:latin typeface="Cambria Math"/>
                          <a:ea typeface="Cambria Math"/>
                        </a:rPr>
                        <m:t>45−15</m:t>
                      </m:r>
                      <m:r>
                        <a:rPr lang="en-GB" sz="1200" i="1">
                          <a:latin typeface="Cambria Math"/>
                          <a:ea typeface="Cambria Math"/>
                        </a:rPr>
                        <m:t>𝑆𝑖𝑛</m:t>
                      </m:r>
                      <m:r>
                        <a:rPr lang="en-GB" sz="1200" i="1">
                          <a:latin typeface="Cambria Math"/>
                          <a:ea typeface="Cambria Math"/>
                        </a:rPr>
                        <m:t>15)</m:t>
                      </m:r>
                    </m:oMath>
                  </m:oMathPara>
                </a14:m>
                <a:endParaRPr lang="en-GB" sz="1400" dirty="0"/>
              </a:p>
            </p:txBody>
          </p:sp>
        </mc:Choice>
        <mc:Fallback>
          <p:sp>
            <p:nvSpPr>
              <p:cNvPr id="73" name="TextBox 72"/>
              <p:cNvSpPr txBox="1">
                <a:spLocks noRot="1" noChangeAspect="1" noMove="1" noResize="1" noEditPoints="1" noAdjustHandles="1" noChangeArrowheads="1" noChangeShapeType="1" noTextEdit="1"/>
              </p:cNvSpPr>
              <p:nvPr/>
            </p:nvSpPr>
            <p:spPr>
              <a:xfrm>
                <a:off x="5181600" y="5334000"/>
                <a:ext cx="3810000" cy="276999"/>
              </a:xfrm>
              <a:prstGeom prst="rect">
                <a:avLst/>
              </a:prstGeom>
              <a:blipFill rotWithShape="1">
                <a:blip r:embed="rId6"/>
                <a:stretch>
                  <a:fillRect b="-8889"/>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74" name="TextBox 73"/>
              <p:cNvSpPr txBox="1"/>
              <p:nvPr/>
            </p:nvSpPr>
            <p:spPr>
              <a:xfrm>
                <a:off x="5181600" y="5715000"/>
                <a:ext cx="1981200" cy="475387"/>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f>
                        <m:fPr>
                          <m:ctrlPr>
                            <a:rPr lang="en-GB" sz="1200" b="0" i="1" smtClean="0">
                              <a:latin typeface="Cambria Math"/>
                            </a:rPr>
                          </m:ctrlPr>
                        </m:fPr>
                        <m:num>
                          <m:r>
                            <a:rPr lang="en-GB" sz="1200" i="1">
                              <a:latin typeface="Cambria Math"/>
                            </a:rPr>
                            <m:t>15</m:t>
                          </m:r>
                          <m:r>
                            <a:rPr lang="en-GB" sz="1200" i="1">
                              <a:latin typeface="Cambria Math"/>
                            </a:rPr>
                            <m:t>𝐶𝑜𝑠</m:t>
                          </m:r>
                          <m:r>
                            <a:rPr lang="en-GB" sz="1200" i="1">
                              <a:latin typeface="Cambria Math"/>
                            </a:rPr>
                            <m:t>15−1.6</m:t>
                          </m:r>
                          <m:r>
                            <a:rPr lang="en-GB" sz="1200" i="1">
                              <a:latin typeface="Cambria Math"/>
                            </a:rPr>
                            <m:t>𝑔𝑆𝑖𝑛</m:t>
                          </m:r>
                          <m:r>
                            <a:rPr lang="en-GB" sz="1200" i="1">
                              <a:latin typeface="Cambria Math"/>
                            </a:rPr>
                            <m:t>45</m:t>
                          </m:r>
                        </m:num>
                        <m:den>
                          <m:r>
                            <a:rPr lang="en-GB" sz="1200" i="1">
                              <a:latin typeface="Cambria Math"/>
                              <a:ea typeface="Cambria Math"/>
                            </a:rPr>
                            <m:t>1.6</m:t>
                          </m:r>
                          <m:r>
                            <a:rPr lang="en-GB" sz="1200" i="1">
                              <a:latin typeface="Cambria Math"/>
                              <a:ea typeface="Cambria Math"/>
                            </a:rPr>
                            <m:t>𝑔𝐶𝑜𝑠</m:t>
                          </m:r>
                          <m:r>
                            <a:rPr lang="en-GB" sz="1200" i="1">
                              <a:latin typeface="Cambria Math"/>
                              <a:ea typeface="Cambria Math"/>
                            </a:rPr>
                            <m:t>45−15</m:t>
                          </m:r>
                          <m:r>
                            <a:rPr lang="en-GB" sz="1200" i="1">
                              <a:latin typeface="Cambria Math"/>
                              <a:ea typeface="Cambria Math"/>
                            </a:rPr>
                            <m:t>𝑆𝑖𝑛</m:t>
                          </m:r>
                          <m:r>
                            <a:rPr lang="en-GB" sz="1200" i="1">
                              <a:latin typeface="Cambria Math"/>
                              <a:ea typeface="Cambria Math"/>
                            </a:rPr>
                            <m:t>15</m:t>
                          </m:r>
                        </m:den>
                      </m:f>
                      <m:r>
                        <a:rPr lang="en-GB" sz="1200" b="0" i="1" smtClean="0">
                          <a:latin typeface="Cambria Math"/>
                        </a:rPr>
                        <m:t>=</m:t>
                      </m:r>
                      <m:r>
                        <a:rPr lang="en-GB" sz="1200" i="1">
                          <a:latin typeface="Cambria Math"/>
                          <a:ea typeface="Cambria Math"/>
                        </a:rPr>
                        <m:t>𝜇</m:t>
                      </m:r>
                    </m:oMath>
                  </m:oMathPara>
                </a14:m>
                <a:endParaRPr lang="en-GB" sz="1400" dirty="0"/>
              </a:p>
            </p:txBody>
          </p:sp>
        </mc:Choice>
        <mc:Fallback>
          <p:sp>
            <p:nvSpPr>
              <p:cNvPr id="74" name="TextBox 73"/>
              <p:cNvSpPr txBox="1">
                <a:spLocks noRot="1" noChangeAspect="1" noMove="1" noResize="1" noEditPoints="1" noAdjustHandles="1" noChangeArrowheads="1" noChangeShapeType="1" noTextEdit="1"/>
              </p:cNvSpPr>
              <p:nvPr/>
            </p:nvSpPr>
            <p:spPr>
              <a:xfrm>
                <a:off x="5181600" y="5715000"/>
                <a:ext cx="1981200" cy="475387"/>
              </a:xfrm>
              <a:prstGeom prst="rect">
                <a:avLst/>
              </a:prstGeom>
              <a:blipFill rotWithShape="1">
                <a:blip r:embed="rId7"/>
                <a:stretch>
                  <a:fillRect b="-3896"/>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75" name="TextBox 74"/>
              <p:cNvSpPr txBox="1"/>
              <p:nvPr/>
            </p:nvSpPr>
            <p:spPr>
              <a:xfrm>
                <a:off x="6324600" y="6324600"/>
                <a:ext cx="762000" cy="276999"/>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r>
                        <a:rPr lang="en-GB" sz="1200" b="0" i="1" smtClean="0">
                          <a:latin typeface="Cambria Math"/>
                        </a:rPr>
                        <m:t>0.47=</m:t>
                      </m:r>
                      <m:r>
                        <a:rPr lang="en-GB" sz="1200" i="1">
                          <a:latin typeface="Cambria Math"/>
                          <a:ea typeface="Cambria Math"/>
                        </a:rPr>
                        <m:t>𝜇</m:t>
                      </m:r>
                    </m:oMath>
                  </m:oMathPara>
                </a14:m>
                <a:endParaRPr lang="en-GB" sz="1400" dirty="0"/>
              </a:p>
            </p:txBody>
          </p:sp>
        </mc:Choice>
        <mc:Fallback>
          <p:sp>
            <p:nvSpPr>
              <p:cNvPr id="75" name="TextBox 74"/>
              <p:cNvSpPr txBox="1">
                <a:spLocks noRot="1" noChangeAspect="1" noMove="1" noResize="1" noEditPoints="1" noAdjustHandles="1" noChangeArrowheads="1" noChangeShapeType="1" noTextEdit="1"/>
              </p:cNvSpPr>
              <p:nvPr/>
            </p:nvSpPr>
            <p:spPr>
              <a:xfrm>
                <a:off x="6324600" y="6324600"/>
                <a:ext cx="762000" cy="276999"/>
              </a:xfrm>
              <a:prstGeom prst="rect">
                <a:avLst/>
              </a:prstGeom>
              <a:blipFill rotWithShape="1">
                <a:blip r:embed="rId8"/>
                <a:stretch>
                  <a:fillRect/>
                </a:stretch>
              </a:blipFill>
            </p:spPr>
            <p:txBody>
              <a:bodyPr/>
              <a:lstStyle/>
              <a:p>
                <a:r>
                  <a:rPr lang="en-GB">
                    <a:noFill/>
                  </a:rPr>
                  <a:t> </a:t>
                </a:r>
              </a:p>
            </p:txBody>
          </p:sp>
        </mc:Fallback>
      </mc:AlternateContent>
      <p:sp>
        <p:nvSpPr>
          <p:cNvPr id="76" name="Arc 75"/>
          <p:cNvSpPr/>
          <p:nvPr/>
        </p:nvSpPr>
        <p:spPr>
          <a:xfrm>
            <a:off x="8382000" y="5105400"/>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7" name="TextBox 76"/>
          <p:cNvSpPr txBox="1"/>
          <p:nvPr/>
        </p:nvSpPr>
        <p:spPr>
          <a:xfrm>
            <a:off x="8686800" y="5029200"/>
            <a:ext cx="552090" cy="600164"/>
          </a:xfrm>
          <a:prstGeom prst="rect">
            <a:avLst/>
          </a:prstGeom>
          <a:noFill/>
        </p:spPr>
        <p:txBody>
          <a:bodyPr wrap="square" rtlCol="0">
            <a:spAutoFit/>
          </a:bodyPr>
          <a:lstStyle/>
          <a:p>
            <a:pPr algn="ctr"/>
            <a:r>
              <a:rPr lang="en-GB" sz="1100" dirty="0" smtClean="0">
                <a:solidFill>
                  <a:srgbClr val="FF0000"/>
                </a:solidFill>
                <a:latin typeface="Comic Sans MS" pitchFamily="66" charset="0"/>
              </a:rPr>
              <a:t>Add </a:t>
            </a:r>
            <a:r>
              <a:rPr lang="el-GR" sz="1100" dirty="0" smtClean="0">
                <a:solidFill>
                  <a:srgbClr val="FF0000"/>
                </a:solidFill>
                <a:latin typeface="Comic Sans MS" pitchFamily="66" charset="0"/>
              </a:rPr>
              <a:t>μ</a:t>
            </a:r>
            <a:r>
              <a:rPr lang="en-GB" sz="1100" dirty="0" smtClean="0">
                <a:solidFill>
                  <a:srgbClr val="FF0000"/>
                </a:solidFill>
                <a:latin typeface="Comic Sans MS" pitchFamily="66" charset="0"/>
              </a:rPr>
              <a:t> term</a:t>
            </a:r>
            <a:endParaRPr lang="en-GB" sz="1100" dirty="0">
              <a:solidFill>
                <a:srgbClr val="FF0000"/>
              </a:solidFill>
              <a:latin typeface="Comic Sans MS" pitchFamily="66" charset="0"/>
            </a:endParaRPr>
          </a:p>
        </p:txBody>
      </p:sp>
      <p:sp>
        <p:nvSpPr>
          <p:cNvPr id="79" name="Arc 78"/>
          <p:cNvSpPr/>
          <p:nvPr/>
        </p:nvSpPr>
        <p:spPr>
          <a:xfrm flipH="1">
            <a:off x="4876800" y="54864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1" name="TextBox 80"/>
          <p:cNvSpPr txBox="1"/>
          <p:nvPr/>
        </p:nvSpPr>
        <p:spPr>
          <a:xfrm>
            <a:off x="3810000" y="5486400"/>
            <a:ext cx="1143000" cy="430887"/>
          </a:xfrm>
          <a:prstGeom prst="rect">
            <a:avLst/>
          </a:prstGeom>
          <a:noFill/>
        </p:spPr>
        <p:txBody>
          <a:bodyPr wrap="square" rtlCol="0">
            <a:spAutoFit/>
          </a:bodyPr>
          <a:lstStyle/>
          <a:p>
            <a:pPr algn="ctr"/>
            <a:r>
              <a:rPr lang="en-GB" sz="1100" dirty="0" smtClean="0">
                <a:solidFill>
                  <a:srgbClr val="FF0000"/>
                </a:solidFill>
                <a:latin typeface="Comic Sans MS" pitchFamily="66" charset="0"/>
              </a:rPr>
              <a:t>Divide by the bracket</a:t>
            </a:r>
            <a:endParaRPr lang="en-GB" sz="1100" dirty="0">
              <a:solidFill>
                <a:srgbClr val="FF0000"/>
              </a:solidFill>
              <a:latin typeface="Comic Sans MS" pitchFamily="66" charset="0"/>
            </a:endParaRPr>
          </a:p>
        </p:txBody>
      </p:sp>
      <p:sp>
        <p:nvSpPr>
          <p:cNvPr id="82" name="Arc 81"/>
          <p:cNvSpPr/>
          <p:nvPr/>
        </p:nvSpPr>
        <p:spPr>
          <a:xfrm flipH="1">
            <a:off x="4876800" y="59436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3" name="TextBox 82"/>
          <p:cNvSpPr txBox="1"/>
          <p:nvPr/>
        </p:nvSpPr>
        <p:spPr>
          <a:xfrm>
            <a:off x="4038600" y="6096000"/>
            <a:ext cx="914400" cy="261610"/>
          </a:xfrm>
          <a:prstGeom prst="rect">
            <a:avLst/>
          </a:prstGeom>
          <a:noFill/>
        </p:spPr>
        <p:txBody>
          <a:bodyPr wrap="square" rtlCol="0">
            <a:spAutoFit/>
          </a:bodyPr>
          <a:lstStyle/>
          <a:p>
            <a:pPr algn="ctr"/>
            <a:r>
              <a:rPr lang="en-GB" sz="1100" dirty="0" smtClean="0">
                <a:solidFill>
                  <a:srgbClr val="FF0000"/>
                </a:solidFill>
                <a:latin typeface="Comic Sans MS" pitchFamily="66" charset="0"/>
              </a:rPr>
              <a:t>Calculate!</a:t>
            </a:r>
            <a:endParaRPr lang="en-GB" sz="1100" dirty="0">
              <a:solidFill>
                <a:srgbClr val="FF0000"/>
              </a:solidFill>
              <a:latin typeface="Comic Sans MS" pitchFamily="66" charset="0"/>
            </a:endParaRPr>
          </a:p>
        </p:txBody>
      </p:sp>
      <p:sp>
        <p:nvSpPr>
          <p:cNvPr id="10" name="Rectangle 9"/>
          <p:cNvSpPr/>
          <p:nvPr/>
        </p:nvSpPr>
        <p:spPr>
          <a:xfrm>
            <a:off x="762000" y="5410200"/>
            <a:ext cx="2286000" cy="3048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4" name="Rectangle 83"/>
          <p:cNvSpPr/>
          <p:nvPr/>
        </p:nvSpPr>
        <p:spPr>
          <a:xfrm>
            <a:off x="6553200" y="4572000"/>
            <a:ext cx="152400" cy="3048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5" name="Rectangle 84"/>
          <p:cNvSpPr/>
          <p:nvPr/>
        </p:nvSpPr>
        <p:spPr>
          <a:xfrm flipH="1">
            <a:off x="5029200" y="4953000"/>
            <a:ext cx="1676400" cy="2286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6" name="Picture 6" descr="http://sd.keepcalm-o-matic.co.uk/i/keep-calm-and-use-the-forces-3.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52400" y="76200"/>
            <a:ext cx="1066800" cy="1244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5281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1">
                                            <p:txEl>
                                              <p:pRg st="2" end="2"/>
                                            </p:txEl>
                                          </p:spTgt>
                                        </p:tgtEl>
                                        <p:attrNameLst>
                                          <p:attrName>style.visibility</p:attrName>
                                        </p:attrNameLst>
                                      </p:cBhvr>
                                      <p:to>
                                        <p:strVal val="visible"/>
                                      </p:to>
                                    </p:set>
                                    <p:animEffect transition="in" filter="blinds(horizontal)">
                                      <p:cBhvr>
                                        <p:cTn id="7" dur="500"/>
                                        <p:tgtEl>
                                          <p:spTgt spid="51">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8"/>
                                        </p:tgtEl>
                                        <p:attrNameLst>
                                          <p:attrName>style.visibility</p:attrName>
                                        </p:attrNameLst>
                                      </p:cBhvr>
                                      <p:to>
                                        <p:strVal val="visible"/>
                                      </p:to>
                                    </p:set>
                                    <p:animEffect transition="in" filter="blinds(horizontal)">
                                      <p:cBhvr>
                                        <p:cTn id="12" dur="500"/>
                                        <p:tgtEl>
                                          <p:spTgt spid="48"/>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9"/>
                                        </p:tgtEl>
                                        <p:attrNameLst>
                                          <p:attrName>style.visibility</p:attrName>
                                        </p:attrNameLst>
                                      </p:cBhvr>
                                      <p:to>
                                        <p:strVal val="visible"/>
                                      </p:to>
                                    </p:set>
                                    <p:animEffect transition="in" filter="blinds(horizontal)">
                                      <p:cBhvr>
                                        <p:cTn id="17" dur="500"/>
                                        <p:tgtEl>
                                          <p:spTgt spid="49"/>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2"/>
                                        </p:tgtEl>
                                        <p:attrNameLst>
                                          <p:attrName>style.visibility</p:attrName>
                                        </p:attrNameLst>
                                      </p:cBhvr>
                                      <p:to>
                                        <p:strVal val="visible"/>
                                      </p:to>
                                    </p:set>
                                    <p:animEffect transition="in" filter="blinds(horizontal)">
                                      <p:cBhvr>
                                        <p:cTn id="22" dur="500"/>
                                        <p:tgtEl>
                                          <p:spTgt spid="62"/>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67"/>
                                        </p:tgtEl>
                                        <p:attrNameLst>
                                          <p:attrName>style.visibility</p:attrName>
                                        </p:attrNameLst>
                                      </p:cBhvr>
                                      <p:to>
                                        <p:strVal val="visible"/>
                                      </p:to>
                                    </p:set>
                                    <p:animEffect transition="in" filter="blinds(horizontal)">
                                      <p:cBhvr>
                                        <p:cTn id="27" dur="500"/>
                                        <p:tgtEl>
                                          <p:spTgt spid="67"/>
                                        </p:tgtEl>
                                      </p:cBhvr>
                                    </p:animEffect>
                                  </p:childTnLst>
                                </p:cTn>
                              </p:par>
                            </p:childTnLst>
                          </p:cTn>
                        </p:par>
                      </p:childTnLst>
                    </p:cTn>
                  </p:par>
                  <p:par>
                    <p:cTn id="28" fill="hold">
                      <p:stCondLst>
                        <p:cond delay="indefinite"/>
                      </p:stCondLst>
                      <p:childTnLst>
                        <p:par>
                          <p:cTn id="29" fill="hold">
                            <p:stCondLst>
                              <p:cond delay="0"/>
                            </p:stCondLst>
                            <p:childTnLst>
                              <p:par>
                                <p:cTn id="30" presetID="7" presetClass="emph" presetSubtype="2" fill="hold" nodeType="clickEffect">
                                  <p:stCondLst>
                                    <p:cond delay="0"/>
                                  </p:stCondLst>
                                  <p:childTnLst>
                                    <p:animClr clrSpc="rgb" dir="cw">
                                      <p:cBhvr>
                                        <p:cTn id="31" dur="500" fill="hold"/>
                                        <p:tgtEl>
                                          <p:spTgt spid="47"/>
                                        </p:tgtEl>
                                        <p:attrNameLst>
                                          <p:attrName>stroke.color</p:attrName>
                                        </p:attrNameLst>
                                      </p:cBhvr>
                                      <p:to>
                                        <a:srgbClr val="FF0000"/>
                                      </p:to>
                                    </p:animClr>
                                    <p:set>
                                      <p:cBhvr>
                                        <p:cTn id="32" dur="500" fill="hold"/>
                                        <p:tgtEl>
                                          <p:spTgt spid="47"/>
                                        </p:tgtEl>
                                        <p:attrNameLst>
                                          <p:attrName>stroke.on</p:attrName>
                                        </p:attrNameLst>
                                      </p:cBhvr>
                                      <p:to>
                                        <p:strVal val="true"/>
                                      </p:to>
                                    </p:set>
                                  </p:childTnLst>
                                </p:cTn>
                              </p:par>
                              <p:par>
                                <p:cTn id="33" presetID="3" presetClass="emph" presetSubtype="2" fill="hold" grpId="0" nodeType="withEffect">
                                  <p:stCondLst>
                                    <p:cond delay="0"/>
                                  </p:stCondLst>
                                  <p:childTnLst>
                                    <p:animClr clrSpc="rgb" dir="cw">
                                      <p:cBhvr override="childStyle">
                                        <p:cTn id="34" dur="500" fill="hold"/>
                                        <p:tgtEl>
                                          <p:spTgt spid="50"/>
                                        </p:tgtEl>
                                        <p:attrNameLst>
                                          <p:attrName>style.color</p:attrName>
                                        </p:attrNameLst>
                                      </p:cBhvr>
                                      <p:to>
                                        <a:srgbClr val="FF0000"/>
                                      </p:to>
                                    </p:animClr>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68"/>
                                        </p:tgtEl>
                                        <p:attrNameLst>
                                          <p:attrName>style.visibility</p:attrName>
                                        </p:attrNameLst>
                                      </p:cBhvr>
                                      <p:to>
                                        <p:strVal val="visible"/>
                                      </p:to>
                                    </p:set>
                                    <p:animEffect transition="in" filter="blinds(horizontal)">
                                      <p:cBhvr>
                                        <p:cTn id="39" dur="500"/>
                                        <p:tgtEl>
                                          <p:spTgt spid="68"/>
                                        </p:tgtEl>
                                      </p:cBhvr>
                                    </p:animEffect>
                                  </p:childTnLst>
                                </p:cTn>
                              </p:par>
                            </p:childTnLst>
                          </p:cTn>
                        </p:par>
                      </p:childTnLst>
                    </p:cTn>
                  </p:par>
                  <p:par>
                    <p:cTn id="40" fill="hold">
                      <p:stCondLst>
                        <p:cond delay="indefinite"/>
                      </p:stCondLst>
                      <p:childTnLst>
                        <p:par>
                          <p:cTn id="41" fill="hold">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71"/>
                                        </p:tgtEl>
                                        <p:attrNameLst>
                                          <p:attrName>style.visibility</p:attrName>
                                        </p:attrNameLst>
                                      </p:cBhvr>
                                      <p:to>
                                        <p:strVal val="visible"/>
                                      </p:to>
                                    </p:set>
                                    <p:animEffect transition="in" filter="blinds(horizontal)">
                                      <p:cBhvr>
                                        <p:cTn id="44" dur="500"/>
                                        <p:tgtEl>
                                          <p:spTgt spid="71"/>
                                        </p:tgtEl>
                                      </p:cBhvr>
                                    </p:animEffec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72"/>
                                        </p:tgtEl>
                                        <p:attrNameLst>
                                          <p:attrName>style.visibility</p:attrName>
                                        </p:attrNameLst>
                                      </p:cBhvr>
                                      <p:to>
                                        <p:strVal val="visible"/>
                                      </p:to>
                                    </p:set>
                                    <p:animEffect transition="in" filter="blinds(horizontal)">
                                      <p:cBhvr>
                                        <p:cTn id="49" dur="500"/>
                                        <p:tgtEl>
                                          <p:spTgt spid="72"/>
                                        </p:tgtEl>
                                      </p:cBhvr>
                                    </p:animEffect>
                                  </p:childTnLst>
                                </p:cTn>
                              </p:par>
                            </p:childTnLst>
                          </p:cTn>
                        </p:par>
                      </p:childTnLst>
                    </p:cTn>
                  </p:par>
                  <p:par>
                    <p:cTn id="50" fill="hold">
                      <p:stCondLst>
                        <p:cond delay="indefinite"/>
                      </p:stCondLst>
                      <p:childTnLst>
                        <p:par>
                          <p:cTn id="51" fill="hold">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10"/>
                                        </p:tgtEl>
                                        <p:attrNameLst>
                                          <p:attrName>style.visibility</p:attrName>
                                        </p:attrNameLst>
                                      </p:cBhvr>
                                      <p:to>
                                        <p:strVal val="visible"/>
                                      </p:to>
                                    </p:set>
                                    <p:animEffect transition="in" filter="blinds(horizontal)">
                                      <p:cBhvr>
                                        <p:cTn id="54" dur="500"/>
                                        <p:tgtEl>
                                          <p:spTgt spid="10"/>
                                        </p:tgtEl>
                                      </p:cBhvr>
                                    </p:animEffect>
                                  </p:childTnLst>
                                </p:cTn>
                              </p:par>
                            </p:childTnLst>
                          </p:cTn>
                        </p:par>
                      </p:childTnLst>
                    </p:cTn>
                  </p:par>
                  <p:par>
                    <p:cTn id="55" fill="hold">
                      <p:stCondLst>
                        <p:cond delay="indefinite"/>
                      </p:stCondLst>
                      <p:childTnLst>
                        <p:par>
                          <p:cTn id="56" fill="hold">
                            <p:stCondLst>
                              <p:cond delay="0"/>
                            </p:stCondLst>
                            <p:childTnLst>
                              <p:par>
                                <p:cTn id="57" presetID="3" presetClass="entr" presetSubtype="10" fill="hold" grpId="0" nodeType="clickEffect">
                                  <p:stCondLst>
                                    <p:cond delay="0"/>
                                  </p:stCondLst>
                                  <p:childTnLst>
                                    <p:set>
                                      <p:cBhvr>
                                        <p:cTn id="58" dur="1" fill="hold">
                                          <p:stCondLst>
                                            <p:cond delay="0"/>
                                          </p:stCondLst>
                                        </p:cTn>
                                        <p:tgtEl>
                                          <p:spTgt spid="70"/>
                                        </p:tgtEl>
                                        <p:attrNameLst>
                                          <p:attrName>style.visibility</p:attrName>
                                        </p:attrNameLst>
                                      </p:cBhvr>
                                      <p:to>
                                        <p:strVal val="visible"/>
                                      </p:to>
                                    </p:set>
                                    <p:animEffect transition="in" filter="blinds(horizontal)">
                                      <p:cBhvr>
                                        <p:cTn id="59" dur="500"/>
                                        <p:tgtEl>
                                          <p:spTgt spid="70"/>
                                        </p:tgtEl>
                                      </p:cBhvr>
                                    </p:animEffect>
                                  </p:childTnLst>
                                </p:cTn>
                              </p:par>
                            </p:childTnLst>
                          </p:cTn>
                        </p:par>
                      </p:childTnLst>
                    </p:cTn>
                  </p:par>
                  <p:par>
                    <p:cTn id="60" fill="hold">
                      <p:stCondLst>
                        <p:cond delay="indefinite"/>
                      </p:stCondLst>
                      <p:childTnLst>
                        <p:par>
                          <p:cTn id="61" fill="hold">
                            <p:stCondLst>
                              <p:cond delay="0"/>
                            </p:stCondLst>
                            <p:childTnLst>
                              <p:par>
                                <p:cTn id="62" presetID="3" presetClass="entr" presetSubtype="10" fill="hold" grpId="0" nodeType="clickEffect">
                                  <p:stCondLst>
                                    <p:cond delay="0"/>
                                  </p:stCondLst>
                                  <p:childTnLst>
                                    <p:set>
                                      <p:cBhvr>
                                        <p:cTn id="63" dur="1" fill="hold">
                                          <p:stCondLst>
                                            <p:cond delay="0"/>
                                          </p:stCondLst>
                                        </p:cTn>
                                        <p:tgtEl>
                                          <p:spTgt spid="84"/>
                                        </p:tgtEl>
                                        <p:attrNameLst>
                                          <p:attrName>style.visibility</p:attrName>
                                        </p:attrNameLst>
                                      </p:cBhvr>
                                      <p:to>
                                        <p:strVal val="visible"/>
                                      </p:to>
                                    </p:set>
                                    <p:animEffect transition="in" filter="blinds(horizontal)">
                                      <p:cBhvr>
                                        <p:cTn id="64" dur="500"/>
                                        <p:tgtEl>
                                          <p:spTgt spid="84"/>
                                        </p:tgtEl>
                                      </p:cBhvr>
                                    </p:animEffect>
                                  </p:childTnLst>
                                </p:cTn>
                              </p:par>
                              <p:par>
                                <p:cTn id="65" presetID="3" presetClass="entr" presetSubtype="10" fill="hold" grpId="0" nodeType="withEffect">
                                  <p:stCondLst>
                                    <p:cond delay="0"/>
                                  </p:stCondLst>
                                  <p:childTnLst>
                                    <p:set>
                                      <p:cBhvr>
                                        <p:cTn id="66" dur="1" fill="hold">
                                          <p:stCondLst>
                                            <p:cond delay="0"/>
                                          </p:stCondLst>
                                        </p:cTn>
                                        <p:tgtEl>
                                          <p:spTgt spid="85"/>
                                        </p:tgtEl>
                                        <p:attrNameLst>
                                          <p:attrName>style.visibility</p:attrName>
                                        </p:attrNameLst>
                                      </p:cBhvr>
                                      <p:to>
                                        <p:strVal val="visible"/>
                                      </p:to>
                                    </p:set>
                                    <p:animEffect transition="in" filter="blinds(horizontal)">
                                      <p:cBhvr>
                                        <p:cTn id="67" dur="500"/>
                                        <p:tgtEl>
                                          <p:spTgt spid="85"/>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xit" presetSubtype="10" fill="hold" grpId="1" nodeType="clickEffect">
                                  <p:stCondLst>
                                    <p:cond delay="0"/>
                                  </p:stCondLst>
                                  <p:childTnLst>
                                    <p:animEffect transition="out" filter="blinds(horizontal)">
                                      <p:cBhvr>
                                        <p:cTn id="71" dur="500"/>
                                        <p:tgtEl>
                                          <p:spTgt spid="10"/>
                                        </p:tgtEl>
                                      </p:cBhvr>
                                    </p:animEffect>
                                    <p:set>
                                      <p:cBhvr>
                                        <p:cTn id="72" dur="1" fill="hold">
                                          <p:stCondLst>
                                            <p:cond delay="499"/>
                                          </p:stCondLst>
                                        </p:cTn>
                                        <p:tgtEl>
                                          <p:spTgt spid="10"/>
                                        </p:tgtEl>
                                        <p:attrNameLst>
                                          <p:attrName>style.visibility</p:attrName>
                                        </p:attrNameLst>
                                      </p:cBhvr>
                                      <p:to>
                                        <p:strVal val="hidden"/>
                                      </p:to>
                                    </p:set>
                                  </p:childTnLst>
                                </p:cTn>
                              </p:par>
                              <p:par>
                                <p:cTn id="73" presetID="3" presetClass="exit" presetSubtype="10" fill="hold" grpId="1" nodeType="withEffect">
                                  <p:stCondLst>
                                    <p:cond delay="0"/>
                                  </p:stCondLst>
                                  <p:childTnLst>
                                    <p:animEffect transition="out" filter="blinds(horizontal)">
                                      <p:cBhvr>
                                        <p:cTn id="74" dur="500"/>
                                        <p:tgtEl>
                                          <p:spTgt spid="84"/>
                                        </p:tgtEl>
                                      </p:cBhvr>
                                    </p:animEffect>
                                    <p:set>
                                      <p:cBhvr>
                                        <p:cTn id="75" dur="1" fill="hold">
                                          <p:stCondLst>
                                            <p:cond delay="499"/>
                                          </p:stCondLst>
                                        </p:cTn>
                                        <p:tgtEl>
                                          <p:spTgt spid="84"/>
                                        </p:tgtEl>
                                        <p:attrNameLst>
                                          <p:attrName>style.visibility</p:attrName>
                                        </p:attrNameLst>
                                      </p:cBhvr>
                                      <p:to>
                                        <p:strVal val="hidden"/>
                                      </p:to>
                                    </p:set>
                                  </p:childTnLst>
                                </p:cTn>
                              </p:par>
                              <p:par>
                                <p:cTn id="76" presetID="3" presetClass="exit" presetSubtype="10" fill="hold" grpId="1" nodeType="withEffect">
                                  <p:stCondLst>
                                    <p:cond delay="0"/>
                                  </p:stCondLst>
                                  <p:childTnLst>
                                    <p:animEffect transition="out" filter="blinds(horizontal)">
                                      <p:cBhvr>
                                        <p:cTn id="77" dur="500"/>
                                        <p:tgtEl>
                                          <p:spTgt spid="85"/>
                                        </p:tgtEl>
                                      </p:cBhvr>
                                    </p:animEffect>
                                    <p:set>
                                      <p:cBhvr>
                                        <p:cTn id="78" dur="1" fill="hold">
                                          <p:stCondLst>
                                            <p:cond delay="499"/>
                                          </p:stCondLst>
                                        </p:cTn>
                                        <p:tgtEl>
                                          <p:spTgt spid="85"/>
                                        </p:tgtEl>
                                        <p:attrNameLst>
                                          <p:attrName>style.visibility</p:attrName>
                                        </p:attrNameLst>
                                      </p:cBhvr>
                                      <p:to>
                                        <p:strVal val="hidden"/>
                                      </p:to>
                                    </p:set>
                                  </p:childTnLst>
                                </p:cTn>
                              </p:par>
                            </p:childTnLst>
                          </p:cTn>
                        </p:par>
                      </p:childTnLst>
                    </p:cTn>
                  </p:par>
                  <p:par>
                    <p:cTn id="79" fill="hold">
                      <p:stCondLst>
                        <p:cond delay="indefinite"/>
                      </p:stCondLst>
                      <p:childTnLst>
                        <p:par>
                          <p:cTn id="80" fill="hold">
                            <p:stCondLst>
                              <p:cond delay="0"/>
                            </p:stCondLst>
                            <p:childTnLst>
                              <p:par>
                                <p:cTn id="81" presetID="3" presetClass="entr" presetSubtype="10" fill="hold" grpId="0" nodeType="clickEffect">
                                  <p:stCondLst>
                                    <p:cond delay="0"/>
                                  </p:stCondLst>
                                  <p:childTnLst>
                                    <p:set>
                                      <p:cBhvr>
                                        <p:cTn id="82" dur="1" fill="hold">
                                          <p:stCondLst>
                                            <p:cond delay="0"/>
                                          </p:stCondLst>
                                        </p:cTn>
                                        <p:tgtEl>
                                          <p:spTgt spid="76"/>
                                        </p:tgtEl>
                                        <p:attrNameLst>
                                          <p:attrName>style.visibility</p:attrName>
                                        </p:attrNameLst>
                                      </p:cBhvr>
                                      <p:to>
                                        <p:strVal val="visible"/>
                                      </p:to>
                                    </p:set>
                                    <p:animEffect transition="in" filter="blinds(horizontal)">
                                      <p:cBhvr>
                                        <p:cTn id="83" dur="500"/>
                                        <p:tgtEl>
                                          <p:spTgt spid="76"/>
                                        </p:tgtEl>
                                      </p:cBhvr>
                                    </p:animEffect>
                                  </p:childTnLst>
                                </p:cTn>
                              </p:par>
                            </p:childTnLst>
                          </p:cTn>
                        </p:par>
                      </p:childTnLst>
                    </p:cTn>
                  </p:par>
                  <p:par>
                    <p:cTn id="84" fill="hold">
                      <p:stCondLst>
                        <p:cond delay="indefinite"/>
                      </p:stCondLst>
                      <p:childTnLst>
                        <p:par>
                          <p:cTn id="85" fill="hold">
                            <p:stCondLst>
                              <p:cond delay="0"/>
                            </p:stCondLst>
                            <p:childTnLst>
                              <p:par>
                                <p:cTn id="86" presetID="3" presetClass="entr" presetSubtype="10" fill="hold" grpId="0" nodeType="clickEffect">
                                  <p:stCondLst>
                                    <p:cond delay="0"/>
                                  </p:stCondLst>
                                  <p:childTnLst>
                                    <p:set>
                                      <p:cBhvr>
                                        <p:cTn id="87" dur="1" fill="hold">
                                          <p:stCondLst>
                                            <p:cond delay="0"/>
                                          </p:stCondLst>
                                        </p:cTn>
                                        <p:tgtEl>
                                          <p:spTgt spid="77"/>
                                        </p:tgtEl>
                                        <p:attrNameLst>
                                          <p:attrName>style.visibility</p:attrName>
                                        </p:attrNameLst>
                                      </p:cBhvr>
                                      <p:to>
                                        <p:strVal val="visible"/>
                                      </p:to>
                                    </p:set>
                                    <p:animEffect transition="in" filter="blinds(horizontal)">
                                      <p:cBhvr>
                                        <p:cTn id="88" dur="500"/>
                                        <p:tgtEl>
                                          <p:spTgt spid="77"/>
                                        </p:tgtEl>
                                      </p:cBhvr>
                                    </p:animEffect>
                                  </p:childTnLst>
                                </p:cTn>
                              </p:par>
                            </p:childTnLst>
                          </p:cTn>
                        </p:par>
                      </p:childTnLst>
                    </p:cTn>
                  </p:par>
                  <p:par>
                    <p:cTn id="89" fill="hold">
                      <p:stCondLst>
                        <p:cond delay="indefinite"/>
                      </p:stCondLst>
                      <p:childTnLst>
                        <p:par>
                          <p:cTn id="90" fill="hold">
                            <p:stCondLst>
                              <p:cond delay="0"/>
                            </p:stCondLst>
                            <p:childTnLst>
                              <p:par>
                                <p:cTn id="91" presetID="3" presetClass="entr" presetSubtype="10" fill="hold" grpId="0" nodeType="clickEffect">
                                  <p:stCondLst>
                                    <p:cond delay="0"/>
                                  </p:stCondLst>
                                  <p:childTnLst>
                                    <p:set>
                                      <p:cBhvr>
                                        <p:cTn id="92" dur="1" fill="hold">
                                          <p:stCondLst>
                                            <p:cond delay="0"/>
                                          </p:stCondLst>
                                        </p:cTn>
                                        <p:tgtEl>
                                          <p:spTgt spid="73"/>
                                        </p:tgtEl>
                                        <p:attrNameLst>
                                          <p:attrName>style.visibility</p:attrName>
                                        </p:attrNameLst>
                                      </p:cBhvr>
                                      <p:to>
                                        <p:strVal val="visible"/>
                                      </p:to>
                                    </p:set>
                                    <p:animEffect transition="in" filter="blinds(horizontal)">
                                      <p:cBhvr>
                                        <p:cTn id="93" dur="500"/>
                                        <p:tgtEl>
                                          <p:spTgt spid="73"/>
                                        </p:tgtEl>
                                      </p:cBhvr>
                                    </p:animEffect>
                                  </p:childTnLst>
                                </p:cTn>
                              </p:par>
                            </p:childTnLst>
                          </p:cTn>
                        </p:par>
                      </p:childTnLst>
                    </p:cTn>
                  </p:par>
                  <p:par>
                    <p:cTn id="94" fill="hold">
                      <p:stCondLst>
                        <p:cond delay="indefinite"/>
                      </p:stCondLst>
                      <p:childTnLst>
                        <p:par>
                          <p:cTn id="95" fill="hold">
                            <p:stCondLst>
                              <p:cond delay="0"/>
                            </p:stCondLst>
                            <p:childTnLst>
                              <p:par>
                                <p:cTn id="96" presetID="3" presetClass="entr" presetSubtype="10" fill="hold" grpId="0" nodeType="clickEffect">
                                  <p:stCondLst>
                                    <p:cond delay="0"/>
                                  </p:stCondLst>
                                  <p:childTnLst>
                                    <p:set>
                                      <p:cBhvr>
                                        <p:cTn id="97" dur="1" fill="hold">
                                          <p:stCondLst>
                                            <p:cond delay="0"/>
                                          </p:stCondLst>
                                        </p:cTn>
                                        <p:tgtEl>
                                          <p:spTgt spid="79"/>
                                        </p:tgtEl>
                                        <p:attrNameLst>
                                          <p:attrName>style.visibility</p:attrName>
                                        </p:attrNameLst>
                                      </p:cBhvr>
                                      <p:to>
                                        <p:strVal val="visible"/>
                                      </p:to>
                                    </p:set>
                                    <p:animEffect transition="in" filter="blinds(horizontal)">
                                      <p:cBhvr>
                                        <p:cTn id="98" dur="500"/>
                                        <p:tgtEl>
                                          <p:spTgt spid="79"/>
                                        </p:tgtEl>
                                      </p:cBhvr>
                                    </p:animEffect>
                                  </p:childTnLst>
                                </p:cTn>
                              </p:par>
                            </p:childTnLst>
                          </p:cTn>
                        </p:par>
                      </p:childTnLst>
                    </p:cTn>
                  </p:par>
                  <p:par>
                    <p:cTn id="99" fill="hold">
                      <p:stCondLst>
                        <p:cond delay="indefinite"/>
                      </p:stCondLst>
                      <p:childTnLst>
                        <p:par>
                          <p:cTn id="100" fill="hold">
                            <p:stCondLst>
                              <p:cond delay="0"/>
                            </p:stCondLst>
                            <p:childTnLst>
                              <p:par>
                                <p:cTn id="101" presetID="3" presetClass="entr" presetSubtype="10" fill="hold" grpId="0" nodeType="clickEffect">
                                  <p:stCondLst>
                                    <p:cond delay="0"/>
                                  </p:stCondLst>
                                  <p:childTnLst>
                                    <p:set>
                                      <p:cBhvr>
                                        <p:cTn id="102" dur="1" fill="hold">
                                          <p:stCondLst>
                                            <p:cond delay="0"/>
                                          </p:stCondLst>
                                        </p:cTn>
                                        <p:tgtEl>
                                          <p:spTgt spid="81"/>
                                        </p:tgtEl>
                                        <p:attrNameLst>
                                          <p:attrName>style.visibility</p:attrName>
                                        </p:attrNameLst>
                                      </p:cBhvr>
                                      <p:to>
                                        <p:strVal val="visible"/>
                                      </p:to>
                                    </p:set>
                                    <p:animEffect transition="in" filter="blinds(horizontal)">
                                      <p:cBhvr>
                                        <p:cTn id="103" dur="500"/>
                                        <p:tgtEl>
                                          <p:spTgt spid="81"/>
                                        </p:tgtEl>
                                      </p:cBhvr>
                                    </p:animEffect>
                                  </p:childTnLst>
                                </p:cTn>
                              </p:par>
                            </p:childTnLst>
                          </p:cTn>
                        </p:par>
                      </p:childTnLst>
                    </p:cTn>
                  </p:par>
                  <p:par>
                    <p:cTn id="104" fill="hold">
                      <p:stCondLst>
                        <p:cond delay="indefinite"/>
                      </p:stCondLst>
                      <p:childTnLst>
                        <p:par>
                          <p:cTn id="105" fill="hold">
                            <p:stCondLst>
                              <p:cond delay="0"/>
                            </p:stCondLst>
                            <p:childTnLst>
                              <p:par>
                                <p:cTn id="106" presetID="3" presetClass="entr" presetSubtype="10" fill="hold" grpId="0" nodeType="clickEffect">
                                  <p:stCondLst>
                                    <p:cond delay="0"/>
                                  </p:stCondLst>
                                  <p:childTnLst>
                                    <p:set>
                                      <p:cBhvr>
                                        <p:cTn id="107" dur="1" fill="hold">
                                          <p:stCondLst>
                                            <p:cond delay="0"/>
                                          </p:stCondLst>
                                        </p:cTn>
                                        <p:tgtEl>
                                          <p:spTgt spid="74"/>
                                        </p:tgtEl>
                                        <p:attrNameLst>
                                          <p:attrName>style.visibility</p:attrName>
                                        </p:attrNameLst>
                                      </p:cBhvr>
                                      <p:to>
                                        <p:strVal val="visible"/>
                                      </p:to>
                                    </p:set>
                                    <p:animEffect transition="in" filter="blinds(horizontal)">
                                      <p:cBhvr>
                                        <p:cTn id="108" dur="500"/>
                                        <p:tgtEl>
                                          <p:spTgt spid="74"/>
                                        </p:tgtEl>
                                      </p:cBhvr>
                                    </p:animEffect>
                                  </p:childTnLst>
                                </p:cTn>
                              </p:par>
                            </p:childTnLst>
                          </p:cTn>
                        </p:par>
                      </p:childTnLst>
                    </p:cTn>
                  </p:par>
                  <p:par>
                    <p:cTn id="109" fill="hold">
                      <p:stCondLst>
                        <p:cond delay="indefinite"/>
                      </p:stCondLst>
                      <p:childTnLst>
                        <p:par>
                          <p:cTn id="110" fill="hold">
                            <p:stCondLst>
                              <p:cond delay="0"/>
                            </p:stCondLst>
                            <p:childTnLst>
                              <p:par>
                                <p:cTn id="111" presetID="3" presetClass="entr" presetSubtype="10" fill="hold" grpId="0" nodeType="clickEffect">
                                  <p:stCondLst>
                                    <p:cond delay="0"/>
                                  </p:stCondLst>
                                  <p:childTnLst>
                                    <p:set>
                                      <p:cBhvr>
                                        <p:cTn id="112" dur="1" fill="hold">
                                          <p:stCondLst>
                                            <p:cond delay="0"/>
                                          </p:stCondLst>
                                        </p:cTn>
                                        <p:tgtEl>
                                          <p:spTgt spid="82"/>
                                        </p:tgtEl>
                                        <p:attrNameLst>
                                          <p:attrName>style.visibility</p:attrName>
                                        </p:attrNameLst>
                                      </p:cBhvr>
                                      <p:to>
                                        <p:strVal val="visible"/>
                                      </p:to>
                                    </p:set>
                                    <p:animEffect transition="in" filter="blinds(horizontal)">
                                      <p:cBhvr>
                                        <p:cTn id="113" dur="500"/>
                                        <p:tgtEl>
                                          <p:spTgt spid="82"/>
                                        </p:tgtEl>
                                      </p:cBhvr>
                                    </p:animEffect>
                                  </p:childTnLst>
                                </p:cTn>
                              </p:par>
                            </p:childTnLst>
                          </p:cTn>
                        </p:par>
                      </p:childTnLst>
                    </p:cTn>
                  </p:par>
                  <p:par>
                    <p:cTn id="114" fill="hold">
                      <p:stCondLst>
                        <p:cond delay="indefinite"/>
                      </p:stCondLst>
                      <p:childTnLst>
                        <p:par>
                          <p:cTn id="115" fill="hold">
                            <p:stCondLst>
                              <p:cond delay="0"/>
                            </p:stCondLst>
                            <p:childTnLst>
                              <p:par>
                                <p:cTn id="116" presetID="3" presetClass="entr" presetSubtype="10" fill="hold" grpId="0" nodeType="clickEffect">
                                  <p:stCondLst>
                                    <p:cond delay="0"/>
                                  </p:stCondLst>
                                  <p:childTnLst>
                                    <p:set>
                                      <p:cBhvr>
                                        <p:cTn id="117" dur="1" fill="hold">
                                          <p:stCondLst>
                                            <p:cond delay="0"/>
                                          </p:stCondLst>
                                        </p:cTn>
                                        <p:tgtEl>
                                          <p:spTgt spid="83"/>
                                        </p:tgtEl>
                                        <p:attrNameLst>
                                          <p:attrName>style.visibility</p:attrName>
                                        </p:attrNameLst>
                                      </p:cBhvr>
                                      <p:to>
                                        <p:strVal val="visible"/>
                                      </p:to>
                                    </p:set>
                                    <p:animEffect transition="in" filter="blinds(horizontal)">
                                      <p:cBhvr>
                                        <p:cTn id="118" dur="500"/>
                                        <p:tgtEl>
                                          <p:spTgt spid="83"/>
                                        </p:tgtEl>
                                      </p:cBhvr>
                                    </p:animEffect>
                                  </p:childTnLst>
                                </p:cTn>
                              </p:par>
                            </p:childTnLst>
                          </p:cTn>
                        </p:par>
                      </p:childTnLst>
                    </p:cTn>
                  </p:par>
                  <p:par>
                    <p:cTn id="119" fill="hold">
                      <p:stCondLst>
                        <p:cond delay="indefinite"/>
                      </p:stCondLst>
                      <p:childTnLst>
                        <p:par>
                          <p:cTn id="120" fill="hold">
                            <p:stCondLst>
                              <p:cond delay="0"/>
                            </p:stCondLst>
                            <p:childTnLst>
                              <p:par>
                                <p:cTn id="121" presetID="3" presetClass="entr" presetSubtype="10" fill="hold" grpId="0" nodeType="clickEffect">
                                  <p:stCondLst>
                                    <p:cond delay="0"/>
                                  </p:stCondLst>
                                  <p:childTnLst>
                                    <p:set>
                                      <p:cBhvr>
                                        <p:cTn id="122" dur="1" fill="hold">
                                          <p:stCondLst>
                                            <p:cond delay="0"/>
                                          </p:stCondLst>
                                        </p:cTn>
                                        <p:tgtEl>
                                          <p:spTgt spid="75"/>
                                        </p:tgtEl>
                                        <p:attrNameLst>
                                          <p:attrName>style.visibility</p:attrName>
                                        </p:attrNameLst>
                                      </p:cBhvr>
                                      <p:to>
                                        <p:strVal val="visible"/>
                                      </p:to>
                                    </p:set>
                                    <p:animEffect transition="in" filter="blinds(horizontal)">
                                      <p:cBhvr>
                                        <p:cTn id="123" dur="500"/>
                                        <p:tgtEl>
                                          <p:spTgt spid="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p:bldP spid="48" grpId="0"/>
      <p:bldP spid="49" grpId="0"/>
      <p:bldP spid="62" grpId="0" animBg="1"/>
      <p:bldP spid="67" grpId="0"/>
      <p:bldP spid="68" grpId="0"/>
      <p:bldP spid="70" grpId="0"/>
      <p:bldP spid="71" grpId="0" animBg="1"/>
      <p:bldP spid="72" grpId="0"/>
      <p:bldP spid="73" grpId="0"/>
      <p:bldP spid="74" grpId="0"/>
      <p:bldP spid="75" grpId="0"/>
      <p:bldP spid="76" grpId="0" animBg="1"/>
      <p:bldP spid="77" grpId="0"/>
      <p:bldP spid="79" grpId="0" animBg="1"/>
      <p:bldP spid="81" grpId="0"/>
      <p:bldP spid="82" grpId="0" animBg="1"/>
      <p:bldP spid="83" grpId="0"/>
      <p:bldP spid="10" grpId="0" animBg="1"/>
      <p:bldP spid="10" grpId="1" animBg="1"/>
      <p:bldP spid="84" grpId="0" animBg="1"/>
      <p:bldP spid="84" grpId="1" animBg="1"/>
      <p:bldP spid="85" grpId="0" animBg="1"/>
      <p:bldP spid="85" grpId="1"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4" name="Straight Arrow Connector 23"/>
          <p:cNvCxnSpPr>
            <a:stCxn id="9" idx="3"/>
          </p:cNvCxnSpPr>
          <p:nvPr/>
        </p:nvCxnSpPr>
        <p:spPr>
          <a:xfrm flipV="1">
            <a:off x="5638800" y="1447800"/>
            <a:ext cx="457200" cy="889785"/>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GB" dirty="0" smtClean="0">
                <a:latin typeface="Comic Sans MS" pitchFamily="66" charset="0"/>
              </a:rPr>
              <a:t>Statics of a Particle</a:t>
            </a:r>
            <a:endParaRPr lang="en-GB" dirty="0">
              <a:latin typeface="Comic Sans MS" pitchFamily="66" charset="0"/>
            </a:endParaRPr>
          </a:p>
        </p:txBody>
      </p:sp>
      <p:sp>
        <p:nvSpPr>
          <p:cNvPr id="3" name="Content Placeholder 2"/>
          <p:cNvSpPr>
            <a:spLocks noGrp="1"/>
          </p:cNvSpPr>
          <p:nvPr>
            <p:ph idx="1"/>
          </p:nvPr>
        </p:nvSpPr>
        <p:spPr>
          <a:xfrm>
            <a:off x="152400" y="1600200"/>
            <a:ext cx="3352800" cy="4953000"/>
          </a:xfrm>
        </p:spPr>
        <p:txBody>
          <a:bodyPr>
            <a:normAutofit/>
          </a:bodyPr>
          <a:lstStyle/>
          <a:p>
            <a:pPr marL="0" indent="0" algn="ctr">
              <a:buNone/>
            </a:pPr>
            <a:r>
              <a:rPr lang="en-GB" sz="1400" b="1" dirty="0" smtClean="0">
                <a:latin typeface="Comic Sans MS" pitchFamily="66" charset="0"/>
              </a:rPr>
              <a:t>You can also solve statics problems by using the relationship F = µR</a:t>
            </a:r>
            <a:endParaRPr lang="en-GB" sz="1400" dirty="0" smtClean="0">
              <a:latin typeface="Comic Sans MS" pitchFamily="66" charset="0"/>
            </a:endParaRPr>
          </a:p>
          <a:p>
            <a:pPr marL="0" indent="0" algn="ctr">
              <a:buNone/>
            </a:pPr>
            <a:endParaRPr lang="en-GB" sz="1400" b="1" dirty="0">
              <a:latin typeface="Comic Sans MS" pitchFamily="66" charset="0"/>
            </a:endParaRPr>
          </a:p>
          <a:p>
            <a:pPr marL="0" indent="0" algn="ctr">
              <a:buNone/>
            </a:pPr>
            <a:r>
              <a:rPr lang="en-GB" sz="1400" dirty="0" smtClean="0">
                <a:latin typeface="Comic Sans MS" pitchFamily="66" charset="0"/>
              </a:rPr>
              <a:t>A box of mass 1.6kg is placed on a rough plane, inclined at 45° to the horizontal. The box is held in equilibrium by a light inextensible string, which makes an angle of 15° with the plane. When the tension in the string is 15N, the box is in limiting equilibrium and about to move up the plane.</a:t>
            </a:r>
          </a:p>
          <a:p>
            <a:pPr marL="0" indent="0" algn="ctr">
              <a:buNone/>
            </a:pPr>
            <a:endParaRPr lang="en-GB" sz="1400" dirty="0">
              <a:latin typeface="Comic Sans MS" pitchFamily="66" charset="0"/>
              <a:sym typeface="Wingdings" pitchFamily="2" charset="2"/>
            </a:endParaRPr>
          </a:p>
          <a:p>
            <a:pPr marL="0" indent="0" algn="ctr">
              <a:buNone/>
            </a:pPr>
            <a:r>
              <a:rPr lang="en-GB" sz="1400" dirty="0" smtClean="0">
                <a:latin typeface="Comic Sans MS" pitchFamily="66" charset="0"/>
                <a:sym typeface="Wingdings" pitchFamily="2" charset="2"/>
              </a:rPr>
              <a:t>Find the value of the coefficient of friction between the box and the </a:t>
            </a:r>
            <a:r>
              <a:rPr lang="en-GB" sz="1400" dirty="0" smtClean="0">
                <a:latin typeface="Comic Sans MS" pitchFamily="66" charset="0"/>
                <a:sym typeface="Wingdings" pitchFamily="2" charset="2"/>
              </a:rPr>
              <a:t>plane.</a:t>
            </a:r>
          </a:p>
          <a:p>
            <a:pPr marL="0" indent="0" algn="ctr">
              <a:buNone/>
            </a:pPr>
            <a:endParaRPr lang="en-GB" sz="1400" dirty="0">
              <a:latin typeface="Comic Sans MS" pitchFamily="66" charset="0"/>
              <a:sym typeface="Wingdings" pitchFamily="2" charset="2"/>
            </a:endParaRPr>
          </a:p>
          <a:p>
            <a:pPr marL="0" indent="0" algn="ctr">
              <a:buNone/>
            </a:pPr>
            <a:r>
              <a:rPr lang="en-GB" sz="1400" dirty="0" smtClean="0">
                <a:latin typeface="Comic Sans MS" pitchFamily="66" charset="0"/>
                <a:sym typeface="Wingdings" pitchFamily="2" charset="2"/>
              </a:rPr>
              <a:t> The tension is reduced to 10N. Determine the magnitude and direction of the frictional force in this case</a:t>
            </a:r>
            <a:endParaRPr lang="en-GB" sz="1400" dirty="0">
              <a:latin typeface="Comic Sans MS" pitchFamily="66" charset="0"/>
              <a:sym typeface="Wingdings" pitchFamily="2" charset="2"/>
            </a:endParaRPr>
          </a:p>
        </p:txBody>
      </p:sp>
      <p:sp>
        <p:nvSpPr>
          <p:cNvPr id="4" name="TextBox 3"/>
          <p:cNvSpPr txBox="1"/>
          <p:nvPr/>
        </p:nvSpPr>
        <p:spPr>
          <a:xfrm>
            <a:off x="8742557" y="6531169"/>
            <a:ext cx="439543" cy="338554"/>
          </a:xfrm>
          <a:prstGeom prst="rect">
            <a:avLst/>
          </a:prstGeom>
          <a:noFill/>
        </p:spPr>
        <p:txBody>
          <a:bodyPr wrap="none" rtlCol="0">
            <a:spAutoFit/>
          </a:bodyPr>
          <a:lstStyle/>
          <a:p>
            <a:pPr algn="r"/>
            <a:r>
              <a:rPr lang="en-GB" sz="1600" dirty="0" smtClean="0">
                <a:latin typeface="Comic Sans MS" pitchFamily="66" charset="0"/>
              </a:rPr>
              <a:t>4C</a:t>
            </a:r>
            <a:endParaRPr lang="en-GB" sz="1600" dirty="0">
              <a:latin typeface="Comic Sans MS" pitchFamily="66" charset="0"/>
            </a:endParaRPr>
          </a:p>
        </p:txBody>
      </p:sp>
      <p:cxnSp>
        <p:nvCxnSpPr>
          <p:cNvPr id="5" name="Straight Connector 4"/>
          <p:cNvCxnSpPr/>
          <p:nvPr/>
        </p:nvCxnSpPr>
        <p:spPr>
          <a:xfrm>
            <a:off x="3940984" y="3657600"/>
            <a:ext cx="29718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V="1">
            <a:off x="3940984" y="1828800"/>
            <a:ext cx="2743200" cy="18288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Arc 6"/>
          <p:cNvSpPr/>
          <p:nvPr/>
        </p:nvSpPr>
        <p:spPr>
          <a:xfrm>
            <a:off x="3636184" y="3124200"/>
            <a:ext cx="914400" cy="914400"/>
          </a:xfrm>
          <a:prstGeom prst="arc">
            <a:avLst>
              <a:gd name="adj1" fmla="val 19492851"/>
              <a:gd name="adj2" fmla="val 584819"/>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 name="TextBox 7"/>
          <p:cNvSpPr txBox="1"/>
          <p:nvPr/>
        </p:nvSpPr>
        <p:spPr>
          <a:xfrm>
            <a:off x="4495800" y="3276600"/>
            <a:ext cx="441146" cy="307777"/>
          </a:xfrm>
          <a:prstGeom prst="rect">
            <a:avLst/>
          </a:prstGeom>
          <a:noFill/>
        </p:spPr>
        <p:txBody>
          <a:bodyPr wrap="none" rtlCol="0">
            <a:spAutoFit/>
          </a:bodyPr>
          <a:lstStyle/>
          <a:p>
            <a:r>
              <a:rPr lang="en-GB" sz="1200" dirty="0" smtClean="0">
                <a:latin typeface="Comic Sans MS" pitchFamily="66" charset="0"/>
                <a:ea typeface="Cambria Math"/>
              </a:rPr>
              <a:t>45</a:t>
            </a:r>
            <a:r>
              <a:rPr lang="en-GB" sz="1400" dirty="0" smtClean="0">
                <a:latin typeface="Comic Sans MS" pitchFamily="66" charset="0"/>
                <a:ea typeface="Cambria Math"/>
              </a:rPr>
              <a:t>°</a:t>
            </a:r>
            <a:endParaRPr lang="en-GB" sz="1400" dirty="0">
              <a:latin typeface="Comic Sans MS" pitchFamily="66" charset="0"/>
            </a:endParaRPr>
          </a:p>
        </p:txBody>
      </p:sp>
      <p:cxnSp>
        <p:nvCxnSpPr>
          <p:cNvPr id="12" name="Straight Arrow Connector 11"/>
          <p:cNvCxnSpPr/>
          <p:nvPr/>
        </p:nvCxnSpPr>
        <p:spPr>
          <a:xfrm>
            <a:off x="5541184" y="2590800"/>
            <a:ext cx="0" cy="9906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5105400" y="2971800"/>
            <a:ext cx="468398" cy="276999"/>
          </a:xfrm>
          <a:prstGeom prst="rect">
            <a:avLst/>
          </a:prstGeom>
          <a:noFill/>
        </p:spPr>
        <p:txBody>
          <a:bodyPr wrap="none" rtlCol="0">
            <a:spAutoFit/>
          </a:bodyPr>
          <a:lstStyle/>
          <a:p>
            <a:r>
              <a:rPr lang="en-GB" sz="1200" dirty="0" smtClean="0">
                <a:latin typeface="Comic Sans MS" pitchFamily="66" charset="0"/>
              </a:rPr>
              <a:t>1.6g</a:t>
            </a:r>
            <a:endParaRPr lang="en-GB" sz="1200" dirty="0">
              <a:latin typeface="Comic Sans MS" pitchFamily="66" charset="0"/>
            </a:endParaRPr>
          </a:p>
        </p:txBody>
      </p:sp>
      <p:cxnSp>
        <p:nvCxnSpPr>
          <p:cNvPr id="14" name="Straight Arrow Connector 13"/>
          <p:cNvCxnSpPr/>
          <p:nvPr/>
        </p:nvCxnSpPr>
        <p:spPr>
          <a:xfrm>
            <a:off x="5541184" y="2590800"/>
            <a:ext cx="457200" cy="685800"/>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H="1">
            <a:off x="5541184" y="3276600"/>
            <a:ext cx="457200" cy="30480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8" name="Arc 17"/>
          <p:cNvSpPr/>
          <p:nvPr/>
        </p:nvSpPr>
        <p:spPr>
          <a:xfrm>
            <a:off x="5007784" y="1905000"/>
            <a:ext cx="914400" cy="914400"/>
          </a:xfrm>
          <a:prstGeom prst="arc">
            <a:avLst>
              <a:gd name="adj1" fmla="val 3797924"/>
              <a:gd name="adj2" fmla="val 4755751"/>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0" name="TextBox 19"/>
          <p:cNvSpPr txBox="1"/>
          <p:nvPr/>
        </p:nvSpPr>
        <p:spPr>
          <a:xfrm>
            <a:off x="5769784" y="3352800"/>
            <a:ext cx="830677" cy="261610"/>
          </a:xfrm>
          <a:prstGeom prst="rect">
            <a:avLst/>
          </a:prstGeom>
          <a:noFill/>
        </p:spPr>
        <p:txBody>
          <a:bodyPr wrap="none" rtlCol="0">
            <a:spAutoFit/>
          </a:bodyPr>
          <a:lstStyle/>
          <a:p>
            <a:r>
              <a:rPr lang="en-GB" sz="1100" dirty="0" smtClean="0">
                <a:solidFill>
                  <a:srgbClr val="FF0000"/>
                </a:solidFill>
                <a:latin typeface="Comic Sans MS" pitchFamily="66" charset="0"/>
                <a:ea typeface="Cambria Math"/>
              </a:rPr>
              <a:t>1.6gSin45</a:t>
            </a:r>
            <a:endParaRPr lang="en-GB" sz="1200" dirty="0">
              <a:solidFill>
                <a:srgbClr val="FF0000"/>
              </a:solidFill>
              <a:latin typeface="Comic Sans MS" pitchFamily="66" charset="0"/>
            </a:endParaRPr>
          </a:p>
        </p:txBody>
      </p:sp>
      <p:sp>
        <p:nvSpPr>
          <p:cNvPr id="21" name="TextBox 20"/>
          <p:cNvSpPr txBox="1"/>
          <p:nvPr/>
        </p:nvSpPr>
        <p:spPr>
          <a:xfrm>
            <a:off x="5769784" y="2743200"/>
            <a:ext cx="846707" cy="261610"/>
          </a:xfrm>
          <a:prstGeom prst="rect">
            <a:avLst/>
          </a:prstGeom>
          <a:noFill/>
        </p:spPr>
        <p:txBody>
          <a:bodyPr wrap="none" rtlCol="0">
            <a:spAutoFit/>
          </a:bodyPr>
          <a:lstStyle/>
          <a:p>
            <a:r>
              <a:rPr lang="en-GB" sz="1100" dirty="0" smtClean="0">
                <a:solidFill>
                  <a:srgbClr val="0000FF"/>
                </a:solidFill>
                <a:latin typeface="Comic Sans MS" pitchFamily="66" charset="0"/>
                <a:ea typeface="Cambria Math"/>
              </a:rPr>
              <a:t>1.6gCos45</a:t>
            </a:r>
            <a:endParaRPr lang="en-GB" sz="1200" dirty="0">
              <a:solidFill>
                <a:srgbClr val="0000FF"/>
              </a:solidFill>
              <a:latin typeface="Comic Sans MS" pitchFamily="66" charset="0"/>
            </a:endParaRPr>
          </a:p>
        </p:txBody>
      </p:sp>
      <p:cxnSp>
        <p:nvCxnSpPr>
          <p:cNvPr id="22" name="Straight Arrow Connector 21"/>
          <p:cNvCxnSpPr/>
          <p:nvPr/>
        </p:nvCxnSpPr>
        <p:spPr>
          <a:xfrm flipH="1" flipV="1">
            <a:off x="5007784" y="1752600"/>
            <a:ext cx="457200" cy="685800"/>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rot="19612909">
            <a:off x="5288748" y="2289268"/>
            <a:ext cx="381000" cy="304800"/>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p:cNvSpPr txBox="1"/>
          <p:nvPr/>
        </p:nvSpPr>
        <p:spPr>
          <a:xfrm>
            <a:off x="4779184" y="1600200"/>
            <a:ext cx="280846" cy="276999"/>
          </a:xfrm>
          <a:prstGeom prst="rect">
            <a:avLst/>
          </a:prstGeom>
          <a:noFill/>
        </p:spPr>
        <p:txBody>
          <a:bodyPr wrap="none" rtlCol="0">
            <a:spAutoFit/>
          </a:bodyPr>
          <a:lstStyle/>
          <a:p>
            <a:r>
              <a:rPr lang="en-GB" sz="1200" dirty="0" smtClean="0">
                <a:solidFill>
                  <a:srgbClr val="0000FF"/>
                </a:solidFill>
                <a:latin typeface="Comic Sans MS" pitchFamily="66" charset="0"/>
              </a:rPr>
              <a:t>R</a:t>
            </a:r>
            <a:endParaRPr lang="en-GB" sz="1200" dirty="0">
              <a:solidFill>
                <a:srgbClr val="0000FF"/>
              </a:solidFill>
              <a:latin typeface="Comic Sans MS" pitchFamily="66" charset="0"/>
            </a:endParaRPr>
          </a:p>
        </p:txBody>
      </p:sp>
      <p:cxnSp>
        <p:nvCxnSpPr>
          <p:cNvPr id="26" name="Straight Connector 25"/>
          <p:cNvCxnSpPr>
            <a:stCxn id="9" idx="3"/>
          </p:cNvCxnSpPr>
          <p:nvPr/>
        </p:nvCxnSpPr>
        <p:spPr>
          <a:xfrm flipV="1">
            <a:off x="5638800" y="1676400"/>
            <a:ext cx="969184" cy="661185"/>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0" name="Arc 29"/>
          <p:cNvSpPr/>
          <p:nvPr/>
        </p:nvSpPr>
        <p:spPr>
          <a:xfrm>
            <a:off x="5029200" y="1981200"/>
            <a:ext cx="914400" cy="914400"/>
          </a:xfrm>
          <a:prstGeom prst="arc">
            <a:avLst>
              <a:gd name="adj1" fmla="val 18609563"/>
              <a:gd name="adj2" fmla="val 19585414"/>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1" name="TextBox 30"/>
          <p:cNvSpPr txBox="1"/>
          <p:nvPr/>
        </p:nvSpPr>
        <p:spPr>
          <a:xfrm>
            <a:off x="5791200" y="1828800"/>
            <a:ext cx="415498" cy="307777"/>
          </a:xfrm>
          <a:prstGeom prst="rect">
            <a:avLst/>
          </a:prstGeom>
          <a:noFill/>
        </p:spPr>
        <p:txBody>
          <a:bodyPr wrap="none" rtlCol="0">
            <a:spAutoFit/>
          </a:bodyPr>
          <a:lstStyle/>
          <a:p>
            <a:r>
              <a:rPr lang="en-GB" sz="1200" dirty="0" smtClean="0">
                <a:latin typeface="Comic Sans MS" pitchFamily="66" charset="0"/>
                <a:ea typeface="Cambria Math"/>
              </a:rPr>
              <a:t>15</a:t>
            </a:r>
            <a:r>
              <a:rPr lang="en-GB" sz="1400" dirty="0" smtClean="0">
                <a:latin typeface="Comic Sans MS" pitchFamily="66" charset="0"/>
                <a:ea typeface="Cambria Math"/>
              </a:rPr>
              <a:t>°</a:t>
            </a:r>
            <a:endParaRPr lang="en-GB" sz="1400" dirty="0">
              <a:latin typeface="Comic Sans MS" pitchFamily="66" charset="0"/>
            </a:endParaRPr>
          </a:p>
        </p:txBody>
      </p:sp>
      <p:cxnSp>
        <p:nvCxnSpPr>
          <p:cNvPr id="33" name="Straight Arrow Connector 32"/>
          <p:cNvCxnSpPr>
            <a:stCxn id="9" idx="3"/>
          </p:cNvCxnSpPr>
          <p:nvPr/>
        </p:nvCxnSpPr>
        <p:spPr>
          <a:xfrm flipV="1">
            <a:off x="5638800" y="1815860"/>
            <a:ext cx="759125" cy="52172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flipH="1" flipV="1">
            <a:off x="6096000" y="1447802"/>
            <a:ext cx="284672" cy="393938"/>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a:off x="5828581" y="1220638"/>
            <a:ext cx="471604" cy="276999"/>
          </a:xfrm>
          <a:prstGeom prst="rect">
            <a:avLst/>
          </a:prstGeom>
          <a:noFill/>
        </p:spPr>
        <p:txBody>
          <a:bodyPr wrap="none" rtlCol="0">
            <a:spAutoFit/>
          </a:bodyPr>
          <a:lstStyle/>
          <a:p>
            <a:r>
              <a:rPr lang="en-GB" sz="1200" dirty="0" smtClean="0">
                <a:latin typeface="Comic Sans MS" pitchFamily="66" charset="0"/>
              </a:rPr>
              <a:t>15N</a:t>
            </a:r>
            <a:endParaRPr lang="en-GB" sz="1200" dirty="0">
              <a:latin typeface="Comic Sans MS" pitchFamily="66" charset="0"/>
            </a:endParaRPr>
          </a:p>
        </p:txBody>
      </p:sp>
      <p:sp>
        <p:nvSpPr>
          <p:cNvPr id="45" name="TextBox 44"/>
          <p:cNvSpPr txBox="1"/>
          <p:nvPr/>
        </p:nvSpPr>
        <p:spPr>
          <a:xfrm rot="19505966">
            <a:off x="5686314" y="2037273"/>
            <a:ext cx="713657" cy="261610"/>
          </a:xfrm>
          <a:prstGeom prst="rect">
            <a:avLst/>
          </a:prstGeom>
          <a:noFill/>
        </p:spPr>
        <p:txBody>
          <a:bodyPr wrap="none" rtlCol="0">
            <a:spAutoFit/>
          </a:bodyPr>
          <a:lstStyle/>
          <a:p>
            <a:r>
              <a:rPr lang="en-GB" sz="1100" dirty="0" smtClean="0">
                <a:solidFill>
                  <a:srgbClr val="FF0000"/>
                </a:solidFill>
                <a:latin typeface="Comic Sans MS" pitchFamily="66" charset="0"/>
              </a:rPr>
              <a:t>15Cos15</a:t>
            </a:r>
            <a:endParaRPr lang="en-GB" sz="1100" dirty="0">
              <a:solidFill>
                <a:srgbClr val="FF0000"/>
              </a:solidFill>
              <a:latin typeface="Comic Sans MS" pitchFamily="66" charset="0"/>
            </a:endParaRPr>
          </a:p>
        </p:txBody>
      </p:sp>
      <p:sp>
        <p:nvSpPr>
          <p:cNvPr id="46" name="TextBox 45"/>
          <p:cNvSpPr txBox="1"/>
          <p:nvPr/>
        </p:nvSpPr>
        <p:spPr>
          <a:xfrm rot="19640835">
            <a:off x="6159264" y="1378789"/>
            <a:ext cx="697627" cy="261610"/>
          </a:xfrm>
          <a:prstGeom prst="rect">
            <a:avLst/>
          </a:prstGeom>
          <a:noFill/>
        </p:spPr>
        <p:txBody>
          <a:bodyPr wrap="none" rtlCol="0">
            <a:spAutoFit/>
          </a:bodyPr>
          <a:lstStyle/>
          <a:p>
            <a:r>
              <a:rPr lang="en-GB" sz="1100" dirty="0" smtClean="0">
                <a:solidFill>
                  <a:srgbClr val="0000FF"/>
                </a:solidFill>
                <a:latin typeface="Comic Sans MS" pitchFamily="66" charset="0"/>
              </a:rPr>
              <a:t>15Sin15</a:t>
            </a:r>
            <a:endParaRPr lang="en-GB" sz="1100" dirty="0">
              <a:solidFill>
                <a:srgbClr val="0000FF"/>
              </a:solidFill>
              <a:latin typeface="Comic Sans MS" pitchFamily="66" charset="0"/>
            </a:endParaRPr>
          </a:p>
        </p:txBody>
      </p:sp>
      <p:cxnSp>
        <p:nvCxnSpPr>
          <p:cNvPr id="47" name="Straight Arrow Connector 46"/>
          <p:cNvCxnSpPr>
            <a:stCxn id="9" idx="1"/>
          </p:cNvCxnSpPr>
          <p:nvPr/>
        </p:nvCxnSpPr>
        <p:spPr>
          <a:xfrm flipH="1">
            <a:off x="4456981" y="2545751"/>
            <a:ext cx="862715" cy="572698"/>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4198339" y="3046562"/>
            <a:ext cx="280846" cy="276999"/>
          </a:xfrm>
          <a:prstGeom prst="rect">
            <a:avLst/>
          </a:prstGeom>
          <a:noFill/>
        </p:spPr>
        <p:txBody>
          <a:bodyPr wrap="none" rtlCol="0">
            <a:spAutoFit/>
          </a:bodyPr>
          <a:lstStyle/>
          <a:p>
            <a:r>
              <a:rPr lang="en-GB" sz="1200" dirty="0" smtClean="0">
                <a:solidFill>
                  <a:srgbClr val="FF0000"/>
                </a:solidFill>
                <a:latin typeface="Comic Sans MS" pitchFamily="66" charset="0"/>
              </a:rPr>
              <a:t>F</a:t>
            </a:r>
            <a:endParaRPr lang="en-GB" sz="1200" dirty="0">
              <a:solidFill>
                <a:srgbClr val="FF0000"/>
              </a:solidFill>
              <a:latin typeface="Comic Sans MS" pitchFamily="66" charset="0"/>
            </a:endParaRPr>
          </a:p>
        </p:txBody>
      </p:sp>
      <p:sp>
        <p:nvSpPr>
          <p:cNvPr id="51" name="TextBox 50"/>
          <p:cNvSpPr txBox="1"/>
          <p:nvPr/>
        </p:nvSpPr>
        <p:spPr>
          <a:xfrm>
            <a:off x="7092152" y="1295400"/>
            <a:ext cx="1975647" cy="1200329"/>
          </a:xfrm>
          <a:prstGeom prst="rect">
            <a:avLst/>
          </a:prstGeom>
          <a:noFill/>
        </p:spPr>
        <p:txBody>
          <a:bodyPr wrap="square" rtlCol="0">
            <a:spAutoFit/>
          </a:bodyPr>
          <a:lstStyle/>
          <a:p>
            <a:pPr algn="ctr"/>
            <a:r>
              <a:rPr lang="en-GB" sz="1200" dirty="0" smtClean="0">
                <a:latin typeface="Comic Sans MS" pitchFamily="66" charset="0"/>
              </a:rPr>
              <a:t>Update the diagram (or re-draw it!)</a:t>
            </a:r>
          </a:p>
          <a:p>
            <a:pPr algn="ctr"/>
            <a:endParaRPr lang="en-GB" sz="1200" dirty="0">
              <a:latin typeface="Comic Sans MS" pitchFamily="66" charset="0"/>
            </a:endParaRPr>
          </a:p>
          <a:p>
            <a:pPr algn="ctr"/>
            <a:r>
              <a:rPr lang="en-GB" sz="1200" dirty="0" smtClean="0">
                <a:latin typeface="Comic Sans MS" pitchFamily="66" charset="0"/>
                <a:sym typeface="Wingdings" pitchFamily="2" charset="2"/>
              </a:rPr>
              <a:t> Calculate the new F</a:t>
            </a:r>
            <a:r>
              <a:rPr lang="en-GB" sz="1200" baseline="-25000" dirty="0" smtClean="0">
                <a:latin typeface="Comic Sans MS" pitchFamily="66" charset="0"/>
                <a:sym typeface="Wingdings" pitchFamily="2" charset="2"/>
              </a:rPr>
              <a:t>MAX</a:t>
            </a:r>
            <a:r>
              <a:rPr lang="en-GB" sz="1200" dirty="0" smtClean="0">
                <a:latin typeface="Comic Sans MS" pitchFamily="66" charset="0"/>
                <a:sym typeface="Wingdings" pitchFamily="2" charset="2"/>
              </a:rPr>
              <a:t>, first finding the new R…</a:t>
            </a:r>
            <a:endParaRPr lang="en-GB" sz="1200" dirty="0" smtClean="0">
              <a:latin typeface="Comic Sans MS" pitchFamily="66" charset="0"/>
            </a:endParaRPr>
          </a:p>
        </p:txBody>
      </p:sp>
      <p:sp>
        <p:nvSpPr>
          <p:cNvPr id="19" name="TextBox 18"/>
          <p:cNvSpPr txBox="1"/>
          <p:nvPr/>
        </p:nvSpPr>
        <p:spPr>
          <a:xfrm>
            <a:off x="5486400" y="2819400"/>
            <a:ext cx="457200" cy="276999"/>
          </a:xfrm>
          <a:prstGeom prst="rect">
            <a:avLst/>
          </a:prstGeom>
          <a:noFill/>
        </p:spPr>
        <p:txBody>
          <a:bodyPr wrap="square" rtlCol="0">
            <a:spAutoFit/>
          </a:bodyPr>
          <a:lstStyle/>
          <a:p>
            <a:r>
              <a:rPr lang="en-GB" sz="1100" dirty="0" smtClean="0">
                <a:latin typeface="Comic Sans MS" pitchFamily="66" charset="0"/>
                <a:ea typeface="Cambria Math"/>
              </a:rPr>
              <a:t>45</a:t>
            </a:r>
            <a:r>
              <a:rPr lang="en-GB" sz="1200" dirty="0" smtClean="0">
                <a:latin typeface="Comic Sans MS" pitchFamily="66" charset="0"/>
                <a:ea typeface="Cambria Math"/>
              </a:rPr>
              <a:t>°</a:t>
            </a:r>
            <a:endParaRPr lang="en-GB" sz="1200" dirty="0">
              <a:latin typeface="Comic Sans MS" pitchFamily="66" charset="0"/>
            </a:endParaRPr>
          </a:p>
        </p:txBody>
      </p:sp>
      <p:sp>
        <p:nvSpPr>
          <p:cNvPr id="53" name="TextBox 52"/>
          <p:cNvSpPr txBox="1"/>
          <p:nvPr/>
        </p:nvSpPr>
        <p:spPr>
          <a:xfrm>
            <a:off x="5791200" y="1219200"/>
            <a:ext cx="471604" cy="276999"/>
          </a:xfrm>
          <a:prstGeom prst="rect">
            <a:avLst/>
          </a:prstGeom>
          <a:noFill/>
        </p:spPr>
        <p:txBody>
          <a:bodyPr wrap="none" rtlCol="0">
            <a:spAutoFit/>
          </a:bodyPr>
          <a:lstStyle/>
          <a:p>
            <a:r>
              <a:rPr lang="en-GB" sz="1200" dirty="0" smtClean="0">
                <a:latin typeface="Comic Sans MS" pitchFamily="66" charset="0"/>
              </a:rPr>
              <a:t>10N</a:t>
            </a:r>
            <a:endParaRPr lang="en-GB" sz="1200" dirty="0">
              <a:latin typeface="Comic Sans MS" pitchFamily="66" charset="0"/>
            </a:endParaRPr>
          </a:p>
        </p:txBody>
      </p:sp>
      <p:sp>
        <p:nvSpPr>
          <p:cNvPr id="54" name="TextBox 53"/>
          <p:cNvSpPr txBox="1"/>
          <p:nvPr/>
        </p:nvSpPr>
        <p:spPr>
          <a:xfrm rot="19640835">
            <a:off x="6187647" y="1386728"/>
            <a:ext cx="697627" cy="261610"/>
          </a:xfrm>
          <a:prstGeom prst="rect">
            <a:avLst/>
          </a:prstGeom>
          <a:noFill/>
        </p:spPr>
        <p:txBody>
          <a:bodyPr wrap="none" rtlCol="0">
            <a:spAutoFit/>
          </a:bodyPr>
          <a:lstStyle/>
          <a:p>
            <a:r>
              <a:rPr lang="en-GB" sz="1100" dirty="0" smtClean="0">
                <a:solidFill>
                  <a:srgbClr val="0000FF"/>
                </a:solidFill>
                <a:latin typeface="Comic Sans MS" pitchFamily="66" charset="0"/>
              </a:rPr>
              <a:t>10Sin15</a:t>
            </a:r>
            <a:endParaRPr lang="en-GB" sz="1100" dirty="0">
              <a:solidFill>
                <a:srgbClr val="0000FF"/>
              </a:solidFill>
              <a:latin typeface="Comic Sans MS" pitchFamily="66" charset="0"/>
            </a:endParaRPr>
          </a:p>
        </p:txBody>
      </p:sp>
      <p:sp>
        <p:nvSpPr>
          <p:cNvPr id="55" name="TextBox 54"/>
          <p:cNvSpPr txBox="1"/>
          <p:nvPr/>
        </p:nvSpPr>
        <p:spPr>
          <a:xfrm rot="19505966">
            <a:off x="5725664" y="2009435"/>
            <a:ext cx="713657" cy="261610"/>
          </a:xfrm>
          <a:prstGeom prst="rect">
            <a:avLst/>
          </a:prstGeom>
          <a:noFill/>
        </p:spPr>
        <p:txBody>
          <a:bodyPr wrap="none" rtlCol="0">
            <a:spAutoFit/>
          </a:bodyPr>
          <a:lstStyle/>
          <a:p>
            <a:r>
              <a:rPr lang="en-GB" sz="1100" dirty="0" smtClean="0">
                <a:solidFill>
                  <a:srgbClr val="FF0000"/>
                </a:solidFill>
                <a:latin typeface="Comic Sans MS" pitchFamily="66" charset="0"/>
              </a:rPr>
              <a:t>10Cos15</a:t>
            </a:r>
            <a:endParaRPr lang="en-GB" sz="1100" dirty="0">
              <a:solidFill>
                <a:srgbClr val="FF0000"/>
              </a:solidFill>
              <a:latin typeface="Comic Sans MS" pitchFamily="66" charset="0"/>
            </a:endParaRPr>
          </a:p>
        </p:txBody>
      </p:sp>
      <p:sp>
        <p:nvSpPr>
          <p:cNvPr id="56" name="TextBox 55"/>
          <p:cNvSpPr txBox="1"/>
          <p:nvPr/>
        </p:nvSpPr>
        <p:spPr>
          <a:xfrm>
            <a:off x="3733800" y="3810000"/>
            <a:ext cx="1861407" cy="276999"/>
          </a:xfrm>
          <a:prstGeom prst="rect">
            <a:avLst/>
          </a:prstGeom>
          <a:noFill/>
        </p:spPr>
        <p:txBody>
          <a:bodyPr wrap="none" rtlCol="0">
            <a:spAutoFit/>
          </a:bodyPr>
          <a:lstStyle/>
          <a:p>
            <a:r>
              <a:rPr lang="en-GB" sz="1200" u="sng" dirty="0" smtClean="0">
                <a:latin typeface="Comic Sans MS" pitchFamily="66" charset="0"/>
              </a:rPr>
              <a:t>Resolving Perpendicular</a:t>
            </a:r>
            <a:endParaRPr lang="en-GB" sz="1200" u="sng" dirty="0">
              <a:latin typeface="Comic Sans MS" pitchFamily="66" charset="0"/>
            </a:endParaRPr>
          </a:p>
        </p:txBody>
      </p:sp>
      <mc:AlternateContent xmlns:mc="http://schemas.openxmlformats.org/markup-compatibility/2006">
        <mc:Choice xmlns:a14="http://schemas.microsoft.com/office/drawing/2010/main" Requires="a14">
          <p:sp>
            <p:nvSpPr>
              <p:cNvPr id="57" name="TextBox 56"/>
              <p:cNvSpPr txBox="1"/>
              <p:nvPr/>
            </p:nvSpPr>
            <p:spPr>
              <a:xfrm>
                <a:off x="5181600" y="4191000"/>
                <a:ext cx="762000" cy="27699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𝐹</m:t>
                      </m:r>
                      <m:r>
                        <a:rPr lang="en-GB" sz="1200" b="0" i="1" smtClean="0">
                          <a:latin typeface="Cambria Math"/>
                        </a:rPr>
                        <m:t>=</m:t>
                      </m:r>
                      <m:r>
                        <a:rPr lang="en-GB" sz="1200" b="0" i="1" smtClean="0">
                          <a:latin typeface="Cambria Math"/>
                        </a:rPr>
                        <m:t>𝑚𝑎</m:t>
                      </m:r>
                    </m:oMath>
                  </m:oMathPara>
                </a14:m>
                <a:endParaRPr lang="en-GB" sz="1400" dirty="0"/>
              </a:p>
            </p:txBody>
          </p:sp>
        </mc:Choice>
        <mc:Fallback>
          <p:sp>
            <p:nvSpPr>
              <p:cNvPr id="57" name="TextBox 56"/>
              <p:cNvSpPr txBox="1">
                <a:spLocks noRot="1" noChangeAspect="1" noMove="1" noResize="1" noEditPoints="1" noAdjustHandles="1" noChangeArrowheads="1" noChangeShapeType="1" noTextEdit="1"/>
              </p:cNvSpPr>
              <p:nvPr/>
            </p:nvSpPr>
            <p:spPr>
              <a:xfrm>
                <a:off x="5181600" y="4191000"/>
                <a:ext cx="762000" cy="276999"/>
              </a:xfrm>
              <a:prstGeom prst="rect">
                <a:avLst/>
              </a:prstGeom>
              <a:blipFill rotWithShape="1">
                <a:blip r:embed="rId2"/>
                <a:stretch>
                  <a:fillRect/>
                </a:stretch>
              </a:blipFill>
            </p:spPr>
            <p:txBody>
              <a:bodyPr/>
              <a:lstStyle/>
              <a:p>
                <a:r>
                  <a:rPr lang="en-GB">
                    <a:noFill/>
                  </a:rPr>
                  <a:t> </a:t>
                </a:r>
              </a:p>
            </p:txBody>
          </p:sp>
        </mc:Fallback>
      </mc:AlternateContent>
      <p:sp>
        <p:nvSpPr>
          <p:cNvPr id="58" name="Arc 57"/>
          <p:cNvSpPr/>
          <p:nvPr/>
        </p:nvSpPr>
        <p:spPr>
          <a:xfrm>
            <a:off x="5715000" y="4343400"/>
            <a:ext cx="457200" cy="381000"/>
          </a:xfrm>
          <a:prstGeom prst="arc">
            <a:avLst>
              <a:gd name="adj1" fmla="val 16200000"/>
              <a:gd name="adj2" fmla="val 5400000"/>
            </a:avLst>
          </a:prstGeom>
          <a:ln w="25400">
            <a:solidFill>
              <a:srgbClr val="0000FF"/>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9" name="TextBox 58"/>
          <p:cNvSpPr txBox="1"/>
          <p:nvPr/>
        </p:nvSpPr>
        <p:spPr>
          <a:xfrm>
            <a:off x="6019800" y="4267200"/>
            <a:ext cx="1905000" cy="430887"/>
          </a:xfrm>
          <a:prstGeom prst="rect">
            <a:avLst/>
          </a:prstGeom>
          <a:noFill/>
        </p:spPr>
        <p:txBody>
          <a:bodyPr wrap="square" rtlCol="0">
            <a:spAutoFit/>
          </a:bodyPr>
          <a:lstStyle/>
          <a:p>
            <a:pPr algn="ctr"/>
            <a:r>
              <a:rPr lang="en-GB" sz="1100" dirty="0" smtClean="0">
                <a:solidFill>
                  <a:srgbClr val="0000FF"/>
                </a:solidFill>
                <a:latin typeface="Comic Sans MS" pitchFamily="66" charset="0"/>
              </a:rPr>
              <a:t>Sub in values with </a:t>
            </a:r>
            <a:r>
              <a:rPr lang="en-GB" sz="1100" dirty="0" smtClean="0">
                <a:solidFill>
                  <a:srgbClr val="0000FF"/>
                </a:solidFill>
                <a:latin typeface="Comic Sans MS" pitchFamily="66" charset="0"/>
              </a:rPr>
              <a:t>R </a:t>
            </a:r>
            <a:r>
              <a:rPr lang="en-GB" sz="1100" dirty="0" smtClean="0">
                <a:solidFill>
                  <a:srgbClr val="0000FF"/>
                </a:solidFill>
                <a:latin typeface="Comic Sans MS" pitchFamily="66" charset="0"/>
              </a:rPr>
              <a:t>as the positive direction</a:t>
            </a:r>
            <a:endParaRPr lang="en-GB" sz="1100" dirty="0">
              <a:solidFill>
                <a:srgbClr val="0000FF"/>
              </a:solidFill>
              <a:latin typeface="Comic Sans MS" pitchFamily="66" charset="0"/>
            </a:endParaRPr>
          </a:p>
        </p:txBody>
      </p:sp>
      <mc:AlternateContent xmlns:mc="http://schemas.openxmlformats.org/markup-compatibility/2006">
        <mc:Choice xmlns:a14="http://schemas.microsoft.com/office/drawing/2010/main" Requires="a14">
          <p:sp>
            <p:nvSpPr>
              <p:cNvPr id="60" name="TextBox 59"/>
              <p:cNvSpPr txBox="1"/>
              <p:nvPr/>
            </p:nvSpPr>
            <p:spPr>
              <a:xfrm>
                <a:off x="3581400" y="4572000"/>
                <a:ext cx="2243628" cy="27699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𝑅</m:t>
                      </m:r>
                      <m:r>
                        <a:rPr lang="en-GB" sz="1200" b="0" i="1" smtClean="0">
                          <a:latin typeface="Cambria Math"/>
                        </a:rPr>
                        <m:t>+10</m:t>
                      </m:r>
                      <m:r>
                        <a:rPr lang="en-GB" sz="1200" b="0" i="1" smtClean="0">
                          <a:latin typeface="Cambria Math"/>
                        </a:rPr>
                        <m:t>𝑆𝑖𝑛</m:t>
                      </m:r>
                      <m:r>
                        <a:rPr lang="en-GB" sz="1200" b="0" i="1" smtClean="0">
                          <a:latin typeface="Cambria Math"/>
                        </a:rPr>
                        <m:t>15−1.6</m:t>
                      </m:r>
                      <m:r>
                        <a:rPr lang="en-GB" sz="1200" b="0" i="1" smtClean="0">
                          <a:latin typeface="Cambria Math"/>
                        </a:rPr>
                        <m:t>𝑔𝐶𝑜𝑠</m:t>
                      </m:r>
                      <m:r>
                        <a:rPr lang="en-GB" sz="1200" b="0" i="1" smtClean="0">
                          <a:latin typeface="Cambria Math"/>
                        </a:rPr>
                        <m:t>45=0</m:t>
                      </m:r>
                    </m:oMath>
                  </m:oMathPara>
                </a14:m>
                <a:endParaRPr lang="en-GB" sz="1400" dirty="0"/>
              </a:p>
            </p:txBody>
          </p:sp>
        </mc:Choice>
        <mc:Fallback>
          <p:sp>
            <p:nvSpPr>
              <p:cNvPr id="60" name="TextBox 59"/>
              <p:cNvSpPr txBox="1">
                <a:spLocks noRot="1" noChangeAspect="1" noMove="1" noResize="1" noEditPoints="1" noAdjustHandles="1" noChangeArrowheads="1" noChangeShapeType="1" noTextEdit="1"/>
              </p:cNvSpPr>
              <p:nvPr/>
            </p:nvSpPr>
            <p:spPr>
              <a:xfrm>
                <a:off x="3581400" y="4572000"/>
                <a:ext cx="2243628" cy="276999"/>
              </a:xfrm>
              <a:prstGeom prst="rect">
                <a:avLst/>
              </a:prstGeom>
              <a:blipFill rotWithShape="1">
                <a:blip r:embed="rId3"/>
                <a:stretch>
                  <a:fillRect b="-4444"/>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63" name="TextBox 62"/>
              <p:cNvSpPr txBox="1"/>
              <p:nvPr/>
            </p:nvSpPr>
            <p:spPr>
              <a:xfrm>
                <a:off x="5257800" y="4953000"/>
                <a:ext cx="1974900" cy="27699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𝑅</m:t>
                      </m:r>
                      <m:r>
                        <a:rPr lang="en-GB" sz="1200" b="0" i="1" smtClean="0">
                          <a:latin typeface="Cambria Math"/>
                        </a:rPr>
                        <m:t>=1.6</m:t>
                      </m:r>
                      <m:r>
                        <a:rPr lang="en-GB" sz="1200" b="0" i="1" smtClean="0">
                          <a:latin typeface="Cambria Math"/>
                        </a:rPr>
                        <m:t>𝑔𝐶𝑜𝑠</m:t>
                      </m:r>
                      <m:r>
                        <a:rPr lang="en-GB" sz="1200" b="0" i="1" smtClean="0">
                          <a:latin typeface="Cambria Math"/>
                        </a:rPr>
                        <m:t>45−10</m:t>
                      </m:r>
                      <m:r>
                        <a:rPr lang="en-GB" sz="1200" b="0" i="1" smtClean="0">
                          <a:latin typeface="Cambria Math"/>
                        </a:rPr>
                        <m:t>𝑆𝑖𝑛</m:t>
                      </m:r>
                      <m:r>
                        <a:rPr lang="en-GB" sz="1200" b="0" i="1" smtClean="0">
                          <a:latin typeface="Cambria Math"/>
                        </a:rPr>
                        <m:t>15</m:t>
                      </m:r>
                    </m:oMath>
                  </m:oMathPara>
                </a14:m>
                <a:endParaRPr lang="en-GB" sz="1400" dirty="0"/>
              </a:p>
            </p:txBody>
          </p:sp>
        </mc:Choice>
        <mc:Fallback>
          <p:sp>
            <p:nvSpPr>
              <p:cNvPr id="63" name="TextBox 62"/>
              <p:cNvSpPr txBox="1">
                <a:spLocks noRot="1" noChangeAspect="1" noMove="1" noResize="1" noEditPoints="1" noAdjustHandles="1" noChangeArrowheads="1" noChangeShapeType="1" noTextEdit="1"/>
              </p:cNvSpPr>
              <p:nvPr/>
            </p:nvSpPr>
            <p:spPr>
              <a:xfrm>
                <a:off x="5257800" y="4953000"/>
                <a:ext cx="1974900" cy="276999"/>
              </a:xfrm>
              <a:prstGeom prst="rect">
                <a:avLst/>
              </a:prstGeom>
              <a:blipFill rotWithShape="1">
                <a:blip r:embed="rId4"/>
                <a:stretch>
                  <a:fillRect b="-2222"/>
                </a:stretch>
              </a:blipFill>
            </p:spPr>
            <p:txBody>
              <a:bodyPr/>
              <a:lstStyle/>
              <a:p>
                <a:r>
                  <a:rPr lang="en-GB">
                    <a:noFill/>
                  </a:rPr>
                  <a:t> </a:t>
                </a:r>
              </a:p>
            </p:txBody>
          </p:sp>
        </mc:Fallback>
      </mc:AlternateContent>
      <p:sp>
        <p:nvSpPr>
          <p:cNvPr id="64" name="TextBox 63"/>
          <p:cNvSpPr txBox="1"/>
          <p:nvPr/>
        </p:nvSpPr>
        <p:spPr>
          <a:xfrm>
            <a:off x="3733800" y="5410200"/>
            <a:ext cx="1075936" cy="276999"/>
          </a:xfrm>
          <a:prstGeom prst="rect">
            <a:avLst/>
          </a:prstGeom>
          <a:noFill/>
        </p:spPr>
        <p:txBody>
          <a:bodyPr wrap="none" rtlCol="0">
            <a:spAutoFit/>
          </a:bodyPr>
          <a:lstStyle/>
          <a:p>
            <a:r>
              <a:rPr lang="en-GB" sz="1200" u="sng" dirty="0" smtClean="0">
                <a:latin typeface="Comic Sans MS" pitchFamily="66" charset="0"/>
              </a:rPr>
              <a:t>Finding F</a:t>
            </a:r>
            <a:r>
              <a:rPr lang="en-GB" sz="1200" baseline="-25000" dirty="0" smtClean="0">
                <a:latin typeface="Comic Sans MS" pitchFamily="66" charset="0"/>
              </a:rPr>
              <a:t>MAX</a:t>
            </a:r>
            <a:endParaRPr lang="en-GB" sz="1200" baseline="-25000" dirty="0">
              <a:latin typeface="Comic Sans MS" pitchFamily="66" charset="0"/>
            </a:endParaRPr>
          </a:p>
        </p:txBody>
      </p:sp>
      <mc:AlternateContent xmlns:mc="http://schemas.openxmlformats.org/markup-compatibility/2006">
        <mc:Choice xmlns:a14="http://schemas.microsoft.com/office/drawing/2010/main" Requires="a14">
          <p:sp>
            <p:nvSpPr>
              <p:cNvPr id="65" name="TextBox 64"/>
              <p:cNvSpPr txBox="1"/>
              <p:nvPr/>
            </p:nvSpPr>
            <p:spPr>
              <a:xfrm>
                <a:off x="5029200" y="5715000"/>
                <a:ext cx="1143000" cy="276999"/>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sSub>
                        <m:sSubPr>
                          <m:ctrlPr>
                            <a:rPr lang="en-GB" sz="1200" b="0" i="1" smtClean="0">
                              <a:latin typeface="Cambria Math"/>
                            </a:rPr>
                          </m:ctrlPr>
                        </m:sSubPr>
                        <m:e>
                          <m:r>
                            <a:rPr lang="en-GB" sz="1200" b="0" i="1" smtClean="0">
                              <a:latin typeface="Cambria Math"/>
                            </a:rPr>
                            <m:t>𝐹</m:t>
                          </m:r>
                        </m:e>
                        <m:sub>
                          <m:r>
                            <a:rPr lang="en-GB" sz="1200" b="0" i="1" smtClean="0">
                              <a:latin typeface="Cambria Math"/>
                            </a:rPr>
                            <m:t>𝑀𝐴𝑋</m:t>
                          </m:r>
                        </m:sub>
                      </m:sSub>
                      <m:r>
                        <a:rPr lang="en-GB" sz="1200" b="0" i="1" smtClean="0">
                          <a:latin typeface="Cambria Math"/>
                        </a:rPr>
                        <m:t>=</m:t>
                      </m:r>
                      <m:r>
                        <a:rPr lang="en-GB" sz="1200" b="0" i="1" smtClean="0">
                          <a:latin typeface="Cambria Math"/>
                          <a:ea typeface="Cambria Math"/>
                        </a:rPr>
                        <m:t>𝜇</m:t>
                      </m:r>
                      <m:r>
                        <a:rPr lang="en-GB" sz="1200" b="0" i="1" smtClean="0">
                          <a:latin typeface="Cambria Math"/>
                          <a:ea typeface="Cambria Math"/>
                        </a:rPr>
                        <m:t>𝑅</m:t>
                      </m:r>
                    </m:oMath>
                  </m:oMathPara>
                </a14:m>
                <a:endParaRPr lang="en-GB" sz="1400" dirty="0"/>
              </a:p>
            </p:txBody>
          </p:sp>
        </mc:Choice>
        <mc:Fallback>
          <p:sp>
            <p:nvSpPr>
              <p:cNvPr id="65" name="TextBox 64"/>
              <p:cNvSpPr txBox="1">
                <a:spLocks noRot="1" noChangeAspect="1" noMove="1" noResize="1" noEditPoints="1" noAdjustHandles="1" noChangeArrowheads="1" noChangeShapeType="1" noTextEdit="1"/>
              </p:cNvSpPr>
              <p:nvPr/>
            </p:nvSpPr>
            <p:spPr>
              <a:xfrm>
                <a:off x="5029200" y="5715000"/>
                <a:ext cx="1143000" cy="276999"/>
              </a:xfrm>
              <a:prstGeom prst="rect">
                <a:avLst/>
              </a:prstGeom>
              <a:blipFill rotWithShape="1">
                <a:blip r:embed="rId5"/>
                <a:stretch>
                  <a:fillRect b="-2222"/>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66" name="TextBox 65"/>
              <p:cNvSpPr txBox="1"/>
              <p:nvPr/>
            </p:nvSpPr>
            <p:spPr>
              <a:xfrm>
                <a:off x="5029200" y="6096000"/>
                <a:ext cx="2667000" cy="276999"/>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sSub>
                        <m:sSubPr>
                          <m:ctrlPr>
                            <a:rPr lang="en-GB" sz="1200" b="0" i="1" smtClean="0">
                              <a:latin typeface="Cambria Math"/>
                            </a:rPr>
                          </m:ctrlPr>
                        </m:sSubPr>
                        <m:e>
                          <m:r>
                            <a:rPr lang="en-GB" sz="1200" b="0" i="1" smtClean="0">
                              <a:latin typeface="Cambria Math"/>
                            </a:rPr>
                            <m:t>𝐹</m:t>
                          </m:r>
                        </m:e>
                        <m:sub>
                          <m:r>
                            <a:rPr lang="en-GB" sz="1200" b="0" i="1" smtClean="0">
                              <a:latin typeface="Cambria Math"/>
                            </a:rPr>
                            <m:t>𝑀𝐴𝑋</m:t>
                          </m:r>
                        </m:sub>
                      </m:sSub>
                      <m:r>
                        <a:rPr lang="en-GB" sz="1200" b="0" i="1" smtClean="0">
                          <a:latin typeface="Cambria Math"/>
                        </a:rPr>
                        <m:t>=</m:t>
                      </m:r>
                      <m:r>
                        <a:rPr lang="en-GB" sz="1200" b="0" i="1" smtClean="0">
                          <a:latin typeface="Cambria Math"/>
                        </a:rPr>
                        <m:t>0.47</m:t>
                      </m:r>
                      <m:r>
                        <a:rPr lang="en-GB" sz="1200" b="0" i="1" smtClean="0">
                          <a:latin typeface="Cambria Math"/>
                          <a:ea typeface="Cambria Math"/>
                        </a:rPr>
                        <m:t>(1.6</m:t>
                      </m:r>
                      <m:r>
                        <a:rPr lang="en-GB" sz="1200" b="0" i="1" smtClean="0">
                          <a:latin typeface="Cambria Math"/>
                          <a:ea typeface="Cambria Math"/>
                        </a:rPr>
                        <m:t>𝑔𝐶𝑜𝑠</m:t>
                      </m:r>
                      <m:r>
                        <a:rPr lang="en-GB" sz="1200" b="0" i="1" smtClean="0">
                          <a:latin typeface="Cambria Math"/>
                          <a:ea typeface="Cambria Math"/>
                        </a:rPr>
                        <m:t>45−10</m:t>
                      </m:r>
                      <m:r>
                        <a:rPr lang="en-GB" sz="1200" b="0" i="1" smtClean="0">
                          <a:latin typeface="Cambria Math"/>
                          <a:ea typeface="Cambria Math"/>
                        </a:rPr>
                        <m:t>𝑆𝑖𝑛</m:t>
                      </m:r>
                      <m:r>
                        <a:rPr lang="en-GB" sz="1200" b="0" i="1" smtClean="0">
                          <a:latin typeface="Cambria Math"/>
                          <a:ea typeface="Cambria Math"/>
                        </a:rPr>
                        <m:t>15)</m:t>
                      </m:r>
                    </m:oMath>
                  </m:oMathPara>
                </a14:m>
                <a:endParaRPr lang="en-GB" sz="1400" dirty="0"/>
              </a:p>
            </p:txBody>
          </p:sp>
        </mc:Choice>
        <mc:Fallback>
          <p:sp>
            <p:nvSpPr>
              <p:cNvPr id="66" name="TextBox 65"/>
              <p:cNvSpPr txBox="1">
                <a:spLocks noRot="1" noChangeAspect="1" noMove="1" noResize="1" noEditPoints="1" noAdjustHandles="1" noChangeArrowheads="1" noChangeShapeType="1" noTextEdit="1"/>
              </p:cNvSpPr>
              <p:nvPr/>
            </p:nvSpPr>
            <p:spPr>
              <a:xfrm>
                <a:off x="5029200" y="6096000"/>
                <a:ext cx="2667000" cy="276999"/>
              </a:xfrm>
              <a:prstGeom prst="rect">
                <a:avLst/>
              </a:prstGeom>
              <a:blipFill rotWithShape="1">
                <a:blip r:embed="rId6"/>
                <a:stretch>
                  <a:fillRect b="-8889"/>
                </a:stretch>
              </a:blipFill>
            </p:spPr>
            <p:txBody>
              <a:bodyPr/>
              <a:lstStyle/>
              <a:p>
                <a:r>
                  <a:rPr lang="en-GB">
                    <a:noFill/>
                  </a:rPr>
                  <a:t> </a:t>
                </a:r>
              </a:p>
            </p:txBody>
          </p:sp>
        </mc:Fallback>
      </mc:AlternateContent>
      <p:sp>
        <p:nvSpPr>
          <p:cNvPr id="78" name="Arc 77"/>
          <p:cNvSpPr/>
          <p:nvPr/>
        </p:nvSpPr>
        <p:spPr>
          <a:xfrm>
            <a:off x="6934200" y="4724400"/>
            <a:ext cx="457200" cy="381000"/>
          </a:xfrm>
          <a:prstGeom prst="arc">
            <a:avLst>
              <a:gd name="adj1" fmla="val 16200000"/>
              <a:gd name="adj2" fmla="val 5400000"/>
            </a:avLst>
          </a:prstGeom>
          <a:ln w="25400">
            <a:solidFill>
              <a:srgbClr val="0000FF"/>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0" name="TextBox 79"/>
          <p:cNvSpPr txBox="1"/>
          <p:nvPr/>
        </p:nvSpPr>
        <p:spPr>
          <a:xfrm>
            <a:off x="7315200" y="4800600"/>
            <a:ext cx="990600" cy="261610"/>
          </a:xfrm>
          <a:prstGeom prst="rect">
            <a:avLst/>
          </a:prstGeom>
          <a:noFill/>
        </p:spPr>
        <p:txBody>
          <a:bodyPr wrap="square" rtlCol="0">
            <a:spAutoFit/>
          </a:bodyPr>
          <a:lstStyle/>
          <a:p>
            <a:pPr algn="ctr"/>
            <a:r>
              <a:rPr lang="en-GB" sz="1100" dirty="0" smtClean="0">
                <a:solidFill>
                  <a:srgbClr val="0000FF"/>
                </a:solidFill>
                <a:latin typeface="Comic Sans MS" pitchFamily="66" charset="0"/>
              </a:rPr>
              <a:t>Rearrange</a:t>
            </a:r>
            <a:endParaRPr lang="en-GB" sz="1100" dirty="0">
              <a:solidFill>
                <a:srgbClr val="0000FF"/>
              </a:solidFill>
              <a:latin typeface="Comic Sans MS" pitchFamily="66" charset="0"/>
            </a:endParaRPr>
          </a:p>
        </p:txBody>
      </p:sp>
      <p:sp>
        <p:nvSpPr>
          <p:cNvPr id="86" name="Arc 85"/>
          <p:cNvSpPr/>
          <p:nvPr/>
        </p:nvSpPr>
        <p:spPr>
          <a:xfrm>
            <a:off x="7315200" y="5867400"/>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7" name="TextBox 86"/>
          <p:cNvSpPr txBox="1"/>
          <p:nvPr/>
        </p:nvSpPr>
        <p:spPr>
          <a:xfrm>
            <a:off x="7620000" y="5943600"/>
            <a:ext cx="1371600" cy="261610"/>
          </a:xfrm>
          <a:prstGeom prst="rect">
            <a:avLst/>
          </a:prstGeom>
          <a:noFill/>
        </p:spPr>
        <p:txBody>
          <a:bodyPr wrap="square" rtlCol="0">
            <a:spAutoFit/>
          </a:bodyPr>
          <a:lstStyle/>
          <a:p>
            <a:pPr algn="ctr"/>
            <a:r>
              <a:rPr lang="en-GB" sz="1100" dirty="0" smtClean="0">
                <a:solidFill>
                  <a:srgbClr val="FF0000"/>
                </a:solidFill>
                <a:latin typeface="Comic Sans MS" pitchFamily="66" charset="0"/>
              </a:rPr>
              <a:t>Sub in values</a:t>
            </a:r>
            <a:endParaRPr lang="en-GB" sz="1100" dirty="0">
              <a:solidFill>
                <a:srgbClr val="FF0000"/>
              </a:solidFill>
              <a:latin typeface="Comic Sans MS" pitchFamily="66" charset="0"/>
            </a:endParaRPr>
          </a:p>
        </p:txBody>
      </p:sp>
      <mc:AlternateContent xmlns:mc="http://schemas.openxmlformats.org/markup-compatibility/2006">
        <mc:Choice xmlns:a14="http://schemas.microsoft.com/office/drawing/2010/main" Requires="a14">
          <p:sp>
            <p:nvSpPr>
              <p:cNvPr id="11" name="TextBox 10"/>
              <p:cNvSpPr txBox="1"/>
              <p:nvPr/>
            </p:nvSpPr>
            <p:spPr>
              <a:xfrm>
                <a:off x="3733800" y="2209800"/>
                <a:ext cx="896784" cy="307777"/>
              </a:xfrm>
              <a:prstGeom prst="rect">
                <a:avLst/>
              </a:prstGeom>
              <a:noFill/>
            </p:spPr>
            <p:txBody>
              <a:bodyPr wrap="none" rtlCol="0">
                <a:spAutoFit/>
              </a:bodyPr>
              <a:lstStyle/>
              <a:p>
                <a14:m>
                  <m:oMathPara xmlns:m="http://schemas.openxmlformats.org/officeDocument/2006/math">
                    <m:oMathParaPr>
                      <m:jc m:val="centerGroup"/>
                    </m:oMathParaPr>
                    <m:oMath xmlns:m="http://schemas.openxmlformats.org/officeDocument/2006/math">
                      <m:r>
                        <a:rPr lang="en-GB" sz="1400" i="1" smtClean="0">
                          <a:latin typeface="Cambria Math"/>
                          <a:ea typeface="Cambria Math"/>
                        </a:rPr>
                        <m:t>𝜇</m:t>
                      </m:r>
                      <m:r>
                        <a:rPr lang="en-GB" sz="1400" b="0" i="1" smtClean="0">
                          <a:latin typeface="Cambria Math"/>
                          <a:ea typeface="Cambria Math"/>
                        </a:rPr>
                        <m:t>=0.47</m:t>
                      </m:r>
                    </m:oMath>
                  </m:oMathPara>
                </a14:m>
                <a:endParaRPr lang="en-GB" sz="1400" dirty="0"/>
              </a:p>
            </p:txBody>
          </p:sp>
        </mc:Choice>
        <mc:Fallback>
          <p:sp>
            <p:nvSpPr>
              <p:cNvPr id="11" name="TextBox 10"/>
              <p:cNvSpPr txBox="1">
                <a:spLocks noRot="1" noChangeAspect="1" noMove="1" noResize="1" noEditPoints="1" noAdjustHandles="1" noChangeArrowheads="1" noChangeShapeType="1" noTextEdit="1"/>
              </p:cNvSpPr>
              <p:nvPr/>
            </p:nvSpPr>
            <p:spPr>
              <a:xfrm>
                <a:off x="3733800" y="2209800"/>
                <a:ext cx="896784" cy="307777"/>
              </a:xfrm>
              <a:prstGeom prst="rect">
                <a:avLst/>
              </a:prstGeom>
              <a:blipFill rotWithShape="1">
                <a:blip r:embed="rId7"/>
                <a:stretch>
                  <a:fillRect/>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88" name="TextBox 87"/>
              <p:cNvSpPr txBox="1"/>
              <p:nvPr/>
            </p:nvSpPr>
            <p:spPr>
              <a:xfrm>
                <a:off x="5029200" y="6477000"/>
                <a:ext cx="1219200" cy="276999"/>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sSub>
                        <m:sSubPr>
                          <m:ctrlPr>
                            <a:rPr lang="en-GB" sz="1200" b="0" i="1" smtClean="0">
                              <a:latin typeface="Cambria Math"/>
                            </a:rPr>
                          </m:ctrlPr>
                        </m:sSubPr>
                        <m:e>
                          <m:r>
                            <a:rPr lang="en-GB" sz="1200" b="0" i="1" smtClean="0">
                              <a:latin typeface="Cambria Math"/>
                            </a:rPr>
                            <m:t>𝐹</m:t>
                          </m:r>
                        </m:e>
                        <m:sub>
                          <m:r>
                            <a:rPr lang="en-GB" sz="1200" b="0" i="1" smtClean="0">
                              <a:latin typeface="Cambria Math"/>
                            </a:rPr>
                            <m:t>𝑀𝐴𝑋</m:t>
                          </m:r>
                        </m:sub>
                      </m:sSub>
                      <m:r>
                        <a:rPr lang="en-GB" sz="1200" b="0" i="1" smtClean="0">
                          <a:latin typeface="Cambria Math"/>
                        </a:rPr>
                        <m:t>=</m:t>
                      </m:r>
                      <m:r>
                        <a:rPr lang="en-GB" sz="1200" b="0" i="1" smtClean="0">
                          <a:latin typeface="Cambria Math"/>
                        </a:rPr>
                        <m:t>4.012</m:t>
                      </m:r>
                      <m:r>
                        <a:rPr lang="en-GB" sz="1200" b="0" i="1" smtClean="0">
                          <a:latin typeface="Cambria Math"/>
                        </a:rPr>
                        <m:t>𝑁</m:t>
                      </m:r>
                    </m:oMath>
                  </m:oMathPara>
                </a14:m>
                <a:endParaRPr lang="en-GB" sz="1400" dirty="0"/>
              </a:p>
            </p:txBody>
          </p:sp>
        </mc:Choice>
        <mc:Fallback>
          <p:sp>
            <p:nvSpPr>
              <p:cNvPr id="88" name="TextBox 87"/>
              <p:cNvSpPr txBox="1">
                <a:spLocks noRot="1" noChangeAspect="1" noMove="1" noResize="1" noEditPoints="1" noAdjustHandles="1" noChangeArrowheads="1" noChangeShapeType="1" noTextEdit="1"/>
              </p:cNvSpPr>
              <p:nvPr/>
            </p:nvSpPr>
            <p:spPr>
              <a:xfrm>
                <a:off x="5029200" y="6477000"/>
                <a:ext cx="1219200" cy="276999"/>
              </a:xfrm>
              <a:prstGeom prst="rect">
                <a:avLst/>
              </a:prstGeom>
              <a:blipFill rotWithShape="1">
                <a:blip r:embed="rId8"/>
                <a:stretch>
                  <a:fillRect/>
                </a:stretch>
              </a:blipFill>
            </p:spPr>
            <p:txBody>
              <a:bodyPr/>
              <a:lstStyle/>
              <a:p>
                <a:r>
                  <a:rPr lang="en-GB">
                    <a:noFill/>
                  </a:rPr>
                  <a:t> </a:t>
                </a:r>
              </a:p>
            </p:txBody>
          </p:sp>
        </mc:Fallback>
      </mc:AlternateContent>
      <p:sp>
        <p:nvSpPr>
          <p:cNvPr id="89" name="Arc 88"/>
          <p:cNvSpPr/>
          <p:nvPr/>
        </p:nvSpPr>
        <p:spPr>
          <a:xfrm>
            <a:off x="7315200" y="6248400"/>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90" name="TextBox 89"/>
          <p:cNvSpPr txBox="1"/>
          <p:nvPr/>
        </p:nvSpPr>
        <p:spPr>
          <a:xfrm>
            <a:off x="7620000" y="6324600"/>
            <a:ext cx="1371600" cy="261610"/>
          </a:xfrm>
          <a:prstGeom prst="rect">
            <a:avLst/>
          </a:prstGeom>
          <a:noFill/>
        </p:spPr>
        <p:txBody>
          <a:bodyPr wrap="square" rtlCol="0">
            <a:spAutoFit/>
          </a:bodyPr>
          <a:lstStyle/>
          <a:p>
            <a:pPr algn="ctr"/>
            <a:r>
              <a:rPr lang="en-GB" sz="1100" dirty="0">
                <a:solidFill>
                  <a:srgbClr val="FF0000"/>
                </a:solidFill>
                <a:latin typeface="Comic Sans MS" pitchFamily="66" charset="0"/>
              </a:rPr>
              <a:t>C</a:t>
            </a:r>
            <a:r>
              <a:rPr lang="en-GB" sz="1100" dirty="0" smtClean="0">
                <a:solidFill>
                  <a:srgbClr val="FF0000"/>
                </a:solidFill>
                <a:latin typeface="Comic Sans MS" pitchFamily="66" charset="0"/>
              </a:rPr>
              <a:t>alculate</a:t>
            </a:r>
            <a:endParaRPr lang="en-GB" sz="1100" dirty="0">
              <a:solidFill>
                <a:srgbClr val="FF0000"/>
              </a:solidFill>
              <a:latin typeface="Comic Sans MS" pitchFamily="66" charset="0"/>
            </a:endParaRPr>
          </a:p>
        </p:txBody>
      </p:sp>
      <p:pic>
        <p:nvPicPr>
          <p:cNvPr id="91" name="Picture 6" descr="http://sd.keepcalm-o-matic.co.uk/i/keep-calm-and-use-the-forces-3.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52400" y="76200"/>
            <a:ext cx="1066800" cy="1244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7751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blinds(horizontal)">
                                      <p:cBhvr>
                                        <p:cTn id="7" dur="500"/>
                                        <p:tgtEl>
                                          <p:spTgt spid="3">
                                            <p:txEl>
                                              <p:pRg st="6" end="6"/>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1">
                                            <p:txEl>
                                              <p:pRg st="0" end="0"/>
                                            </p:txEl>
                                          </p:spTgt>
                                        </p:tgtEl>
                                        <p:attrNameLst>
                                          <p:attrName>style.visibility</p:attrName>
                                        </p:attrNameLst>
                                      </p:cBhvr>
                                      <p:to>
                                        <p:strVal val="visible"/>
                                      </p:to>
                                    </p:set>
                                    <p:animEffect transition="in" filter="blinds(horizontal)">
                                      <p:cBhvr>
                                        <p:cTn id="12" dur="500"/>
                                        <p:tgtEl>
                                          <p:spTgt spid="5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linds(horizontal)">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xit" presetSubtype="10" fill="hold" grpId="0" nodeType="clickEffect">
                                  <p:stCondLst>
                                    <p:cond delay="0"/>
                                  </p:stCondLst>
                                  <p:childTnLst>
                                    <p:animEffect transition="out" filter="blinds(horizontal)">
                                      <p:cBhvr>
                                        <p:cTn id="21" dur="500"/>
                                        <p:tgtEl>
                                          <p:spTgt spid="44"/>
                                        </p:tgtEl>
                                      </p:cBhvr>
                                    </p:animEffect>
                                    <p:set>
                                      <p:cBhvr>
                                        <p:cTn id="22" dur="1" fill="hold">
                                          <p:stCondLst>
                                            <p:cond delay="499"/>
                                          </p:stCondLst>
                                        </p:cTn>
                                        <p:tgtEl>
                                          <p:spTgt spid="44"/>
                                        </p:tgtEl>
                                        <p:attrNameLst>
                                          <p:attrName>style.visibility</p:attrName>
                                        </p:attrNameLst>
                                      </p:cBhvr>
                                      <p:to>
                                        <p:strVal val="hidden"/>
                                      </p:to>
                                    </p:set>
                                  </p:childTnLst>
                                </p:cTn>
                              </p:par>
                              <p:par>
                                <p:cTn id="23" presetID="3" presetClass="entr" presetSubtype="10" fill="hold" grpId="0" nodeType="withEffect">
                                  <p:stCondLst>
                                    <p:cond delay="0"/>
                                  </p:stCondLst>
                                  <p:childTnLst>
                                    <p:set>
                                      <p:cBhvr>
                                        <p:cTn id="24" dur="1" fill="hold">
                                          <p:stCondLst>
                                            <p:cond delay="0"/>
                                          </p:stCondLst>
                                        </p:cTn>
                                        <p:tgtEl>
                                          <p:spTgt spid="53"/>
                                        </p:tgtEl>
                                        <p:attrNameLst>
                                          <p:attrName>style.visibility</p:attrName>
                                        </p:attrNameLst>
                                      </p:cBhvr>
                                      <p:to>
                                        <p:strVal val="visible"/>
                                      </p:to>
                                    </p:set>
                                    <p:animEffect transition="in" filter="blinds(horizontal)">
                                      <p:cBhvr>
                                        <p:cTn id="25" dur="500"/>
                                        <p:tgtEl>
                                          <p:spTgt spid="53"/>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xit" presetSubtype="10" fill="hold" grpId="0" nodeType="clickEffect">
                                  <p:stCondLst>
                                    <p:cond delay="0"/>
                                  </p:stCondLst>
                                  <p:childTnLst>
                                    <p:animEffect transition="out" filter="blinds(horizontal)">
                                      <p:cBhvr>
                                        <p:cTn id="29" dur="500"/>
                                        <p:tgtEl>
                                          <p:spTgt spid="45"/>
                                        </p:tgtEl>
                                      </p:cBhvr>
                                    </p:animEffect>
                                    <p:set>
                                      <p:cBhvr>
                                        <p:cTn id="30" dur="1" fill="hold">
                                          <p:stCondLst>
                                            <p:cond delay="499"/>
                                          </p:stCondLst>
                                        </p:cTn>
                                        <p:tgtEl>
                                          <p:spTgt spid="45"/>
                                        </p:tgtEl>
                                        <p:attrNameLst>
                                          <p:attrName>style.visibility</p:attrName>
                                        </p:attrNameLst>
                                      </p:cBhvr>
                                      <p:to>
                                        <p:strVal val="hidden"/>
                                      </p:to>
                                    </p:set>
                                  </p:childTnLst>
                                </p:cTn>
                              </p:par>
                              <p:par>
                                <p:cTn id="31" presetID="3" presetClass="entr" presetSubtype="10" fill="hold" grpId="0" nodeType="withEffect">
                                  <p:stCondLst>
                                    <p:cond delay="0"/>
                                  </p:stCondLst>
                                  <p:childTnLst>
                                    <p:set>
                                      <p:cBhvr>
                                        <p:cTn id="32" dur="1" fill="hold">
                                          <p:stCondLst>
                                            <p:cond delay="0"/>
                                          </p:stCondLst>
                                        </p:cTn>
                                        <p:tgtEl>
                                          <p:spTgt spid="55"/>
                                        </p:tgtEl>
                                        <p:attrNameLst>
                                          <p:attrName>style.visibility</p:attrName>
                                        </p:attrNameLst>
                                      </p:cBhvr>
                                      <p:to>
                                        <p:strVal val="visible"/>
                                      </p:to>
                                    </p:set>
                                    <p:animEffect transition="in" filter="blinds(horizontal)">
                                      <p:cBhvr>
                                        <p:cTn id="33" dur="500"/>
                                        <p:tgtEl>
                                          <p:spTgt spid="55"/>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xit" presetSubtype="10" fill="hold" grpId="0" nodeType="clickEffect">
                                  <p:stCondLst>
                                    <p:cond delay="0"/>
                                  </p:stCondLst>
                                  <p:childTnLst>
                                    <p:animEffect transition="out" filter="blinds(horizontal)">
                                      <p:cBhvr>
                                        <p:cTn id="37" dur="500"/>
                                        <p:tgtEl>
                                          <p:spTgt spid="46"/>
                                        </p:tgtEl>
                                      </p:cBhvr>
                                    </p:animEffect>
                                    <p:set>
                                      <p:cBhvr>
                                        <p:cTn id="38" dur="1" fill="hold">
                                          <p:stCondLst>
                                            <p:cond delay="499"/>
                                          </p:stCondLst>
                                        </p:cTn>
                                        <p:tgtEl>
                                          <p:spTgt spid="46"/>
                                        </p:tgtEl>
                                        <p:attrNameLst>
                                          <p:attrName>style.visibility</p:attrName>
                                        </p:attrNameLst>
                                      </p:cBhvr>
                                      <p:to>
                                        <p:strVal val="hidden"/>
                                      </p:to>
                                    </p:set>
                                  </p:childTnLst>
                                </p:cTn>
                              </p:par>
                              <p:par>
                                <p:cTn id="39" presetID="3" presetClass="entr" presetSubtype="10" fill="hold" grpId="0" nodeType="withEffect">
                                  <p:stCondLst>
                                    <p:cond delay="0"/>
                                  </p:stCondLst>
                                  <p:childTnLst>
                                    <p:set>
                                      <p:cBhvr>
                                        <p:cTn id="40" dur="1" fill="hold">
                                          <p:stCondLst>
                                            <p:cond delay="0"/>
                                          </p:stCondLst>
                                        </p:cTn>
                                        <p:tgtEl>
                                          <p:spTgt spid="54"/>
                                        </p:tgtEl>
                                        <p:attrNameLst>
                                          <p:attrName>style.visibility</p:attrName>
                                        </p:attrNameLst>
                                      </p:cBhvr>
                                      <p:to>
                                        <p:strVal val="visible"/>
                                      </p:to>
                                    </p:set>
                                    <p:animEffect transition="in" filter="blinds(horizontal)">
                                      <p:cBhvr>
                                        <p:cTn id="41" dur="500"/>
                                        <p:tgtEl>
                                          <p:spTgt spid="54"/>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nodeType="clickEffect">
                                  <p:stCondLst>
                                    <p:cond delay="0"/>
                                  </p:stCondLst>
                                  <p:childTnLst>
                                    <p:set>
                                      <p:cBhvr>
                                        <p:cTn id="45" dur="1" fill="hold">
                                          <p:stCondLst>
                                            <p:cond delay="0"/>
                                          </p:stCondLst>
                                        </p:cTn>
                                        <p:tgtEl>
                                          <p:spTgt spid="51">
                                            <p:txEl>
                                              <p:pRg st="2" end="2"/>
                                            </p:txEl>
                                          </p:spTgt>
                                        </p:tgtEl>
                                        <p:attrNameLst>
                                          <p:attrName>style.visibility</p:attrName>
                                        </p:attrNameLst>
                                      </p:cBhvr>
                                      <p:to>
                                        <p:strVal val="visible"/>
                                      </p:to>
                                    </p:set>
                                    <p:animEffect transition="in" filter="blinds(horizontal)">
                                      <p:cBhvr>
                                        <p:cTn id="46" dur="500"/>
                                        <p:tgtEl>
                                          <p:spTgt spid="51">
                                            <p:txEl>
                                              <p:pRg st="2" end="2"/>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56"/>
                                        </p:tgtEl>
                                        <p:attrNameLst>
                                          <p:attrName>style.visibility</p:attrName>
                                        </p:attrNameLst>
                                      </p:cBhvr>
                                      <p:to>
                                        <p:strVal val="visible"/>
                                      </p:to>
                                    </p:set>
                                    <p:animEffect transition="in" filter="blinds(horizontal)">
                                      <p:cBhvr>
                                        <p:cTn id="51" dur="500"/>
                                        <p:tgtEl>
                                          <p:spTgt spid="56"/>
                                        </p:tgtEl>
                                      </p:cBhvr>
                                    </p:animEffect>
                                  </p:childTnLst>
                                </p:cTn>
                              </p:par>
                            </p:childTnLst>
                          </p:cTn>
                        </p:par>
                      </p:childTnLst>
                    </p:cTn>
                  </p:par>
                  <p:par>
                    <p:cTn id="52" fill="hold">
                      <p:stCondLst>
                        <p:cond delay="indefinite"/>
                      </p:stCondLst>
                      <p:childTnLst>
                        <p:par>
                          <p:cTn id="53" fill="hold">
                            <p:stCondLst>
                              <p:cond delay="0"/>
                            </p:stCondLst>
                            <p:childTnLst>
                              <p:par>
                                <p:cTn id="54" presetID="3" presetClass="entr" presetSubtype="10" fill="hold" grpId="0" nodeType="clickEffect">
                                  <p:stCondLst>
                                    <p:cond delay="0"/>
                                  </p:stCondLst>
                                  <p:childTnLst>
                                    <p:set>
                                      <p:cBhvr>
                                        <p:cTn id="55" dur="1" fill="hold">
                                          <p:stCondLst>
                                            <p:cond delay="0"/>
                                          </p:stCondLst>
                                        </p:cTn>
                                        <p:tgtEl>
                                          <p:spTgt spid="57"/>
                                        </p:tgtEl>
                                        <p:attrNameLst>
                                          <p:attrName>style.visibility</p:attrName>
                                        </p:attrNameLst>
                                      </p:cBhvr>
                                      <p:to>
                                        <p:strVal val="visible"/>
                                      </p:to>
                                    </p:set>
                                    <p:animEffect transition="in" filter="blinds(horizontal)">
                                      <p:cBhvr>
                                        <p:cTn id="56" dur="500"/>
                                        <p:tgtEl>
                                          <p:spTgt spid="57"/>
                                        </p:tgtEl>
                                      </p:cBhvr>
                                    </p:animEffect>
                                  </p:childTnLst>
                                </p:cTn>
                              </p:par>
                            </p:childTnLst>
                          </p:cTn>
                        </p:par>
                      </p:childTnLst>
                    </p:cTn>
                  </p:par>
                  <p:par>
                    <p:cTn id="57" fill="hold">
                      <p:stCondLst>
                        <p:cond delay="indefinite"/>
                      </p:stCondLst>
                      <p:childTnLst>
                        <p:par>
                          <p:cTn id="58" fill="hold">
                            <p:stCondLst>
                              <p:cond delay="0"/>
                            </p:stCondLst>
                            <p:childTnLst>
                              <p:par>
                                <p:cTn id="59" presetID="3" presetClass="entr" presetSubtype="10" fill="hold" grpId="0" nodeType="clickEffect">
                                  <p:stCondLst>
                                    <p:cond delay="0"/>
                                  </p:stCondLst>
                                  <p:childTnLst>
                                    <p:set>
                                      <p:cBhvr>
                                        <p:cTn id="60" dur="1" fill="hold">
                                          <p:stCondLst>
                                            <p:cond delay="0"/>
                                          </p:stCondLst>
                                        </p:cTn>
                                        <p:tgtEl>
                                          <p:spTgt spid="58"/>
                                        </p:tgtEl>
                                        <p:attrNameLst>
                                          <p:attrName>style.visibility</p:attrName>
                                        </p:attrNameLst>
                                      </p:cBhvr>
                                      <p:to>
                                        <p:strVal val="visible"/>
                                      </p:to>
                                    </p:set>
                                    <p:animEffect transition="in" filter="blinds(horizontal)">
                                      <p:cBhvr>
                                        <p:cTn id="61" dur="500"/>
                                        <p:tgtEl>
                                          <p:spTgt spid="58"/>
                                        </p:tgtEl>
                                      </p:cBhvr>
                                    </p:animEffect>
                                  </p:childTnLst>
                                </p:cTn>
                              </p:par>
                            </p:childTnLst>
                          </p:cTn>
                        </p:par>
                      </p:childTnLst>
                    </p:cTn>
                  </p:par>
                  <p:par>
                    <p:cTn id="62" fill="hold">
                      <p:stCondLst>
                        <p:cond delay="indefinite"/>
                      </p:stCondLst>
                      <p:childTnLst>
                        <p:par>
                          <p:cTn id="63" fill="hold">
                            <p:stCondLst>
                              <p:cond delay="0"/>
                            </p:stCondLst>
                            <p:childTnLst>
                              <p:par>
                                <p:cTn id="64" presetID="3" presetClass="entr" presetSubtype="10" fill="hold" grpId="0" nodeType="clickEffect">
                                  <p:stCondLst>
                                    <p:cond delay="0"/>
                                  </p:stCondLst>
                                  <p:childTnLst>
                                    <p:set>
                                      <p:cBhvr>
                                        <p:cTn id="65" dur="1" fill="hold">
                                          <p:stCondLst>
                                            <p:cond delay="0"/>
                                          </p:stCondLst>
                                        </p:cTn>
                                        <p:tgtEl>
                                          <p:spTgt spid="59"/>
                                        </p:tgtEl>
                                        <p:attrNameLst>
                                          <p:attrName>style.visibility</p:attrName>
                                        </p:attrNameLst>
                                      </p:cBhvr>
                                      <p:to>
                                        <p:strVal val="visible"/>
                                      </p:to>
                                    </p:set>
                                    <p:animEffect transition="in" filter="blinds(horizontal)">
                                      <p:cBhvr>
                                        <p:cTn id="66" dur="500"/>
                                        <p:tgtEl>
                                          <p:spTgt spid="59"/>
                                        </p:tgtEl>
                                      </p:cBhvr>
                                    </p:animEffect>
                                  </p:childTnLst>
                                </p:cTn>
                              </p:par>
                            </p:childTnLst>
                          </p:cTn>
                        </p:par>
                      </p:childTnLst>
                    </p:cTn>
                  </p:par>
                  <p:par>
                    <p:cTn id="67" fill="hold">
                      <p:stCondLst>
                        <p:cond delay="indefinite"/>
                      </p:stCondLst>
                      <p:childTnLst>
                        <p:par>
                          <p:cTn id="68" fill="hold">
                            <p:stCondLst>
                              <p:cond delay="0"/>
                            </p:stCondLst>
                            <p:childTnLst>
                              <p:par>
                                <p:cTn id="69" presetID="3" presetClass="entr" presetSubtype="10" fill="hold" grpId="0" nodeType="clickEffect">
                                  <p:stCondLst>
                                    <p:cond delay="0"/>
                                  </p:stCondLst>
                                  <p:childTnLst>
                                    <p:set>
                                      <p:cBhvr>
                                        <p:cTn id="70" dur="1" fill="hold">
                                          <p:stCondLst>
                                            <p:cond delay="0"/>
                                          </p:stCondLst>
                                        </p:cTn>
                                        <p:tgtEl>
                                          <p:spTgt spid="60"/>
                                        </p:tgtEl>
                                        <p:attrNameLst>
                                          <p:attrName>style.visibility</p:attrName>
                                        </p:attrNameLst>
                                      </p:cBhvr>
                                      <p:to>
                                        <p:strVal val="visible"/>
                                      </p:to>
                                    </p:set>
                                    <p:animEffect transition="in" filter="blinds(horizontal)">
                                      <p:cBhvr>
                                        <p:cTn id="71" dur="500"/>
                                        <p:tgtEl>
                                          <p:spTgt spid="60"/>
                                        </p:tgtEl>
                                      </p:cBhvr>
                                    </p:animEffect>
                                  </p:childTnLst>
                                </p:cTn>
                              </p:par>
                            </p:childTnLst>
                          </p:cTn>
                        </p:par>
                      </p:childTnLst>
                    </p:cTn>
                  </p:par>
                  <p:par>
                    <p:cTn id="72" fill="hold">
                      <p:stCondLst>
                        <p:cond delay="indefinite"/>
                      </p:stCondLst>
                      <p:childTnLst>
                        <p:par>
                          <p:cTn id="73" fill="hold">
                            <p:stCondLst>
                              <p:cond delay="0"/>
                            </p:stCondLst>
                            <p:childTnLst>
                              <p:par>
                                <p:cTn id="74" presetID="3" presetClass="entr" presetSubtype="10" fill="hold" grpId="0" nodeType="clickEffect">
                                  <p:stCondLst>
                                    <p:cond delay="0"/>
                                  </p:stCondLst>
                                  <p:childTnLst>
                                    <p:set>
                                      <p:cBhvr>
                                        <p:cTn id="75" dur="1" fill="hold">
                                          <p:stCondLst>
                                            <p:cond delay="0"/>
                                          </p:stCondLst>
                                        </p:cTn>
                                        <p:tgtEl>
                                          <p:spTgt spid="78"/>
                                        </p:tgtEl>
                                        <p:attrNameLst>
                                          <p:attrName>style.visibility</p:attrName>
                                        </p:attrNameLst>
                                      </p:cBhvr>
                                      <p:to>
                                        <p:strVal val="visible"/>
                                      </p:to>
                                    </p:set>
                                    <p:animEffect transition="in" filter="blinds(horizontal)">
                                      <p:cBhvr>
                                        <p:cTn id="76" dur="500"/>
                                        <p:tgtEl>
                                          <p:spTgt spid="78"/>
                                        </p:tgtEl>
                                      </p:cBhvr>
                                    </p:animEffect>
                                  </p:childTnLst>
                                </p:cTn>
                              </p:par>
                            </p:childTnLst>
                          </p:cTn>
                        </p:par>
                      </p:childTnLst>
                    </p:cTn>
                  </p:par>
                  <p:par>
                    <p:cTn id="77" fill="hold">
                      <p:stCondLst>
                        <p:cond delay="indefinite"/>
                      </p:stCondLst>
                      <p:childTnLst>
                        <p:par>
                          <p:cTn id="78" fill="hold">
                            <p:stCondLst>
                              <p:cond delay="0"/>
                            </p:stCondLst>
                            <p:childTnLst>
                              <p:par>
                                <p:cTn id="79" presetID="3" presetClass="entr" presetSubtype="10" fill="hold" grpId="0" nodeType="clickEffect">
                                  <p:stCondLst>
                                    <p:cond delay="0"/>
                                  </p:stCondLst>
                                  <p:childTnLst>
                                    <p:set>
                                      <p:cBhvr>
                                        <p:cTn id="80" dur="1" fill="hold">
                                          <p:stCondLst>
                                            <p:cond delay="0"/>
                                          </p:stCondLst>
                                        </p:cTn>
                                        <p:tgtEl>
                                          <p:spTgt spid="80"/>
                                        </p:tgtEl>
                                        <p:attrNameLst>
                                          <p:attrName>style.visibility</p:attrName>
                                        </p:attrNameLst>
                                      </p:cBhvr>
                                      <p:to>
                                        <p:strVal val="visible"/>
                                      </p:to>
                                    </p:set>
                                    <p:animEffect transition="in" filter="blinds(horizontal)">
                                      <p:cBhvr>
                                        <p:cTn id="81" dur="500"/>
                                        <p:tgtEl>
                                          <p:spTgt spid="80"/>
                                        </p:tgtEl>
                                      </p:cBhvr>
                                    </p:animEffect>
                                  </p:childTnLst>
                                </p:cTn>
                              </p:par>
                            </p:childTnLst>
                          </p:cTn>
                        </p:par>
                      </p:childTnLst>
                    </p:cTn>
                  </p:par>
                  <p:par>
                    <p:cTn id="82" fill="hold">
                      <p:stCondLst>
                        <p:cond delay="indefinite"/>
                      </p:stCondLst>
                      <p:childTnLst>
                        <p:par>
                          <p:cTn id="83" fill="hold">
                            <p:stCondLst>
                              <p:cond delay="0"/>
                            </p:stCondLst>
                            <p:childTnLst>
                              <p:par>
                                <p:cTn id="84" presetID="3" presetClass="entr" presetSubtype="10" fill="hold" grpId="0" nodeType="clickEffect">
                                  <p:stCondLst>
                                    <p:cond delay="0"/>
                                  </p:stCondLst>
                                  <p:childTnLst>
                                    <p:set>
                                      <p:cBhvr>
                                        <p:cTn id="85" dur="1" fill="hold">
                                          <p:stCondLst>
                                            <p:cond delay="0"/>
                                          </p:stCondLst>
                                        </p:cTn>
                                        <p:tgtEl>
                                          <p:spTgt spid="63"/>
                                        </p:tgtEl>
                                        <p:attrNameLst>
                                          <p:attrName>style.visibility</p:attrName>
                                        </p:attrNameLst>
                                      </p:cBhvr>
                                      <p:to>
                                        <p:strVal val="visible"/>
                                      </p:to>
                                    </p:set>
                                    <p:animEffect transition="in" filter="blinds(horizontal)">
                                      <p:cBhvr>
                                        <p:cTn id="86" dur="500"/>
                                        <p:tgtEl>
                                          <p:spTgt spid="63"/>
                                        </p:tgtEl>
                                      </p:cBhvr>
                                    </p:animEffect>
                                  </p:childTnLst>
                                </p:cTn>
                              </p:par>
                            </p:childTnLst>
                          </p:cTn>
                        </p:par>
                      </p:childTnLst>
                    </p:cTn>
                  </p:par>
                  <p:par>
                    <p:cTn id="87" fill="hold">
                      <p:stCondLst>
                        <p:cond delay="indefinite"/>
                      </p:stCondLst>
                      <p:childTnLst>
                        <p:par>
                          <p:cTn id="88" fill="hold">
                            <p:stCondLst>
                              <p:cond delay="0"/>
                            </p:stCondLst>
                            <p:childTnLst>
                              <p:par>
                                <p:cTn id="89" presetID="3" presetClass="entr" presetSubtype="10" fill="hold" grpId="0" nodeType="clickEffect">
                                  <p:stCondLst>
                                    <p:cond delay="0"/>
                                  </p:stCondLst>
                                  <p:childTnLst>
                                    <p:set>
                                      <p:cBhvr>
                                        <p:cTn id="90" dur="1" fill="hold">
                                          <p:stCondLst>
                                            <p:cond delay="0"/>
                                          </p:stCondLst>
                                        </p:cTn>
                                        <p:tgtEl>
                                          <p:spTgt spid="64"/>
                                        </p:tgtEl>
                                        <p:attrNameLst>
                                          <p:attrName>style.visibility</p:attrName>
                                        </p:attrNameLst>
                                      </p:cBhvr>
                                      <p:to>
                                        <p:strVal val="visible"/>
                                      </p:to>
                                    </p:set>
                                    <p:animEffect transition="in" filter="blinds(horizontal)">
                                      <p:cBhvr>
                                        <p:cTn id="91" dur="500"/>
                                        <p:tgtEl>
                                          <p:spTgt spid="64"/>
                                        </p:tgtEl>
                                      </p:cBhvr>
                                    </p:animEffect>
                                  </p:childTnLst>
                                </p:cTn>
                              </p:par>
                            </p:childTnLst>
                          </p:cTn>
                        </p:par>
                      </p:childTnLst>
                    </p:cTn>
                  </p:par>
                  <p:par>
                    <p:cTn id="92" fill="hold">
                      <p:stCondLst>
                        <p:cond delay="indefinite"/>
                      </p:stCondLst>
                      <p:childTnLst>
                        <p:par>
                          <p:cTn id="93" fill="hold">
                            <p:stCondLst>
                              <p:cond delay="0"/>
                            </p:stCondLst>
                            <p:childTnLst>
                              <p:par>
                                <p:cTn id="94" presetID="3" presetClass="entr" presetSubtype="10" fill="hold" grpId="0" nodeType="clickEffect">
                                  <p:stCondLst>
                                    <p:cond delay="0"/>
                                  </p:stCondLst>
                                  <p:childTnLst>
                                    <p:set>
                                      <p:cBhvr>
                                        <p:cTn id="95" dur="1" fill="hold">
                                          <p:stCondLst>
                                            <p:cond delay="0"/>
                                          </p:stCondLst>
                                        </p:cTn>
                                        <p:tgtEl>
                                          <p:spTgt spid="65"/>
                                        </p:tgtEl>
                                        <p:attrNameLst>
                                          <p:attrName>style.visibility</p:attrName>
                                        </p:attrNameLst>
                                      </p:cBhvr>
                                      <p:to>
                                        <p:strVal val="visible"/>
                                      </p:to>
                                    </p:set>
                                    <p:animEffect transition="in" filter="blinds(horizontal)">
                                      <p:cBhvr>
                                        <p:cTn id="96" dur="500"/>
                                        <p:tgtEl>
                                          <p:spTgt spid="65"/>
                                        </p:tgtEl>
                                      </p:cBhvr>
                                    </p:animEffect>
                                  </p:childTnLst>
                                </p:cTn>
                              </p:par>
                            </p:childTnLst>
                          </p:cTn>
                        </p:par>
                      </p:childTnLst>
                    </p:cTn>
                  </p:par>
                  <p:par>
                    <p:cTn id="97" fill="hold">
                      <p:stCondLst>
                        <p:cond delay="indefinite"/>
                      </p:stCondLst>
                      <p:childTnLst>
                        <p:par>
                          <p:cTn id="98" fill="hold">
                            <p:stCondLst>
                              <p:cond delay="0"/>
                            </p:stCondLst>
                            <p:childTnLst>
                              <p:par>
                                <p:cTn id="99" presetID="3" presetClass="entr" presetSubtype="10" fill="hold" grpId="0" nodeType="clickEffect">
                                  <p:stCondLst>
                                    <p:cond delay="0"/>
                                  </p:stCondLst>
                                  <p:childTnLst>
                                    <p:set>
                                      <p:cBhvr>
                                        <p:cTn id="100" dur="1" fill="hold">
                                          <p:stCondLst>
                                            <p:cond delay="0"/>
                                          </p:stCondLst>
                                        </p:cTn>
                                        <p:tgtEl>
                                          <p:spTgt spid="86"/>
                                        </p:tgtEl>
                                        <p:attrNameLst>
                                          <p:attrName>style.visibility</p:attrName>
                                        </p:attrNameLst>
                                      </p:cBhvr>
                                      <p:to>
                                        <p:strVal val="visible"/>
                                      </p:to>
                                    </p:set>
                                    <p:animEffect transition="in" filter="blinds(horizontal)">
                                      <p:cBhvr>
                                        <p:cTn id="101" dur="500"/>
                                        <p:tgtEl>
                                          <p:spTgt spid="86"/>
                                        </p:tgtEl>
                                      </p:cBhvr>
                                    </p:animEffect>
                                  </p:childTnLst>
                                </p:cTn>
                              </p:par>
                            </p:childTnLst>
                          </p:cTn>
                        </p:par>
                      </p:childTnLst>
                    </p:cTn>
                  </p:par>
                  <p:par>
                    <p:cTn id="102" fill="hold">
                      <p:stCondLst>
                        <p:cond delay="indefinite"/>
                      </p:stCondLst>
                      <p:childTnLst>
                        <p:par>
                          <p:cTn id="103" fill="hold">
                            <p:stCondLst>
                              <p:cond delay="0"/>
                            </p:stCondLst>
                            <p:childTnLst>
                              <p:par>
                                <p:cTn id="104" presetID="3" presetClass="entr" presetSubtype="10" fill="hold" grpId="0" nodeType="clickEffect">
                                  <p:stCondLst>
                                    <p:cond delay="0"/>
                                  </p:stCondLst>
                                  <p:childTnLst>
                                    <p:set>
                                      <p:cBhvr>
                                        <p:cTn id="105" dur="1" fill="hold">
                                          <p:stCondLst>
                                            <p:cond delay="0"/>
                                          </p:stCondLst>
                                        </p:cTn>
                                        <p:tgtEl>
                                          <p:spTgt spid="87"/>
                                        </p:tgtEl>
                                        <p:attrNameLst>
                                          <p:attrName>style.visibility</p:attrName>
                                        </p:attrNameLst>
                                      </p:cBhvr>
                                      <p:to>
                                        <p:strVal val="visible"/>
                                      </p:to>
                                    </p:set>
                                    <p:animEffect transition="in" filter="blinds(horizontal)">
                                      <p:cBhvr>
                                        <p:cTn id="106" dur="500"/>
                                        <p:tgtEl>
                                          <p:spTgt spid="87"/>
                                        </p:tgtEl>
                                      </p:cBhvr>
                                    </p:animEffect>
                                  </p:childTnLst>
                                </p:cTn>
                              </p:par>
                            </p:childTnLst>
                          </p:cTn>
                        </p:par>
                      </p:childTnLst>
                    </p:cTn>
                  </p:par>
                  <p:par>
                    <p:cTn id="107" fill="hold">
                      <p:stCondLst>
                        <p:cond delay="indefinite"/>
                      </p:stCondLst>
                      <p:childTnLst>
                        <p:par>
                          <p:cTn id="108" fill="hold">
                            <p:stCondLst>
                              <p:cond delay="0"/>
                            </p:stCondLst>
                            <p:childTnLst>
                              <p:par>
                                <p:cTn id="109" presetID="3" presetClass="entr" presetSubtype="10" fill="hold" grpId="0" nodeType="clickEffect">
                                  <p:stCondLst>
                                    <p:cond delay="0"/>
                                  </p:stCondLst>
                                  <p:childTnLst>
                                    <p:set>
                                      <p:cBhvr>
                                        <p:cTn id="110" dur="1" fill="hold">
                                          <p:stCondLst>
                                            <p:cond delay="0"/>
                                          </p:stCondLst>
                                        </p:cTn>
                                        <p:tgtEl>
                                          <p:spTgt spid="66"/>
                                        </p:tgtEl>
                                        <p:attrNameLst>
                                          <p:attrName>style.visibility</p:attrName>
                                        </p:attrNameLst>
                                      </p:cBhvr>
                                      <p:to>
                                        <p:strVal val="visible"/>
                                      </p:to>
                                    </p:set>
                                    <p:animEffect transition="in" filter="blinds(horizontal)">
                                      <p:cBhvr>
                                        <p:cTn id="111" dur="500"/>
                                        <p:tgtEl>
                                          <p:spTgt spid="66"/>
                                        </p:tgtEl>
                                      </p:cBhvr>
                                    </p:animEffect>
                                  </p:childTnLst>
                                </p:cTn>
                              </p:par>
                            </p:childTnLst>
                          </p:cTn>
                        </p:par>
                      </p:childTnLst>
                    </p:cTn>
                  </p:par>
                  <p:par>
                    <p:cTn id="112" fill="hold">
                      <p:stCondLst>
                        <p:cond delay="indefinite"/>
                      </p:stCondLst>
                      <p:childTnLst>
                        <p:par>
                          <p:cTn id="113" fill="hold">
                            <p:stCondLst>
                              <p:cond delay="0"/>
                            </p:stCondLst>
                            <p:childTnLst>
                              <p:par>
                                <p:cTn id="114" presetID="3" presetClass="entr" presetSubtype="10" fill="hold" grpId="0" nodeType="clickEffect">
                                  <p:stCondLst>
                                    <p:cond delay="0"/>
                                  </p:stCondLst>
                                  <p:childTnLst>
                                    <p:set>
                                      <p:cBhvr>
                                        <p:cTn id="115" dur="1" fill="hold">
                                          <p:stCondLst>
                                            <p:cond delay="0"/>
                                          </p:stCondLst>
                                        </p:cTn>
                                        <p:tgtEl>
                                          <p:spTgt spid="89"/>
                                        </p:tgtEl>
                                        <p:attrNameLst>
                                          <p:attrName>style.visibility</p:attrName>
                                        </p:attrNameLst>
                                      </p:cBhvr>
                                      <p:to>
                                        <p:strVal val="visible"/>
                                      </p:to>
                                    </p:set>
                                    <p:animEffect transition="in" filter="blinds(horizontal)">
                                      <p:cBhvr>
                                        <p:cTn id="116" dur="500"/>
                                        <p:tgtEl>
                                          <p:spTgt spid="89"/>
                                        </p:tgtEl>
                                      </p:cBhvr>
                                    </p:animEffect>
                                  </p:childTnLst>
                                </p:cTn>
                              </p:par>
                            </p:childTnLst>
                          </p:cTn>
                        </p:par>
                      </p:childTnLst>
                    </p:cTn>
                  </p:par>
                  <p:par>
                    <p:cTn id="117" fill="hold">
                      <p:stCondLst>
                        <p:cond delay="indefinite"/>
                      </p:stCondLst>
                      <p:childTnLst>
                        <p:par>
                          <p:cTn id="118" fill="hold">
                            <p:stCondLst>
                              <p:cond delay="0"/>
                            </p:stCondLst>
                            <p:childTnLst>
                              <p:par>
                                <p:cTn id="119" presetID="3" presetClass="entr" presetSubtype="10" fill="hold" grpId="0" nodeType="clickEffect">
                                  <p:stCondLst>
                                    <p:cond delay="0"/>
                                  </p:stCondLst>
                                  <p:childTnLst>
                                    <p:set>
                                      <p:cBhvr>
                                        <p:cTn id="120" dur="1" fill="hold">
                                          <p:stCondLst>
                                            <p:cond delay="0"/>
                                          </p:stCondLst>
                                        </p:cTn>
                                        <p:tgtEl>
                                          <p:spTgt spid="90"/>
                                        </p:tgtEl>
                                        <p:attrNameLst>
                                          <p:attrName>style.visibility</p:attrName>
                                        </p:attrNameLst>
                                      </p:cBhvr>
                                      <p:to>
                                        <p:strVal val="visible"/>
                                      </p:to>
                                    </p:set>
                                    <p:animEffect transition="in" filter="blinds(horizontal)">
                                      <p:cBhvr>
                                        <p:cTn id="121" dur="500"/>
                                        <p:tgtEl>
                                          <p:spTgt spid="90"/>
                                        </p:tgtEl>
                                      </p:cBhvr>
                                    </p:animEffect>
                                  </p:childTnLst>
                                </p:cTn>
                              </p:par>
                            </p:childTnLst>
                          </p:cTn>
                        </p:par>
                      </p:childTnLst>
                    </p:cTn>
                  </p:par>
                  <p:par>
                    <p:cTn id="122" fill="hold">
                      <p:stCondLst>
                        <p:cond delay="indefinite"/>
                      </p:stCondLst>
                      <p:childTnLst>
                        <p:par>
                          <p:cTn id="123" fill="hold">
                            <p:stCondLst>
                              <p:cond delay="0"/>
                            </p:stCondLst>
                            <p:childTnLst>
                              <p:par>
                                <p:cTn id="124" presetID="3" presetClass="entr" presetSubtype="10" fill="hold" grpId="0" nodeType="clickEffect">
                                  <p:stCondLst>
                                    <p:cond delay="0"/>
                                  </p:stCondLst>
                                  <p:childTnLst>
                                    <p:set>
                                      <p:cBhvr>
                                        <p:cTn id="125" dur="1" fill="hold">
                                          <p:stCondLst>
                                            <p:cond delay="0"/>
                                          </p:stCondLst>
                                        </p:cTn>
                                        <p:tgtEl>
                                          <p:spTgt spid="88"/>
                                        </p:tgtEl>
                                        <p:attrNameLst>
                                          <p:attrName>style.visibility</p:attrName>
                                        </p:attrNameLst>
                                      </p:cBhvr>
                                      <p:to>
                                        <p:strVal val="visible"/>
                                      </p:to>
                                    </p:set>
                                    <p:animEffect transition="in" filter="blinds(horizontal)">
                                      <p:cBhvr>
                                        <p:cTn id="126" dur="500"/>
                                        <p:tgtEl>
                                          <p:spTgt spid="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5" grpId="0"/>
      <p:bldP spid="46" grpId="0"/>
      <p:bldP spid="53" grpId="0"/>
      <p:bldP spid="54" grpId="0"/>
      <p:bldP spid="55" grpId="0"/>
      <p:bldP spid="56" grpId="0"/>
      <p:bldP spid="57" grpId="0"/>
      <p:bldP spid="58" grpId="0" animBg="1"/>
      <p:bldP spid="59" grpId="0"/>
      <p:bldP spid="60" grpId="0"/>
      <p:bldP spid="63" grpId="0"/>
      <p:bldP spid="64" grpId="0"/>
      <p:bldP spid="65" grpId="0"/>
      <p:bldP spid="66" grpId="0"/>
      <p:bldP spid="78" grpId="0" animBg="1"/>
      <p:bldP spid="80" grpId="0"/>
      <p:bldP spid="86" grpId="0" animBg="1"/>
      <p:bldP spid="87" grpId="0"/>
      <p:bldP spid="11" grpId="0"/>
      <p:bldP spid="88" grpId="0"/>
      <p:bldP spid="89" grpId="0" animBg="1"/>
      <p:bldP spid="90"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4" name="Straight Arrow Connector 23"/>
          <p:cNvCxnSpPr>
            <a:stCxn id="9" idx="3"/>
          </p:cNvCxnSpPr>
          <p:nvPr/>
        </p:nvCxnSpPr>
        <p:spPr>
          <a:xfrm flipV="1">
            <a:off x="5638800" y="1447800"/>
            <a:ext cx="457200" cy="889785"/>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GB" dirty="0" smtClean="0">
                <a:latin typeface="Comic Sans MS" pitchFamily="66" charset="0"/>
              </a:rPr>
              <a:t>Statics of a Particle</a:t>
            </a:r>
            <a:endParaRPr lang="en-GB" dirty="0">
              <a:latin typeface="Comic Sans MS" pitchFamily="66" charset="0"/>
            </a:endParaRPr>
          </a:p>
        </p:txBody>
      </p:sp>
      <p:sp>
        <p:nvSpPr>
          <p:cNvPr id="3" name="Content Placeholder 2"/>
          <p:cNvSpPr>
            <a:spLocks noGrp="1"/>
          </p:cNvSpPr>
          <p:nvPr>
            <p:ph idx="1"/>
          </p:nvPr>
        </p:nvSpPr>
        <p:spPr>
          <a:xfrm>
            <a:off x="152400" y="1600200"/>
            <a:ext cx="3352800" cy="4953000"/>
          </a:xfrm>
        </p:spPr>
        <p:txBody>
          <a:bodyPr>
            <a:normAutofit/>
          </a:bodyPr>
          <a:lstStyle/>
          <a:p>
            <a:pPr marL="0" indent="0" algn="ctr">
              <a:buNone/>
            </a:pPr>
            <a:r>
              <a:rPr lang="en-GB" sz="1400" b="1" dirty="0" smtClean="0">
                <a:latin typeface="Comic Sans MS" pitchFamily="66" charset="0"/>
              </a:rPr>
              <a:t>You can also solve statics problems by using the relationship F = µR</a:t>
            </a:r>
            <a:endParaRPr lang="en-GB" sz="1400" dirty="0" smtClean="0">
              <a:latin typeface="Comic Sans MS" pitchFamily="66" charset="0"/>
            </a:endParaRPr>
          </a:p>
          <a:p>
            <a:pPr marL="0" indent="0" algn="ctr">
              <a:buNone/>
            </a:pPr>
            <a:endParaRPr lang="en-GB" sz="1400" b="1" dirty="0">
              <a:latin typeface="Comic Sans MS" pitchFamily="66" charset="0"/>
            </a:endParaRPr>
          </a:p>
          <a:p>
            <a:pPr marL="0" indent="0" algn="ctr">
              <a:buNone/>
            </a:pPr>
            <a:r>
              <a:rPr lang="en-GB" sz="1400" dirty="0" smtClean="0">
                <a:latin typeface="Comic Sans MS" pitchFamily="66" charset="0"/>
              </a:rPr>
              <a:t>A box of mass 1.6kg is placed on a rough plane, inclined at 45° to the horizontal. The box is held in equilibrium by a light inextensible string, which makes an angle of 15° with the plane. When the tension in the string is 15N, the box is in limiting equilibrium and about to move up the plane.</a:t>
            </a:r>
          </a:p>
          <a:p>
            <a:pPr marL="0" indent="0" algn="ctr">
              <a:buNone/>
            </a:pPr>
            <a:endParaRPr lang="en-GB" sz="1400" dirty="0">
              <a:latin typeface="Comic Sans MS" pitchFamily="66" charset="0"/>
              <a:sym typeface="Wingdings" pitchFamily="2" charset="2"/>
            </a:endParaRPr>
          </a:p>
          <a:p>
            <a:pPr marL="0" indent="0" algn="ctr">
              <a:buNone/>
            </a:pPr>
            <a:r>
              <a:rPr lang="en-GB" sz="1400" dirty="0" smtClean="0">
                <a:latin typeface="Comic Sans MS" pitchFamily="66" charset="0"/>
                <a:sym typeface="Wingdings" pitchFamily="2" charset="2"/>
              </a:rPr>
              <a:t>Find the value of the coefficient of friction between the box and the </a:t>
            </a:r>
            <a:r>
              <a:rPr lang="en-GB" sz="1400" dirty="0" smtClean="0">
                <a:latin typeface="Comic Sans MS" pitchFamily="66" charset="0"/>
                <a:sym typeface="Wingdings" pitchFamily="2" charset="2"/>
              </a:rPr>
              <a:t>plane.</a:t>
            </a:r>
          </a:p>
          <a:p>
            <a:pPr marL="0" indent="0" algn="ctr">
              <a:buNone/>
            </a:pPr>
            <a:endParaRPr lang="en-GB" sz="1400" dirty="0">
              <a:latin typeface="Comic Sans MS" pitchFamily="66" charset="0"/>
              <a:sym typeface="Wingdings" pitchFamily="2" charset="2"/>
            </a:endParaRPr>
          </a:p>
          <a:p>
            <a:pPr marL="0" indent="0" algn="ctr">
              <a:buNone/>
            </a:pPr>
            <a:r>
              <a:rPr lang="en-GB" sz="1400" dirty="0" smtClean="0">
                <a:latin typeface="Comic Sans MS" pitchFamily="66" charset="0"/>
                <a:sym typeface="Wingdings" pitchFamily="2" charset="2"/>
              </a:rPr>
              <a:t> The tension is reduced to 10N. Determine the magnitude and direction of the frictional force in this case</a:t>
            </a:r>
            <a:endParaRPr lang="en-GB" sz="1400" dirty="0">
              <a:latin typeface="Comic Sans MS" pitchFamily="66" charset="0"/>
              <a:sym typeface="Wingdings" pitchFamily="2" charset="2"/>
            </a:endParaRPr>
          </a:p>
        </p:txBody>
      </p:sp>
      <p:sp>
        <p:nvSpPr>
          <p:cNvPr id="4" name="TextBox 3"/>
          <p:cNvSpPr txBox="1"/>
          <p:nvPr/>
        </p:nvSpPr>
        <p:spPr>
          <a:xfrm>
            <a:off x="8742557" y="6531169"/>
            <a:ext cx="439543" cy="338554"/>
          </a:xfrm>
          <a:prstGeom prst="rect">
            <a:avLst/>
          </a:prstGeom>
          <a:noFill/>
        </p:spPr>
        <p:txBody>
          <a:bodyPr wrap="none" rtlCol="0">
            <a:spAutoFit/>
          </a:bodyPr>
          <a:lstStyle/>
          <a:p>
            <a:pPr algn="r"/>
            <a:r>
              <a:rPr lang="en-GB" sz="1600" dirty="0" smtClean="0">
                <a:latin typeface="Comic Sans MS" pitchFamily="66" charset="0"/>
              </a:rPr>
              <a:t>4C</a:t>
            </a:r>
            <a:endParaRPr lang="en-GB" sz="1600" dirty="0">
              <a:latin typeface="Comic Sans MS" pitchFamily="66" charset="0"/>
            </a:endParaRPr>
          </a:p>
        </p:txBody>
      </p:sp>
      <p:cxnSp>
        <p:nvCxnSpPr>
          <p:cNvPr id="5" name="Straight Connector 4"/>
          <p:cNvCxnSpPr/>
          <p:nvPr/>
        </p:nvCxnSpPr>
        <p:spPr>
          <a:xfrm>
            <a:off x="3940984" y="3657600"/>
            <a:ext cx="29718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V="1">
            <a:off x="3940984" y="1828800"/>
            <a:ext cx="2743200" cy="18288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Arc 6"/>
          <p:cNvSpPr/>
          <p:nvPr/>
        </p:nvSpPr>
        <p:spPr>
          <a:xfrm>
            <a:off x="3636184" y="3124200"/>
            <a:ext cx="914400" cy="914400"/>
          </a:xfrm>
          <a:prstGeom prst="arc">
            <a:avLst>
              <a:gd name="adj1" fmla="val 19492851"/>
              <a:gd name="adj2" fmla="val 584819"/>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 name="TextBox 7"/>
          <p:cNvSpPr txBox="1"/>
          <p:nvPr/>
        </p:nvSpPr>
        <p:spPr>
          <a:xfrm>
            <a:off x="4495800" y="3276600"/>
            <a:ext cx="441146" cy="307777"/>
          </a:xfrm>
          <a:prstGeom prst="rect">
            <a:avLst/>
          </a:prstGeom>
          <a:noFill/>
        </p:spPr>
        <p:txBody>
          <a:bodyPr wrap="none" rtlCol="0">
            <a:spAutoFit/>
          </a:bodyPr>
          <a:lstStyle/>
          <a:p>
            <a:r>
              <a:rPr lang="en-GB" sz="1200" dirty="0" smtClean="0">
                <a:latin typeface="Comic Sans MS" pitchFamily="66" charset="0"/>
                <a:ea typeface="Cambria Math"/>
              </a:rPr>
              <a:t>45</a:t>
            </a:r>
            <a:r>
              <a:rPr lang="en-GB" sz="1400" dirty="0" smtClean="0">
                <a:latin typeface="Comic Sans MS" pitchFamily="66" charset="0"/>
                <a:ea typeface="Cambria Math"/>
              </a:rPr>
              <a:t>°</a:t>
            </a:r>
            <a:endParaRPr lang="en-GB" sz="1400" dirty="0">
              <a:latin typeface="Comic Sans MS" pitchFamily="66" charset="0"/>
            </a:endParaRPr>
          </a:p>
        </p:txBody>
      </p:sp>
      <p:cxnSp>
        <p:nvCxnSpPr>
          <p:cNvPr id="12" name="Straight Arrow Connector 11"/>
          <p:cNvCxnSpPr/>
          <p:nvPr/>
        </p:nvCxnSpPr>
        <p:spPr>
          <a:xfrm>
            <a:off x="5541184" y="2590800"/>
            <a:ext cx="0" cy="9906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5105400" y="2971800"/>
            <a:ext cx="468398" cy="276999"/>
          </a:xfrm>
          <a:prstGeom prst="rect">
            <a:avLst/>
          </a:prstGeom>
          <a:noFill/>
        </p:spPr>
        <p:txBody>
          <a:bodyPr wrap="none" rtlCol="0">
            <a:spAutoFit/>
          </a:bodyPr>
          <a:lstStyle/>
          <a:p>
            <a:r>
              <a:rPr lang="en-GB" sz="1200" dirty="0" smtClean="0">
                <a:latin typeface="Comic Sans MS" pitchFamily="66" charset="0"/>
              </a:rPr>
              <a:t>1.6g</a:t>
            </a:r>
            <a:endParaRPr lang="en-GB" sz="1200" dirty="0">
              <a:latin typeface="Comic Sans MS" pitchFamily="66" charset="0"/>
            </a:endParaRPr>
          </a:p>
        </p:txBody>
      </p:sp>
      <p:cxnSp>
        <p:nvCxnSpPr>
          <p:cNvPr id="14" name="Straight Arrow Connector 13"/>
          <p:cNvCxnSpPr/>
          <p:nvPr/>
        </p:nvCxnSpPr>
        <p:spPr>
          <a:xfrm>
            <a:off x="5541184" y="2590800"/>
            <a:ext cx="457200" cy="685800"/>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H="1">
            <a:off x="5541184" y="3276600"/>
            <a:ext cx="457200" cy="30480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8" name="Arc 17"/>
          <p:cNvSpPr/>
          <p:nvPr/>
        </p:nvSpPr>
        <p:spPr>
          <a:xfrm>
            <a:off x="5007784" y="1905000"/>
            <a:ext cx="914400" cy="914400"/>
          </a:xfrm>
          <a:prstGeom prst="arc">
            <a:avLst>
              <a:gd name="adj1" fmla="val 3797924"/>
              <a:gd name="adj2" fmla="val 4755751"/>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0" name="TextBox 19"/>
          <p:cNvSpPr txBox="1"/>
          <p:nvPr/>
        </p:nvSpPr>
        <p:spPr>
          <a:xfrm>
            <a:off x="5769784" y="3352800"/>
            <a:ext cx="830677" cy="261610"/>
          </a:xfrm>
          <a:prstGeom prst="rect">
            <a:avLst/>
          </a:prstGeom>
          <a:noFill/>
        </p:spPr>
        <p:txBody>
          <a:bodyPr wrap="none" rtlCol="0">
            <a:spAutoFit/>
          </a:bodyPr>
          <a:lstStyle/>
          <a:p>
            <a:r>
              <a:rPr lang="en-GB" sz="1100" dirty="0" smtClean="0">
                <a:solidFill>
                  <a:srgbClr val="FF0000"/>
                </a:solidFill>
                <a:latin typeface="Comic Sans MS" pitchFamily="66" charset="0"/>
                <a:ea typeface="Cambria Math"/>
              </a:rPr>
              <a:t>1.6gSin45</a:t>
            </a:r>
            <a:endParaRPr lang="en-GB" sz="1200" dirty="0">
              <a:solidFill>
                <a:srgbClr val="FF0000"/>
              </a:solidFill>
              <a:latin typeface="Comic Sans MS" pitchFamily="66" charset="0"/>
            </a:endParaRPr>
          </a:p>
        </p:txBody>
      </p:sp>
      <p:sp>
        <p:nvSpPr>
          <p:cNvPr id="21" name="TextBox 20"/>
          <p:cNvSpPr txBox="1"/>
          <p:nvPr/>
        </p:nvSpPr>
        <p:spPr>
          <a:xfrm>
            <a:off x="5769784" y="2743200"/>
            <a:ext cx="846707" cy="261610"/>
          </a:xfrm>
          <a:prstGeom prst="rect">
            <a:avLst/>
          </a:prstGeom>
          <a:noFill/>
        </p:spPr>
        <p:txBody>
          <a:bodyPr wrap="none" rtlCol="0">
            <a:spAutoFit/>
          </a:bodyPr>
          <a:lstStyle/>
          <a:p>
            <a:r>
              <a:rPr lang="en-GB" sz="1100" dirty="0" smtClean="0">
                <a:solidFill>
                  <a:srgbClr val="0000FF"/>
                </a:solidFill>
                <a:latin typeface="Comic Sans MS" pitchFamily="66" charset="0"/>
                <a:ea typeface="Cambria Math"/>
              </a:rPr>
              <a:t>1.6gCos45</a:t>
            </a:r>
            <a:endParaRPr lang="en-GB" sz="1200" dirty="0">
              <a:solidFill>
                <a:srgbClr val="0000FF"/>
              </a:solidFill>
              <a:latin typeface="Comic Sans MS" pitchFamily="66" charset="0"/>
            </a:endParaRPr>
          </a:p>
        </p:txBody>
      </p:sp>
      <p:cxnSp>
        <p:nvCxnSpPr>
          <p:cNvPr id="22" name="Straight Arrow Connector 21"/>
          <p:cNvCxnSpPr/>
          <p:nvPr/>
        </p:nvCxnSpPr>
        <p:spPr>
          <a:xfrm flipH="1" flipV="1">
            <a:off x="5007784" y="1752600"/>
            <a:ext cx="457200" cy="685800"/>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rot="19612909">
            <a:off x="5288748" y="2289268"/>
            <a:ext cx="381000" cy="304800"/>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p:cNvSpPr txBox="1"/>
          <p:nvPr/>
        </p:nvSpPr>
        <p:spPr>
          <a:xfrm>
            <a:off x="4779184" y="1600200"/>
            <a:ext cx="280846" cy="276999"/>
          </a:xfrm>
          <a:prstGeom prst="rect">
            <a:avLst/>
          </a:prstGeom>
          <a:noFill/>
        </p:spPr>
        <p:txBody>
          <a:bodyPr wrap="none" rtlCol="0">
            <a:spAutoFit/>
          </a:bodyPr>
          <a:lstStyle/>
          <a:p>
            <a:r>
              <a:rPr lang="en-GB" sz="1200" dirty="0" smtClean="0">
                <a:solidFill>
                  <a:srgbClr val="0000FF"/>
                </a:solidFill>
                <a:latin typeface="Comic Sans MS" pitchFamily="66" charset="0"/>
              </a:rPr>
              <a:t>R</a:t>
            </a:r>
            <a:endParaRPr lang="en-GB" sz="1200" dirty="0">
              <a:solidFill>
                <a:srgbClr val="0000FF"/>
              </a:solidFill>
              <a:latin typeface="Comic Sans MS" pitchFamily="66" charset="0"/>
            </a:endParaRPr>
          </a:p>
        </p:txBody>
      </p:sp>
      <p:cxnSp>
        <p:nvCxnSpPr>
          <p:cNvPr id="26" name="Straight Connector 25"/>
          <p:cNvCxnSpPr>
            <a:stCxn id="9" idx="3"/>
          </p:cNvCxnSpPr>
          <p:nvPr/>
        </p:nvCxnSpPr>
        <p:spPr>
          <a:xfrm flipV="1">
            <a:off x="5638800" y="1676400"/>
            <a:ext cx="969184" cy="661185"/>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0" name="Arc 29"/>
          <p:cNvSpPr/>
          <p:nvPr/>
        </p:nvSpPr>
        <p:spPr>
          <a:xfrm>
            <a:off x="5029200" y="1981200"/>
            <a:ext cx="914400" cy="914400"/>
          </a:xfrm>
          <a:prstGeom prst="arc">
            <a:avLst>
              <a:gd name="adj1" fmla="val 18609563"/>
              <a:gd name="adj2" fmla="val 19585414"/>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1" name="TextBox 30"/>
          <p:cNvSpPr txBox="1"/>
          <p:nvPr/>
        </p:nvSpPr>
        <p:spPr>
          <a:xfrm>
            <a:off x="5791200" y="1828800"/>
            <a:ext cx="415498" cy="307777"/>
          </a:xfrm>
          <a:prstGeom prst="rect">
            <a:avLst/>
          </a:prstGeom>
          <a:noFill/>
        </p:spPr>
        <p:txBody>
          <a:bodyPr wrap="none" rtlCol="0">
            <a:spAutoFit/>
          </a:bodyPr>
          <a:lstStyle/>
          <a:p>
            <a:r>
              <a:rPr lang="en-GB" sz="1200" dirty="0" smtClean="0">
                <a:latin typeface="Comic Sans MS" pitchFamily="66" charset="0"/>
                <a:ea typeface="Cambria Math"/>
              </a:rPr>
              <a:t>15</a:t>
            </a:r>
            <a:r>
              <a:rPr lang="en-GB" sz="1400" dirty="0" smtClean="0">
                <a:latin typeface="Comic Sans MS" pitchFamily="66" charset="0"/>
                <a:ea typeface="Cambria Math"/>
              </a:rPr>
              <a:t>°</a:t>
            </a:r>
            <a:endParaRPr lang="en-GB" sz="1400" dirty="0">
              <a:latin typeface="Comic Sans MS" pitchFamily="66" charset="0"/>
            </a:endParaRPr>
          </a:p>
        </p:txBody>
      </p:sp>
      <p:cxnSp>
        <p:nvCxnSpPr>
          <p:cNvPr id="33" name="Straight Arrow Connector 32"/>
          <p:cNvCxnSpPr>
            <a:stCxn id="9" idx="3"/>
          </p:cNvCxnSpPr>
          <p:nvPr/>
        </p:nvCxnSpPr>
        <p:spPr>
          <a:xfrm flipV="1">
            <a:off x="5638800" y="1815860"/>
            <a:ext cx="759125" cy="52172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flipH="1" flipV="1">
            <a:off x="6096000" y="1447802"/>
            <a:ext cx="284672" cy="393938"/>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a:stCxn id="9" idx="1"/>
          </p:cNvCxnSpPr>
          <p:nvPr/>
        </p:nvCxnSpPr>
        <p:spPr>
          <a:xfrm flipH="1">
            <a:off x="4456981" y="2545751"/>
            <a:ext cx="862715" cy="572698"/>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4198339" y="3046562"/>
            <a:ext cx="280846" cy="276999"/>
          </a:xfrm>
          <a:prstGeom prst="rect">
            <a:avLst/>
          </a:prstGeom>
          <a:noFill/>
        </p:spPr>
        <p:txBody>
          <a:bodyPr wrap="none" rtlCol="0">
            <a:spAutoFit/>
          </a:bodyPr>
          <a:lstStyle/>
          <a:p>
            <a:r>
              <a:rPr lang="en-GB" sz="1200" dirty="0" smtClean="0">
                <a:solidFill>
                  <a:srgbClr val="FF0000"/>
                </a:solidFill>
                <a:latin typeface="Comic Sans MS" pitchFamily="66" charset="0"/>
              </a:rPr>
              <a:t>F</a:t>
            </a:r>
            <a:endParaRPr lang="en-GB" sz="1200" dirty="0">
              <a:solidFill>
                <a:srgbClr val="FF0000"/>
              </a:solidFill>
              <a:latin typeface="Comic Sans MS" pitchFamily="66" charset="0"/>
            </a:endParaRPr>
          </a:p>
        </p:txBody>
      </p:sp>
      <p:sp>
        <p:nvSpPr>
          <p:cNvPr id="51" name="TextBox 50"/>
          <p:cNvSpPr txBox="1"/>
          <p:nvPr/>
        </p:nvSpPr>
        <p:spPr>
          <a:xfrm>
            <a:off x="7092152" y="1295400"/>
            <a:ext cx="1975647" cy="1200329"/>
          </a:xfrm>
          <a:prstGeom prst="rect">
            <a:avLst/>
          </a:prstGeom>
          <a:noFill/>
        </p:spPr>
        <p:txBody>
          <a:bodyPr wrap="square" rtlCol="0">
            <a:spAutoFit/>
          </a:bodyPr>
          <a:lstStyle/>
          <a:p>
            <a:pPr algn="ctr"/>
            <a:r>
              <a:rPr lang="en-GB" sz="1200" dirty="0" smtClean="0">
                <a:latin typeface="Comic Sans MS" pitchFamily="66" charset="0"/>
              </a:rPr>
              <a:t>Update the diagram (or re-draw it!)</a:t>
            </a:r>
          </a:p>
          <a:p>
            <a:pPr algn="ctr"/>
            <a:endParaRPr lang="en-GB" sz="1200" dirty="0">
              <a:latin typeface="Comic Sans MS" pitchFamily="66" charset="0"/>
            </a:endParaRPr>
          </a:p>
          <a:p>
            <a:pPr algn="ctr"/>
            <a:r>
              <a:rPr lang="en-GB" sz="1200" dirty="0" smtClean="0">
                <a:latin typeface="Comic Sans MS" pitchFamily="66" charset="0"/>
                <a:sym typeface="Wingdings" pitchFamily="2" charset="2"/>
              </a:rPr>
              <a:t> Calculate the new F</a:t>
            </a:r>
            <a:r>
              <a:rPr lang="en-GB" sz="1200" baseline="-25000" dirty="0" smtClean="0">
                <a:latin typeface="Comic Sans MS" pitchFamily="66" charset="0"/>
                <a:sym typeface="Wingdings" pitchFamily="2" charset="2"/>
              </a:rPr>
              <a:t>MAX</a:t>
            </a:r>
            <a:r>
              <a:rPr lang="en-GB" sz="1200" dirty="0" smtClean="0">
                <a:latin typeface="Comic Sans MS" pitchFamily="66" charset="0"/>
                <a:sym typeface="Wingdings" pitchFamily="2" charset="2"/>
              </a:rPr>
              <a:t>, first finding the new R…</a:t>
            </a:r>
            <a:endParaRPr lang="en-GB" sz="1200" dirty="0" smtClean="0">
              <a:latin typeface="Comic Sans MS" pitchFamily="66" charset="0"/>
            </a:endParaRPr>
          </a:p>
        </p:txBody>
      </p:sp>
      <p:sp>
        <p:nvSpPr>
          <p:cNvPr id="19" name="TextBox 18"/>
          <p:cNvSpPr txBox="1"/>
          <p:nvPr/>
        </p:nvSpPr>
        <p:spPr>
          <a:xfrm>
            <a:off x="5486400" y="2819400"/>
            <a:ext cx="457200" cy="276999"/>
          </a:xfrm>
          <a:prstGeom prst="rect">
            <a:avLst/>
          </a:prstGeom>
          <a:noFill/>
        </p:spPr>
        <p:txBody>
          <a:bodyPr wrap="square" rtlCol="0">
            <a:spAutoFit/>
          </a:bodyPr>
          <a:lstStyle/>
          <a:p>
            <a:r>
              <a:rPr lang="en-GB" sz="1100" dirty="0" smtClean="0">
                <a:latin typeface="Comic Sans MS" pitchFamily="66" charset="0"/>
                <a:ea typeface="Cambria Math"/>
              </a:rPr>
              <a:t>45</a:t>
            </a:r>
            <a:r>
              <a:rPr lang="en-GB" sz="1200" dirty="0" smtClean="0">
                <a:latin typeface="Comic Sans MS" pitchFamily="66" charset="0"/>
                <a:ea typeface="Cambria Math"/>
              </a:rPr>
              <a:t>°</a:t>
            </a:r>
            <a:endParaRPr lang="en-GB" sz="1200" dirty="0">
              <a:latin typeface="Comic Sans MS" pitchFamily="66" charset="0"/>
            </a:endParaRPr>
          </a:p>
        </p:txBody>
      </p:sp>
      <p:sp>
        <p:nvSpPr>
          <p:cNvPr id="53" name="TextBox 52"/>
          <p:cNvSpPr txBox="1"/>
          <p:nvPr/>
        </p:nvSpPr>
        <p:spPr>
          <a:xfrm>
            <a:off x="5791200" y="1219200"/>
            <a:ext cx="471604" cy="276999"/>
          </a:xfrm>
          <a:prstGeom prst="rect">
            <a:avLst/>
          </a:prstGeom>
          <a:noFill/>
        </p:spPr>
        <p:txBody>
          <a:bodyPr wrap="none" rtlCol="0">
            <a:spAutoFit/>
          </a:bodyPr>
          <a:lstStyle/>
          <a:p>
            <a:r>
              <a:rPr lang="en-GB" sz="1200" dirty="0" smtClean="0">
                <a:latin typeface="Comic Sans MS" pitchFamily="66" charset="0"/>
              </a:rPr>
              <a:t>10N</a:t>
            </a:r>
            <a:endParaRPr lang="en-GB" sz="1200" dirty="0">
              <a:latin typeface="Comic Sans MS" pitchFamily="66" charset="0"/>
            </a:endParaRPr>
          </a:p>
        </p:txBody>
      </p:sp>
      <p:sp>
        <p:nvSpPr>
          <p:cNvPr id="54" name="TextBox 53"/>
          <p:cNvSpPr txBox="1"/>
          <p:nvPr/>
        </p:nvSpPr>
        <p:spPr>
          <a:xfrm rot="19640835">
            <a:off x="6187647" y="1386727"/>
            <a:ext cx="697627" cy="261610"/>
          </a:xfrm>
          <a:prstGeom prst="rect">
            <a:avLst/>
          </a:prstGeom>
          <a:noFill/>
        </p:spPr>
        <p:txBody>
          <a:bodyPr wrap="none" rtlCol="0">
            <a:spAutoFit/>
          </a:bodyPr>
          <a:lstStyle/>
          <a:p>
            <a:r>
              <a:rPr lang="en-GB" sz="1100" dirty="0" smtClean="0">
                <a:solidFill>
                  <a:srgbClr val="0000FF"/>
                </a:solidFill>
                <a:latin typeface="Comic Sans MS" pitchFamily="66" charset="0"/>
              </a:rPr>
              <a:t>10Sin15</a:t>
            </a:r>
            <a:endParaRPr lang="en-GB" sz="1100" dirty="0">
              <a:solidFill>
                <a:srgbClr val="0000FF"/>
              </a:solidFill>
              <a:latin typeface="Comic Sans MS" pitchFamily="66" charset="0"/>
            </a:endParaRPr>
          </a:p>
        </p:txBody>
      </p:sp>
      <p:sp>
        <p:nvSpPr>
          <p:cNvPr id="55" name="TextBox 54"/>
          <p:cNvSpPr txBox="1"/>
          <p:nvPr/>
        </p:nvSpPr>
        <p:spPr>
          <a:xfrm rot="19505966">
            <a:off x="5725663" y="2009435"/>
            <a:ext cx="713657" cy="261610"/>
          </a:xfrm>
          <a:prstGeom prst="rect">
            <a:avLst/>
          </a:prstGeom>
          <a:noFill/>
        </p:spPr>
        <p:txBody>
          <a:bodyPr wrap="none" rtlCol="0">
            <a:spAutoFit/>
          </a:bodyPr>
          <a:lstStyle/>
          <a:p>
            <a:r>
              <a:rPr lang="en-GB" sz="1100" dirty="0" smtClean="0">
                <a:solidFill>
                  <a:srgbClr val="FF0000"/>
                </a:solidFill>
                <a:latin typeface="Comic Sans MS" pitchFamily="66" charset="0"/>
              </a:rPr>
              <a:t>10Cos15</a:t>
            </a:r>
            <a:endParaRPr lang="en-GB" sz="1100" dirty="0">
              <a:solidFill>
                <a:srgbClr val="FF0000"/>
              </a:solidFill>
              <a:latin typeface="Comic Sans MS" pitchFamily="66" charset="0"/>
            </a:endParaRPr>
          </a:p>
        </p:txBody>
      </p:sp>
      <mc:AlternateContent xmlns:mc="http://schemas.openxmlformats.org/markup-compatibility/2006">
        <mc:Choice xmlns:a14="http://schemas.microsoft.com/office/drawing/2010/main" Requires="a14">
          <p:sp>
            <p:nvSpPr>
              <p:cNvPr id="11" name="TextBox 10"/>
              <p:cNvSpPr txBox="1"/>
              <p:nvPr/>
            </p:nvSpPr>
            <p:spPr>
              <a:xfrm>
                <a:off x="3733800" y="2209800"/>
                <a:ext cx="896784" cy="307777"/>
              </a:xfrm>
              <a:prstGeom prst="rect">
                <a:avLst/>
              </a:prstGeom>
              <a:noFill/>
            </p:spPr>
            <p:txBody>
              <a:bodyPr wrap="none" rtlCol="0">
                <a:spAutoFit/>
              </a:bodyPr>
              <a:lstStyle/>
              <a:p>
                <a14:m>
                  <m:oMathPara xmlns:m="http://schemas.openxmlformats.org/officeDocument/2006/math">
                    <m:oMathParaPr>
                      <m:jc m:val="centerGroup"/>
                    </m:oMathParaPr>
                    <m:oMath xmlns:m="http://schemas.openxmlformats.org/officeDocument/2006/math">
                      <m:r>
                        <a:rPr lang="en-GB" sz="1400" i="1" smtClean="0">
                          <a:latin typeface="Cambria Math"/>
                          <a:ea typeface="Cambria Math"/>
                        </a:rPr>
                        <m:t>𝜇</m:t>
                      </m:r>
                      <m:r>
                        <a:rPr lang="en-GB" sz="1400" b="0" i="1" smtClean="0">
                          <a:latin typeface="Cambria Math"/>
                          <a:ea typeface="Cambria Math"/>
                        </a:rPr>
                        <m:t>=0.47</m:t>
                      </m:r>
                    </m:oMath>
                  </m:oMathPara>
                </a14:m>
                <a:endParaRPr lang="en-GB" sz="1400" dirty="0"/>
              </a:p>
            </p:txBody>
          </p:sp>
        </mc:Choice>
        <mc:Fallback>
          <p:sp>
            <p:nvSpPr>
              <p:cNvPr id="11" name="TextBox 10"/>
              <p:cNvSpPr txBox="1">
                <a:spLocks noRot="1" noChangeAspect="1" noMove="1" noResize="1" noEditPoints="1" noAdjustHandles="1" noChangeArrowheads="1" noChangeShapeType="1" noTextEdit="1"/>
              </p:cNvSpPr>
              <p:nvPr/>
            </p:nvSpPr>
            <p:spPr>
              <a:xfrm>
                <a:off x="3733800" y="2209800"/>
                <a:ext cx="896784" cy="307777"/>
              </a:xfrm>
              <a:prstGeom prst="rect">
                <a:avLst/>
              </a:prstGeom>
              <a:blipFill rotWithShape="1">
                <a:blip r:embed="rId2"/>
                <a:stretch>
                  <a:fillRect/>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88" name="TextBox 87"/>
              <p:cNvSpPr txBox="1"/>
              <p:nvPr/>
            </p:nvSpPr>
            <p:spPr>
              <a:xfrm>
                <a:off x="7467600" y="2590800"/>
                <a:ext cx="1219200" cy="276999"/>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sSub>
                        <m:sSubPr>
                          <m:ctrlPr>
                            <a:rPr lang="en-GB" sz="1200" b="0" i="1" smtClean="0">
                              <a:latin typeface="Cambria Math"/>
                            </a:rPr>
                          </m:ctrlPr>
                        </m:sSubPr>
                        <m:e>
                          <m:r>
                            <a:rPr lang="en-GB" sz="1200" b="0" i="1" smtClean="0">
                              <a:latin typeface="Cambria Math"/>
                            </a:rPr>
                            <m:t>𝐹</m:t>
                          </m:r>
                        </m:e>
                        <m:sub>
                          <m:r>
                            <a:rPr lang="en-GB" sz="1200" b="0" i="1" smtClean="0">
                              <a:latin typeface="Cambria Math"/>
                            </a:rPr>
                            <m:t>𝑀𝐴𝑋</m:t>
                          </m:r>
                        </m:sub>
                      </m:sSub>
                      <m:r>
                        <a:rPr lang="en-GB" sz="1200" b="0" i="1" smtClean="0">
                          <a:latin typeface="Cambria Math"/>
                        </a:rPr>
                        <m:t>=</m:t>
                      </m:r>
                      <m:r>
                        <a:rPr lang="en-GB" sz="1200" b="0" i="1" smtClean="0">
                          <a:latin typeface="Cambria Math"/>
                        </a:rPr>
                        <m:t>4.012</m:t>
                      </m:r>
                      <m:r>
                        <a:rPr lang="en-GB" sz="1200" b="0" i="1" smtClean="0">
                          <a:latin typeface="Cambria Math"/>
                        </a:rPr>
                        <m:t>𝑁</m:t>
                      </m:r>
                    </m:oMath>
                  </m:oMathPara>
                </a14:m>
                <a:endParaRPr lang="en-GB" sz="1400" dirty="0"/>
              </a:p>
            </p:txBody>
          </p:sp>
        </mc:Choice>
        <mc:Fallback>
          <p:sp>
            <p:nvSpPr>
              <p:cNvPr id="88" name="TextBox 87"/>
              <p:cNvSpPr txBox="1">
                <a:spLocks noRot="1" noChangeAspect="1" noMove="1" noResize="1" noEditPoints="1" noAdjustHandles="1" noChangeArrowheads="1" noChangeShapeType="1" noTextEdit="1"/>
              </p:cNvSpPr>
              <p:nvPr/>
            </p:nvSpPr>
            <p:spPr>
              <a:xfrm>
                <a:off x="7467600" y="2590800"/>
                <a:ext cx="1219200" cy="276999"/>
              </a:xfrm>
              <a:prstGeom prst="rect">
                <a:avLst/>
              </a:prstGeom>
              <a:blipFill rotWithShape="1">
                <a:blip r:embed="rId3"/>
                <a:stretch>
                  <a:fillRect/>
                </a:stretch>
              </a:blipFill>
            </p:spPr>
            <p:txBody>
              <a:bodyPr/>
              <a:lstStyle/>
              <a:p>
                <a:r>
                  <a:rPr lang="en-GB">
                    <a:noFill/>
                  </a:rPr>
                  <a:t> </a:t>
                </a:r>
              </a:p>
            </p:txBody>
          </p:sp>
        </mc:Fallback>
      </mc:AlternateContent>
      <p:sp>
        <p:nvSpPr>
          <p:cNvPr id="61" name="TextBox 60"/>
          <p:cNvSpPr txBox="1"/>
          <p:nvPr/>
        </p:nvSpPr>
        <p:spPr>
          <a:xfrm>
            <a:off x="7086600" y="2971800"/>
            <a:ext cx="1975647" cy="830997"/>
          </a:xfrm>
          <a:prstGeom prst="rect">
            <a:avLst/>
          </a:prstGeom>
          <a:noFill/>
        </p:spPr>
        <p:txBody>
          <a:bodyPr wrap="square" rtlCol="0">
            <a:spAutoFit/>
          </a:bodyPr>
          <a:lstStyle/>
          <a:p>
            <a:pPr algn="ctr"/>
            <a:r>
              <a:rPr lang="en-GB" sz="1200" dirty="0" smtClean="0">
                <a:latin typeface="Comic Sans MS" pitchFamily="66" charset="0"/>
                <a:sym typeface="Wingdings" pitchFamily="2" charset="2"/>
              </a:rPr>
              <a:t> Add up the forces acting parallel to the plane (ignoring friction for now)</a:t>
            </a:r>
            <a:endParaRPr lang="en-GB" sz="1200" dirty="0" smtClean="0">
              <a:latin typeface="Comic Sans MS" pitchFamily="66" charset="0"/>
            </a:endParaRPr>
          </a:p>
        </p:txBody>
      </p:sp>
      <p:sp>
        <p:nvSpPr>
          <p:cNvPr id="62" name="TextBox 61"/>
          <p:cNvSpPr txBox="1"/>
          <p:nvPr/>
        </p:nvSpPr>
        <p:spPr>
          <a:xfrm>
            <a:off x="3733800" y="3810000"/>
            <a:ext cx="2707793" cy="276999"/>
          </a:xfrm>
          <a:prstGeom prst="rect">
            <a:avLst/>
          </a:prstGeom>
          <a:noFill/>
        </p:spPr>
        <p:txBody>
          <a:bodyPr wrap="none" rtlCol="0">
            <a:spAutoFit/>
          </a:bodyPr>
          <a:lstStyle/>
          <a:p>
            <a:r>
              <a:rPr lang="en-GB" sz="1200" u="sng" dirty="0" smtClean="0">
                <a:latin typeface="Comic Sans MS" pitchFamily="66" charset="0"/>
              </a:rPr>
              <a:t>Resolving Parallel (without friction)</a:t>
            </a:r>
            <a:endParaRPr lang="en-GB" sz="1200" u="sng" dirty="0">
              <a:latin typeface="Comic Sans MS" pitchFamily="66" charset="0"/>
            </a:endParaRPr>
          </a:p>
        </p:txBody>
      </p:sp>
      <p:sp>
        <p:nvSpPr>
          <p:cNvPr id="69" name="TextBox 68"/>
          <p:cNvSpPr txBox="1"/>
          <p:nvPr/>
        </p:nvSpPr>
        <p:spPr>
          <a:xfrm>
            <a:off x="3733800" y="4114800"/>
            <a:ext cx="2819400" cy="261610"/>
          </a:xfrm>
          <a:prstGeom prst="rect">
            <a:avLst/>
          </a:prstGeom>
          <a:noFill/>
        </p:spPr>
        <p:txBody>
          <a:bodyPr wrap="square" rtlCol="0">
            <a:spAutoFit/>
          </a:bodyPr>
          <a:lstStyle/>
          <a:p>
            <a:r>
              <a:rPr lang="en-GB" sz="1100" dirty="0" smtClean="0">
                <a:solidFill>
                  <a:srgbClr val="FF0000"/>
                </a:solidFill>
                <a:latin typeface="Comic Sans MS" pitchFamily="66" charset="0"/>
              </a:rPr>
              <a:t>The force </a:t>
            </a:r>
            <a:r>
              <a:rPr lang="en-GB" sz="1100" u="sng" dirty="0" smtClean="0">
                <a:solidFill>
                  <a:srgbClr val="FF0000"/>
                </a:solidFill>
                <a:latin typeface="Comic Sans MS" pitchFamily="66" charset="0"/>
              </a:rPr>
              <a:t>up</a:t>
            </a:r>
            <a:r>
              <a:rPr lang="en-GB" sz="1100" dirty="0" smtClean="0">
                <a:solidFill>
                  <a:srgbClr val="FF0000"/>
                </a:solidFill>
                <a:latin typeface="Comic Sans MS" pitchFamily="66" charset="0"/>
              </a:rPr>
              <a:t> the plane will be </a:t>
            </a:r>
            <a:r>
              <a:rPr lang="en-GB" sz="1100" dirty="0" smtClean="0">
                <a:solidFill>
                  <a:srgbClr val="FF0000"/>
                </a:solidFill>
                <a:latin typeface="Comic Sans MS" pitchFamily="66" charset="0"/>
              </a:rPr>
              <a:t>given by:</a:t>
            </a:r>
            <a:endParaRPr lang="en-GB" sz="1100" dirty="0">
              <a:solidFill>
                <a:srgbClr val="FF0000"/>
              </a:solidFill>
              <a:latin typeface="Comic Sans MS" pitchFamily="66" charset="0"/>
            </a:endParaRPr>
          </a:p>
        </p:txBody>
      </p:sp>
      <mc:AlternateContent xmlns:mc="http://schemas.openxmlformats.org/markup-compatibility/2006">
        <mc:Choice xmlns:a14="http://schemas.microsoft.com/office/drawing/2010/main" Requires="a14">
          <p:sp>
            <p:nvSpPr>
              <p:cNvPr id="70" name="TextBox 69"/>
              <p:cNvSpPr txBox="1"/>
              <p:nvPr/>
            </p:nvSpPr>
            <p:spPr>
              <a:xfrm>
                <a:off x="3733800" y="4343400"/>
                <a:ext cx="1676400" cy="276999"/>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r>
                        <a:rPr lang="en-GB" sz="1200" b="0" i="1" smtClean="0">
                          <a:latin typeface="Cambria Math"/>
                        </a:rPr>
                        <m:t>10</m:t>
                      </m:r>
                      <m:r>
                        <a:rPr lang="en-GB" sz="1200" b="0" i="1" smtClean="0">
                          <a:latin typeface="Cambria Math"/>
                        </a:rPr>
                        <m:t>𝐶𝑜𝑠</m:t>
                      </m:r>
                      <m:r>
                        <a:rPr lang="en-GB" sz="1200" b="0" i="1" smtClean="0">
                          <a:latin typeface="Cambria Math"/>
                        </a:rPr>
                        <m:t>15−1.6</m:t>
                      </m:r>
                      <m:r>
                        <a:rPr lang="en-GB" sz="1200" b="0" i="1" smtClean="0">
                          <a:latin typeface="Cambria Math"/>
                        </a:rPr>
                        <m:t>𝑔𝑆𝑖𝑛</m:t>
                      </m:r>
                      <m:r>
                        <a:rPr lang="en-GB" sz="1200" b="0" i="1" smtClean="0">
                          <a:latin typeface="Cambria Math"/>
                        </a:rPr>
                        <m:t>45</m:t>
                      </m:r>
                    </m:oMath>
                  </m:oMathPara>
                </a14:m>
                <a:endParaRPr lang="en-GB" sz="1400" dirty="0"/>
              </a:p>
            </p:txBody>
          </p:sp>
        </mc:Choice>
        <mc:Fallback>
          <p:sp>
            <p:nvSpPr>
              <p:cNvPr id="70" name="TextBox 69"/>
              <p:cNvSpPr txBox="1">
                <a:spLocks noRot="1" noChangeAspect="1" noMove="1" noResize="1" noEditPoints="1" noAdjustHandles="1" noChangeArrowheads="1" noChangeShapeType="1" noTextEdit="1"/>
              </p:cNvSpPr>
              <p:nvPr/>
            </p:nvSpPr>
            <p:spPr>
              <a:xfrm>
                <a:off x="3733800" y="4343400"/>
                <a:ext cx="1676400" cy="276999"/>
              </a:xfrm>
              <a:prstGeom prst="rect">
                <a:avLst/>
              </a:prstGeom>
              <a:blipFill rotWithShape="1">
                <a:blip r:embed="rId4"/>
                <a:stretch>
                  <a:fillRect b="-2222"/>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71" name="TextBox 70"/>
              <p:cNvSpPr txBox="1"/>
              <p:nvPr/>
            </p:nvSpPr>
            <p:spPr>
              <a:xfrm>
                <a:off x="3733800" y="4648200"/>
                <a:ext cx="838200" cy="276999"/>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r>
                        <a:rPr lang="en-GB" sz="1200" b="0" i="1" smtClean="0">
                          <a:latin typeface="Cambria Math"/>
                        </a:rPr>
                        <m:t>=−1.428</m:t>
                      </m:r>
                      <m:r>
                        <a:rPr lang="en-GB" sz="1200" b="0" i="1" smtClean="0">
                          <a:latin typeface="Cambria Math"/>
                        </a:rPr>
                        <m:t>𝑁</m:t>
                      </m:r>
                    </m:oMath>
                  </m:oMathPara>
                </a14:m>
                <a:endParaRPr lang="en-GB" sz="1200" dirty="0"/>
              </a:p>
            </p:txBody>
          </p:sp>
        </mc:Choice>
        <mc:Fallback>
          <p:sp>
            <p:nvSpPr>
              <p:cNvPr id="71" name="TextBox 70"/>
              <p:cNvSpPr txBox="1">
                <a:spLocks noRot="1" noChangeAspect="1" noMove="1" noResize="1" noEditPoints="1" noAdjustHandles="1" noChangeArrowheads="1" noChangeShapeType="1" noTextEdit="1"/>
              </p:cNvSpPr>
              <p:nvPr/>
            </p:nvSpPr>
            <p:spPr>
              <a:xfrm>
                <a:off x="3733800" y="4648200"/>
                <a:ext cx="838200" cy="276999"/>
              </a:xfrm>
              <a:prstGeom prst="rect">
                <a:avLst/>
              </a:prstGeom>
              <a:blipFill rotWithShape="1">
                <a:blip r:embed="rId5"/>
                <a:stretch>
                  <a:fillRect r="-8029"/>
                </a:stretch>
              </a:blipFill>
            </p:spPr>
            <p:txBody>
              <a:bodyPr/>
              <a:lstStyle/>
              <a:p>
                <a:r>
                  <a:rPr lang="en-GB">
                    <a:noFill/>
                  </a:rPr>
                  <a:t> </a:t>
                </a:r>
              </a:p>
            </p:txBody>
          </p:sp>
        </mc:Fallback>
      </mc:AlternateContent>
      <p:cxnSp>
        <p:nvCxnSpPr>
          <p:cNvPr id="17" name="Straight Arrow Connector 16"/>
          <p:cNvCxnSpPr/>
          <p:nvPr/>
        </p:nvCxnSpPr>
        <p:spPr>
          <a:xfrm flipV="1">
            <a:off x="4267200" y="4953000"/>
            <a:ext cx="0" cy="30480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2" name="Straight Arrow Connector 71"/>
          <p:cNvCxnSpPr/>
          <p:nvPr/>
        </p:nvCxnSpPr>
        <p:spPr>
          <a:xfrm>
            <a:off x="4267200" y="5257800"/>
            <a:ext cx="1600200" cy="0"/>
          </a:xfrm>
          <a:prstGeom prst="straightConnector1">
            <a:avLst/>
          </a:prstGeom>
          <a:ln w="25400">
            <a:solidFill>
              <a:srgbClr val="FF0000"/>
            </a:solidFill>
            <a:tailEnd type="none"/>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5867400" y="4953000"/>
            <a:ext cx="3124200" cy="646331"/>
          </a:xfrm>
          <a:prstGeom prst="rect">
            <a:avLst/>
          </a:prstGeom>
          <a:noFill/>
        </p:spPr>
        <p:txBody>
          <a:bodyPr wrap="square" rtlCol="0">
            <a:spAutoFit/>
          </a:bodyPr>
          <a:lstStyle/>
          <a:p>
            <a:pPr algn="ctr"/>
            <a:r>
              <a:rPr lang="en-GB" sz="1200" dirty="0" smtClean="0">
                <a:solidFill>
                  <a:srgbClr val="FF0000"/>
                </a:solidFill>
                <a:latin typeface="Comic Sans MS" pitchFamily="66" charset="0"/>
              </a:rPr>
              <a:t>As this is negative, then without friction, there is an overall force of 1.428N acting </a:t>
            </a:r>
            <a:r>
              <a:rPr lang="en-GB" sz="1200" u="sng" dirty="0" smtClean="0">
                <a:solidFill>
                  <a:srgbClr val="FF0000"/>
                </a:solidFill>
                <a:latin typeface="Comic Sans MS" pitchFamily="66" charset="0"/>
              </a:rPr>
              <a:t>down</a:t>
            </a:r>
            <a:r>
              <a:rPr lang="en-GB" sz="1200" dirty="0" smtClean="0">
                <a:solidFill>
                  <a:srgbClr val="FF0000"/>
                </a:solidFill>
                <a:latin typeface="Comic Sans MS" pitchFamily="66" charset="0"/>
              </a:rPr>
              <a:t> the plane</a:t>
            </a:r>
            <a:endParaRPr lang="en-GB" sz="1200" dirty="0">
              <a:solidFill>
                <a:srgbClr val="FF0000"/>
              </a:solidFill>
              <a:latin typeface="Comic Sans MS" pitchFamily="66" charset="0"/>
            </a:endParaRPr>
          </a:p>
        </p:txBody>
      </p:sp>
      <p:sp>
        <p:nvSpPr>
          <p:cNvPr id="73" name="TextBox 72"/>
          <p:cNvSpPr txBox="1"/>
          <p:nvPr/>
        </p:nvSpPr>
        <p:spPr>
          <a:xfrm>
            <a:off x="4343400" y="5715000"/>
            <a:ext cx="4648200" cy="830997"/>
          </a:xfrm>
          <a:prstGeom prst="rect">
            <a:avLst/>
          </a:prstGeom>
          <a:noFill/>
        </p:spPr>
        <p:txBody>
          <a:bodyPr wrap="square" rtlCol="0">
            <a:spAutoFit/>
          </a:bodyPr>
          <a:lstStyle/>
          <a:p>
            <a:pPr marL="171450" indent="-171450" algn="ctr">
              <a:buFont typeface="Wingdings"/>
              <a:buChar char="à"/>
            </a:pPr>
            <a:r>
              <a:rPr lang="en-GB" sz="1200" dirty="0" smtClean="0">
                <a:solidFill>
                  <a:srgbClr val="FF0000"/>
                </a:solidFill>
                <a:latin typeface="Comic Sans MS" pitchFamily="66" charset="0"/>
                <a:sym typeface="Wingdings" pitchFamily="2" charset="2"/>
              </a:rPr>
              <a:t>Therefore, friction will oppose this by acting up the plane</a:t>
            </a:r>
          </a:p>
          <a:p>
            <a:pPr marL="171450" indent="-171450" algn="ctr">
              <a:buFont typeface="Wingdings"/>
              <a:buChar char="à"/>
            </a:pPr>
            <a:endParaRPr lang="en-GB" sz="1200" dirty="0" smtClean="0">
              <a:solidFill>
                <a:srgbClr val="FF0000"/>
              </a:solidFill>
              <a:latin typeface="Comic Sans MS" pitchFamily="66" charset="0"/>
              <a:sym typeface="Wingdings" pitchFamily="2" charset="2"/>
            </a:endParaRPr>
          </a:p>
          <a:p>
            <a:pPr marL="171450" indent="-171450" algn="ctr">
              <a:buFont typeface="Wingdings"/>
              <a:buChar char="à"/>
            </a:pPr>
            <a:r>
              <a:rPr lang="en-GB" sz="1200" dirty="0" smtClean="0">
                <a:solidFill>
                  <a:srgbClr val="FF0000"/>
                </a:solidFill>
                <a:latin typeface="Comic Sans MS" pitchFamily="66" charset="0"/>
                <a:sym typeface="Wingdings" pitchFamily="2" charset="2"/>
              </a:rPr>
              <a:t>As F</a:t>
            </a:r>
            <a:r>
              <a:rPr lang="en-GB" sz="1200" baseline="-25000" dirty="0" smtClean="0">
                <a:solidFill>
                  <a:srgbClr val="FF0000"/>
                </a:solidFill>
                <a:latin typeface="Comic Sans MS" pitchFamily="66" charset="0"/>
                <a:sym typeface="Wingdings" pitchFamily="2" charset="2"/>
              </a:rPr>
              <a:t>MAX</a:t>
            </a:r>
            <a:r>
              <a:rPr lang="en-GB" sz="1200" dirty="0" smtClean="0">
                <a:solidFill>
                  <a:srgbClr val="FF0000"/>
                </a:solidFill>
                <a:latin typeface="Comic Sans MS" pitchFamily="66" charset="0"/>
                <a:sym typeface="Wingdings" pitchFamily="2" charset="2"/>
              </a:rPr>
              <a:t> = 4.012N, the box will </a:t>
            </a:r>
            <a:r>
              <a:rPr lang="en-GB" sz="1200" u="sng" dirty="0" smtClean="0">
                <a:solidFill>
                  <a:srgbClr val="FF0000"/>
                </a:solidFill>
                <a:latin typeface="Comic Sans MS" pitchFamily="66" charset="0"/>
                <a:sym typeface="Wingdings" pitchFamily="2" charset="2"/>
              </a:rPr>
              <a:t>not</a:t>
            </a:r>
            <a:r>
              <a:rPr lang="en-GB" sz="1200" dirty="0" smtClean="0">
                <a:solidFill>
                  <a:srgbClr val="FF0000"/>
                </a:solidFill>
                <a:latin typeface="Comic Sans MS" pitchFamily="66" charset="0"/>
                <a:sym typeface="Wingdings" pitchFamily="2" charset="2"/>
              </a:rPr>
              <a:t> move and is </a:t>
            </a:r>
            <a:r>
              <a:rPr lang="en-GB" sz="1200" u="sng" dirty="0" smtClean="0">
                <a:solidFill>
                  <a:srgbClr val="FF0000"/>
                </a:solidFill>
                <a:latin typeface="Comic Sans MS" pitchFamily="66" charset="0"/>
                <a:sym typeface="Wingdings" pitchFamily="2" charset="2"/>
              </a:rPr>
              <a:t>not</a:t>
            </a:r>
            <a:r>
              <a:rPr lang="en-GB" sz="1200" dirty="0" smtClean="0">
                <a:solidFill>
                  <a:srgbClr val="FF0000"/>
                </a:solidFill>
                <a:latin typeface="Comic Sans MS" pitchFamily="66" charset="0"/>
                <a:sym typeface="Wingdings" pitchFamily="2" charset="2"/>
              </a:rPr>
              <a:t> in limiting equilibrium</a:t>
            </a:r>
            <a:endParaRPr lang="en-GB" sz="1200" dirty="0">
              <a:solidFill>
                <a:srgbClr val="FF0000"/>
              </a:solidFill>
              <a:latin typeface="Comic Sans MS" pitchFamily="66" charset="0"/>
            </a:endParaRPr>
          </a:p>
        </p:txBody>
      </p:sp>
      <p:pic>
        <p:nvPicPr>
          <p:cNvPr id="74" name="Picture 6" descr="http://sd.keepcalm-o-matic.co.uk/i/keep-calm-and-use-the-forces-3.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52400" y="76200"/>
            <a:ext cx="1066800" cy="1244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6411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8"/>
                                        </p:tgtEl>
                                        <p:attrNameLst>
                                          <p:attrName>style.visibility</p:attrName>
                                        </p:attrNameLst>
                                      </p:cBhvr>
                                      <p:to>
                                        <p:strVal val="visible"/>
                                      </p:to>
                                    </p:set>
                                    <p:animEffect transition="in" filter="blinds(horizontal)">
                                      <p:cBhvr>
                                        <p:cTn id="7" dur="500"/>
                                        <p:tgtEl>
                                          <p:spTgt spid="8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1"/>
                                        </p:tgtEl>
                                        <p:attrNameLst>
                                          <p:attrName>style.visibility</p:attrName>
                                        </p:attrNameLst>
                                      </p:cBhvr>
                                      <p:to>
                                        <p:strVal val="visible"/>
                                      </p:to>
                                    </p:set>
                                    <p:animEffect transition="in" filter="blinds(horizontal)">
                                      <p:cBhvr>
                                        <p:cTn id="12" dur="500"/>
                                        <p:tgtEl>
                                          <p:spTgt spid="61"/>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2"/>
                                        </p:tgtEl>
                                        <p:attrNameLst>
                                          <p:attrName>style.visibility</p:attrName>
                                        </p:attrNameLst>
                                      </p:cBhvr>
                                      <p:to>
                                        <p:strVal val="visible"/>
                                      </p:to>
                                    </p:set>
                                    <p:animEffect transition="in" filter="blinds(horizontal)">
                                      <p:cBhvr>
                                        <p:cTn id="17" dur="500"/>
                                        <p:tgtEl>
                                          <p:spTgt spid="62"/>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9"/>
                                        </p:tgtEl>
                                        <p:attrNameLst>
                                          <p:attrName>style.visibility</p:attrName>
                                        </p:attrNameLst>
                                      </p:cBhvr>
                                      <p:to>
                                        <p:strVal val="visible"/>
                                      </p:to>
                                    </p:set>
                                    <p:animEffect transition="in" filter="blinds(horizontal)">
                                      <p:cBhvr>
                                        <p:cTn id="22" dur="500"/>
                                        <p:tgtEl>
                                          <p:spTgt spid="69"/>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70"/>
                                        </p:tgtEl>
                                        <p:attrNameLst>
                                          <p:attrName>style.visibility</p:attrName>
                                        </p:attrNameLst>
                                      </p:cBhvr>
                                      <p:to>
                                        <p:strVal val="visible"/>
                                      </p:to>
                                    </p:set>
                                    <p:animEffect transition="in" filter="blinds(horizontal)">
                                      <p:cBhvr>
                                        <p:cTn id="27" dur="500"/>
                                        <p:tgtEl>
                                          <p:spTgt spid="70"/>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71"/>
                                        </p:tgtEl>
                                        <p:attrNameLst>
                                          <p:attrName>style.visibility</p:attrName>
                                        </p:attrNameLst>
                                      </p:cBhvr>
                                      <p:to>
                                        <p:strVal val="visible"/>
                                      </p:to>
                                    </p:set>
                                    <p:animEffect transition="in" filter="blinds(horizontal)">
                                      <p:cBhvr>
                                        <p:cTn id="32" dur="500"/>
                                        <p:tgtEl>
                                          <p:spTgt spid="71"/>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blinds(horizontal)">
                                      <p:cBhvr>
                                        <p:cTn id="37" dur="500"/>
                                        <p:tgtEl>
                                          <p:spTgt spid="17"/>
                                        </p:tgtEl>
                                      </p:cBhvr>
                                    </p:animEffect>
                                  </p:childTnLst>
                                </p:cTn>
                              </p:par>
                              <p:par>
                                <p:cTn id="38" presetID="3" presetClass="entr" presetSubtype="5" fill="hold" nodeType="withEffect">
                                  <p:stCondLst>
                                    <p:cond delay="0"/>
                                  </p:stCondLst>
                                  <p:childTnLst>
                                    <p:set>
                                      <p:cBhvr>
                                        <p:cTn id="39" dur="1" fill="hold">
                                          <p:stCondLst>
                                            <p:cond delay="0"/>
                                          </p:stCondLst>
                                        </p:cTn>
                                        <p:tgtEl>
                                          <p:spTgt spid="72"/>
                                        </p:tgtEl>
                                        <p:attrNameLst>
                                          <p:attrName>style.visibility</p:attrName>
                                        </p:attrNameLst>
                                      </p:cBhvr>
                                      <p:to>
                                        <p:strVal val="visible"/>
                                      </p:to>
                                    </p:set>
                                    <p:animEffect transition="in" filter="blinds(vertical)">
                                      <p:cBhvr>
                                        <p:cTn id="40" dur="500"/>
                                        <p:tgtEl>
                                          <p:spTgt spid="72"/>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28"/>
                                        </p:tgtEl>
                                        <p:attrNameLst>
                                          <p:attrName>style.visibility</p:attrName>
                                        </p:attrNameLst>
                                      </p:cBhvr>
                                      <p:to>
                                        <p:strVal val="visible"/>
                                      </p:to>
                                    </p:set>
                                    <p:animEffect transition="in" filter="blinds(horizontal)">
                                      <p:cBhvr>
                                        <p:cTn id="45" dur="500"/>
                                        <p:tgtEl>
                                          <p:spTgt spid="28"/>
                                        </p:tgtEl>
                                      </p:cBhvr>
                                    </p:animEffect>
                                  </p:childTnLst>
                                </p:cTn>
                              </p:par>
                            </p:childTnLst>
                          </p:cTn>
                        </p:par>
                      </p:childTnLst>
                    </p:cTn>
                  </p:par>
                  <p:par>
                    <p:cTn id="46" fill="hold">
                      <p:stCondLst>
                        <p:cond delay="indefinite"/>
                      </p:stCondLst>
                      <p:childTnLst>
                        <p:par>
                          <p:cTn id="47" fill="hold">
                            <p:stCondLst>
                              <p:cond delay="0"/>
                            </p:stCondLst>
                            <p:childTnLst>
                              <p:par>
                                <p:cTn id="48" presetID="3" presetClass="entr" presetSubtype="10" fill="hold" nodeType="clickEffect">
                                  <p:stCondLst>
                                    <p:cond delay="0"/>
                                  </p:stCondLst>
                                  <p:childTnLst>
                                    <p:set>
                                      <p:cBhvr>
                                        <p:cTn id="49" dur="1" fill="hold">
                                          <p:stCondLst>
                                            <p:cond delay="0"/>
                                          </p:stCondLst>
                                        </p:cTn>
                                        <p:tgtEl>
                                          <p:spTgt spid="73">
                                            <p:txEl>
                                              <p:pRg st="0" end="0"/>
                                            </p:txEl>
                                          </p:spTgt>
                                        </p:tgtEl>
                                        <p:attrNameLst>
                                          <p:attrName>style.visibility</p:attrName>
                                        </p:attrNameLst>
                                      </p:cBhvr>
                                      <p:to>
                                        <p:strVal val="visible"/>
                                      </p:to>
                                    </p:set>
                                    <p:animEffect transition="in" filter="blinds(horizontal)">
                                      <p:cBhvr>
                                        <p:cTn id="50" dur="500"/>
                                        <p:tgtEl>
                                          <p:spTgt spid="73">
                                            <p:txEl>
                                              <p:pRg st="0" end="0"/>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 presetClass="entr" presetSubtype="10" fill="hold" nodeType="clickEffect">
                                  <p:stCondLst>
                                    <p:cond delay="0"/>
                                  </p:stCondLst>
                                  <p:childTnLst>
                                    <p:set>
                                      <p:cBhvr>
                                        <p:cTn id="54" dur="1" fill="hold">
                                          <p:stCondLst>
                                            <p:cond delay="0"/>
                                          </p:stCondLst>
                                        </p:cTn>
                                        <p:tgtEl>
                                          <p:spTgt spid="73">
                                            <p:txEl>
                                              <p:pRg st="2" end="2"/>
                                            </p:txEl>
                                          </p:spTgt>
                                        </p:tgtEl>
                                        <p:attrNameLst>
                                          <p:attrName>style.visibility</p:attrName>
                                        </p:attrNameLst>
                                      </p:cBhvr>
                                      <p:to>
                                        <p:strVal val="visible"/>
                                      </p:to>
                                    </p:set>
                                    <p:animEffect transition="in" filter="blinds(horizontal)">
                                      <p:cBhvr>
                                        <p:cTn id="55" dur="500"/>
                                        <p:tgtEl>
                                          <p:spTgt spid="7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 grpId="0"/>
      <p:bldP spid="61" grpId="0"/>
      <p:bldP spid="62" grpId="0"/>
      <p:bldP spid="69" grpId="0"/>
      <p:bldP spid="70" grpId="0"/>
      <p:bldP spid="71" grpId="0"/>
      <p:bldP spid="28"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omic Sans MS" pitchFamily="66" charset="0"/>
              </a:rPr>
              <a:t>Summary</a:t>
            </a:r>
            <a:endParaRPr lang="en-GB" dirty="0">
              <a:latin typeface="Comic Sans MS" pitchFamily="66" charset="0"/>
            </a:endParaRPr>
          </a:p>
        </p:txBody>
      </p:sp>
      <p:sp>
        <p:nvSpPr>
          <p:cNvPr id="3" name="Content Placeholder 2"/>
          <p:cNvSpPr>
            <a:spLocks noGrp="1"/>
          </p:cNvSpPr>
          <p:nvPr>
            <p:ph idx="1"/>
          </p:nvPr>
        </p:nvSpPr>
        <p:spPr/>
        <p:txBody>
          <a:bodyPr>
            <a:normAutofit lnSpcReduction="10000"/>
          </a:bodyPr>
          <a:lstStyle/>
          <a:p>
            <a:r>
              <a:rPr lang="en-GB" dirty="0" smtClean="0">
                <a:latin typeface="Comic Sans MS" pitchFamily="66" charset="0"/>
              </a:rPr>
              <a:t>We have learnt about resolving forces when a particle is in limiting equilibrium</a:t>
            </a:r>
          </a:p>
          <a:p>
            <a:endParaRPr lang="en-GB" dirty="0">
              <a:latin typeface="Comic Sans MS" pitchFamily="66" charset="0"/>
            </a:endParaRPr>
          </a:p>
          <a:p>
            <a:r>
              <a:rPr lang="en-GB" dirty="0" smtClean="0">
                <a:latin typeface="Comic Sans MS" pitchFamily="66" charset="0"/>
              </a:rPr>
              <a:t>We have seen when and how to include additional forces such as tension and friction</a:t>
            </a:r>
          </a:p>
          <a:p>
            <a:endParaRPr lang="en-GB" dirty="0">
              <a:latin typeface="Comic Sans MS" pitchFamily="66" charset="0"/>
            </a:endParaRPr>
          </a:p>
          <a:p>
            <a:r>
              <a:rPr lang="en-GB" dirty="0" smtClean="0">
                <a:latin typeface="Comic Sans MS" pitchFamily="66" charset="0"/>
              </a:rPr>
              <a:t>We have looked at situations where friction acts in different directions</a:t>
            </a:r>
          </a:p>
          <a:p>
            <a:endParaRPr lang="en-GB" dirty="0">
              <a:latin typeface="Comic Sans MS" pitchFamily="66" charset="0"/>
            </a:endParaRPr>
          </a:p>
        </p:txBody>
      </p:sp>
    </p:spTree>
    <p:extLst>
      <p:ext uri="{BB962C8B-B14F-4D97-AF65-F5344CB8AC3E}">
        <p14:creationId xmlns:p14="http://schemas.microsoft.com/office/powerpoint/2010/main" val="37852947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omic Sans MS" pitchFamily="66" charset="0"/>
              </a:rPr>
              <a:t>Statics of a Particle</a:t>
            </a:r>
            <a:endParaRPr lang="en-GB" dirty="0">
              <a:latin typeface="Comic Sans MS" pitchFamily="66" charset="0"/>
            </a:endParaRPr>
          </a:p>
        </p:txBody>
      </p:sp>
      <p:sp>
        <p:nvSpPr>
          <p:cNvPr id="3" name="Content Placeholder 2"/>
          <p:cNvSpPr>
            <a:spLocks noGrp="1"/>
          </p:cNvSpPr>
          <p:nvPr>
            <p:ph idx="1"/>
          </p:nvPr>
        </p:nvSpPr>
        <p:spPr>
          <a:xfrm>
            <a:off x="152400" y="1600200"/>
            <a:ext cx="3657600" cy="4525963"/>
          </a:xfrm>
        </p:spPr>
        <p:txBody>
          <a:bodyPr>
            <a:normAutofit/>
          </a:bodyPr>
          <a:lstStyle/>
          <a:p>
            <a:pPr marL="0" indent="0" algn="ctr">
              <a:buNone/>
            </a:pPr>
            <a:r>
              <a:rPr lang="en-GB" sz="1400" b="1" dirty="0" smtClean="0">
                <a:latin typeface="Comic Sans MS" pitchFamily="66" charset="0"/>
              </a:rPr>
              <a:t>You can solve problems involving particles in equilibrium by considering forces acting horizontally and vertically</a:t>
            </a:r>
            <a:endParaRPr lang="en-GB" sz="1400" dirty="0" smtClean="0">
              <a:latin typeface="Comic Sans MS" pitchFamily="66" charset="0"/>
            </a:endParaRPr>
          </a:p>
          <a:p>
            <a:pPr marL="0" indent="0" algn="ctr">
              <a:buNone/>
            </a:pPr>
            <a:endParaRPr lang="en-GB" sz="1400" b="1" dirty="0">
              <a:latin typeface="Comic Sans MS" pitchFamily="66" charset="0"/>
            </a:endParaRPr>
          </a:p>
          <a:p>
            <a:pPr marL="0" indent="0" algn="ctr">
              <a:buNone/>
            </a:pPr>
            <a:r>
              <a:rPr lang="en-GB" sz="1400" dirty="0" smtClean="0">
                <a:latin typeface="Comic Sans MS" pitchFamily="66" charset="0"/>
              </a:rPr>
              <a:t>Similar to chapter 3, for these types of problem you should:</a:t>
            </a:r>
          </a:p>
          <a:p>
            <a:pPr algn="ctr">
              <a:buAutoNum type="arabicParenR"/>
            </a:pPr>
            <a:r>
              <a:rPr lang="en-GB" sz="1400" dirty="0" smtClean="0">
                <a:latin typeface="Comic Sans MS" pitchFamily="66" charset="0"/>
              </a:rPr>
              <a:t>Draw a diagram and label the forces</a:t>
            </a:r>
          </a:p>
          <a:p>
            <a:pPr algn="ctr">
              <a:buAutoNum type="arabicParenR"/>
            </a:pPr>
            <a:endParaRPr lang="en-GB" sz="1400" dirty="0" smtClean="0">
              <a:latin typeface="Comic Sans MS" pitchFamily="66" charset="0"/>
            </a:endParaRPr>
          </a:p>
          <a:p>
            <a:pPr algn="ctr">
              <a:buAutoNum type="arabicParenR"/>
            </a:pPr>
            <a:r>
              <a:rPr lang="en-GB" sz="1400" dirty="0" smtClean="0">
                <a:latin typeface="Comic Sans MS" pitchFamily="66" charset="0"/>
              </a:rPr>
              <a:t>Resolve into horizontal/vertical or parallel/perpendicular components</a:t>
            </a:r>
          </a:p>
          <a:p>
            <a:pPr algn="ctr">
              <a:buAutoNum type="arabicParenR"/>
            </a:pPr>
            <a:endParaRPr lang="en-GB" sz="1400" dirty="0" smtClean="0">
              <a:latin typeface="Comic Sans MS" pitchFamily="66" charset="0"/>
            </a:endParaRPr>
          </a:p>
          <a:p>
            <a:pPr algn="ctr">
              <a:buAutoNum type="arabicParenR"/>
            </a:pPr>
            <a:r>
              <a:rPr lang="en-GB" sz="1400" dirty="0" smtClean="0">
                <a:latin typeface="Comic Sans MS" pitchFamily="66" charset="0"/>
              </a:rPr>
              <a:t>Set the sums equal to 0 (as the objects are in equilibrium, the forces acting in opposite directions must cancel out…</a:t>
            </a:r>
          </a:p>
          <a:p>
            <a:pPr algn="ctr">
              <a:buAutoNum type="arabicParenR"/>
            </a:pPr>
            <a:endParaRPr lang="en-GB" sz="1400" dirty="0" smtClean="0">
              <a:latin typeface="Comic Sans MS" pitchFamily="66" charset="0"/>
            </a:endParaRPr>
          </a:p>
          <a:p>
            <a:pPr algn="ctr">
              <a:buAutoNum type="arabicParenR"/>
            </a:pPr>
            <a:r>
              <a:rPr lang="en-GB" sz="1400" dirty="0" smtClean="0">
                <a:latin typeface="Comic Sans MS" pitchFamily="66" charset="0"/>
              </a:rPr>
              <a:t>Solve the equations to find the unknown forces…</a:t>
            </a:r>
            <a:endParaRPr lang="en-GB" sz="1400" dirty="0">
              <a:latin typeface="Comic Sans MS" pitchFamily="66" charset="0"/>
            </a:endParaRPr>
          </a:p>
        </p:txBody>
      </p:sp>
      <p:sp>
        <p:nvSpPr>
          <p:cNvPr id="4" name="TextBox 3"/>
          <p:cNvSpPr txBox="1"/>
          <p:nvPr/>
        </p:nvSpPr>
        <p:spPr>
          <a:xfrm>
            <a:off x="8721718" y="6531169"/>
            <a:ext cx="460382" cy="338554"/>
          </a:xfrm>
          <a:prstGeom prst="rect">
            <a:avLst/>
          </a:prstGeom>
          <a:noFill/>
        </p:spPr>
        <p:txBody>
          <a:bodyPr wrap="none" rtlCol="0">
            <a:spAutoFit/>
          </a:bodyPr>
          <a:lstStyle/>
          <a:p>
            <a:pPr algn="r"/>
            <a:r>
              <a:rPr lang="en-GB" sz="1600" dirty="0" smtClean="0">
                <a:latin typeface="Comic Sans MS" pitchFamily="66" charset="0"/>
              </a:rPr>
              <a:t>4A</a:t>
            </a:r>
            <a:endParaRPr lang="en-GB" sz="1600" dirty="0">
              <a:latin typeface="Comic Sans MS" pitchFamily="66" charset="0"/>
            </a:endParaRPr>
          </a:p>
        </p:txBody>
      </p:sp>
      <p:cxnSp>
        <p:nvCxnSpPr>
          <p:cNvPr id="6" name="Straight Arrow Connector 5"/>
          <p:cNvCxnSpPr/>
          <p:nvPr/>
        </p:nvCxnSpPr>
        <p:spPr>
          <a:xfrm flipV="1">
            <a:off x="5541034" y="1447800"/>
            <a:ext cx="0" cy="2590800"/>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5400000" flipV="1">
            <a:off x="5541034" y="1524000"/>
            <a:ext cx="0" cy="2590800"/>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5388634" y="1143000"/>
            <a:ext cx="304800" cy="307777"/>
          </a:xfrm>
          <a:prstGeom prst="rect">
            <a:avLst/>
          </a:prstGeom>
          <a:noFill/>
        </p:spPr>
        <p:txBody>
          <a:bodyPr wrap="square" rtlCol="0">
            <a:spAutoFit/>
          </a:bodyPr>
          <a:lstStyle/>
          <a:p>
            <a:r>
              <a:rPr lang="en-GB" sz="1400" dirty="0" smtClean="0">
                <a:latin typeface="Comic Sans MS" pitchFamily="66" charset="0"/>
              </a:rPr>
              <a:t>y</a:t>
            </a:r>
            <a:endParaRPr lang="en-GB" sz="1400" dirty="0">
              <a:latin typeface="Comic Sans MS" pitchFamily="66" charset="0"/>
            </a:endParaRPr>
          </a:p>
        </p:txBody>
      </p:sp>
      <p:sp>
        <p:nvSpPr>
          <p:cNvPr id="11" name="TextBox 10"/>
          <p:cNvSpPr txBox="1"/>
          <p:nvPr/>
        </p:nvSpPr>
        <p:spPr>
          <a:xfrm>
            <a:off x="6760234" y="2667000"/>
            <a:ext cx="304800" cy="307777"/>
          </a:xfrm>
          <a:prstGeom prst="rect">
            <a:avLst/>
          </a:prstGeom>
          <a:noFill/>
        </p:spPr>
        <p:txBody>
          <a:bodyPr wrap="square" rtlCol="0">
            <a:spAutoFit/>
          </a:bodyPr>
          <a:lstStyle/>
          <a:p>
            <a:r>
              <a:rPr lang="en-GB" sz="1400" dirty="0" smtClean="0">
                <a:latin typeface="Comic Sans MS" pitchFamily="66" charset="0"/>
              </a:rPr>
              <a:t>x</a:t>
            </a:r>
            <a:endParaRPr lang="en-GB" sz="1400" dirty="0">
              <a:latin typeface="Comic Sans MS" pitchFamily="66" charset="0"/>
            </a:endParaRPr>
          </a:p>
        </p:txBody>
      </p:sp>
      <p:cxnSp>
        <p:nvCxnSpPr>
          <p:cNvPr id="13" name="Straight Arrow Connector 12"/>
          <p:cNvCxnSpPr/>
          <p:nvPr/>
        </p:nvCxnSpPr>
        <p:spPr>
          <a:xfrm flipV="1">
            <a:off x="5541034" y="2133600"/>
            <a:ext cx="1143000" cy="6858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5541034" y="2819400"/>
            <a:ext cx="0" cy="12192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flipV="1">
            <a:off x="4626634" y="1981200"/>
            <a:ext cx="914400" cy="8382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4321834" y="1676400"/>
            <a:ext cx="436338" cy="307777"/>
          </a:xfrm>
          <a:prstGeom prst="rect">
            <a:avLst/>
          </a:prstGeom>
          <a:noFill/>
        </p:spPr>
        <p:txBody>
          <a:bodyPr wrap="none" rtlCol="0">
            <a:spAutoFit/>
          </a:bodyPr>
          <a:lstStyle/>
          <a:p>
            <a:r>
              <a:rPr lang="en-GB" sz="1400" dirty="0" smtClean="0">
                <a:latin typeface="Comic Sans MS" pitchFamily="66" charset="0"/>
              </a:rPr>
              <a:t>4N</a:t>
            </a:r>
            <a:endParaRPr lang="en-GB" sz="1400" dirty="0">
              <a:latin typeface="Comic Sans MS" pitchFamily="66" charset="0"/>
            </a:endParaRPr>
          </a:p>
        </p:txBody>
      </p:sp>
      <p:sp>
        <p:nvSpPr>
          <p:cNvPr id="21" name="TextBox 20"/>
          <p:cNvSpPr txBox="1"/>
          <p:nvPr/>
        </p:nvSpPr>
        <p:spPr>
          <a:xfrm>
            <a:off x="6531634" y="1828800"/>
            <a:ext cx="473206" cy="307777"/>
          </a:xfrm>
          <a:prstGeom prst="rect">
            <a:avLst/>
          </a:prstGeom>
          <a:noFill/>
        </p:spPr>
        <p:txBody>
          <a:bodyPr wrap="none" rtlCol="0">
            <a:spAutoFit/>
          </a:bodyPr>
          <a:lstStyle/>
          <a:p>
            <a:r>
              <a:rPr lang="en-GB" sz="1400" dirty="0" smtClean="0">
                <a:latin typeface="Comic Sans MS" pitchFamily="66" charset="0"/>
              </a:rPr>
              <a:t>P N</a:t>
            </a:r>
            <a:endParaRPr lang="en-GB" sz="1400" dirty="0">
              <a:latin typeface="Comic Sans MS" pitchFamily="66" charset="0"/>
            </a:endParaRPr>
          </a:p>
        </p:txBody>
      </p:sp>
      <p:sp>
        <p:nvSpPr>
          <p:cNvPr id="22" name="TextBox 21"/>
          <p:cNvSpPr txBox="1"/>
          <p:nvPr/>
        </p:nvSpPr>
        <p:spPr>
          <a:xfrm>
            <a:off x="5312434" y="4038600"/>
            <a:ext cx="537327" cy="307777"/>
          </a:xfrm>
          <a:prstGeom prst="rect">
            <a:avLst/>
          </a:prstGeom>
          <a:noFill/>
        </p:spPr>
        <p:txBody>
          <a:bodyPr wrap="none" rtlCol="0">
            <a:spAutoFit/>
          </a:bodyPr>
          <a:lstStyle/>
          <a:p>
            <a:r>
              <a:rPr lang="en-GB" sz="1400" dirty="0" smtClean="0">
                <a:latin typeface="Comic Sans MS" pitchFamily="66" charset="0"/>
              </a:rPr>
              <a:t>Q N</a:t>
            </a:r>
            <a:endParaRPr lang="en-GB" sz="1400" dirty="0">
              <a:latin typeface="Comic Sans MS" pitchFamily="66" charset="0"/>
            </a:endParaRPr>
          </a:p>
        </p:txBody>
      </p:sp>
      <p:sp>
        <p:nvSpPr>
          <p:cNvPr id="24" name="Arc 23"/>
          <p:cNvSpPr/>
          <p:nvPr/>
        </p:nvSpPr>
        <p:spPr>
          <a:xfrm>
            <a:off x="5007634" y="2438400"/>
            <a:ext cx="914400" cy="914400"/>
          </a:xfrm>
          <a:prstGeom prst="arc">
            <a:avLst>
              <a:gd name="adj1" fmla="val 19522551"/>
              <a:gd name="adj2" fmla="val 20999191"/>
            </a:avLst>
          </a:prstGeom>
          <a:no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5" name="Arc 24"/>
          <p:cNvSpPr/>
          <p:nvPr/>
        </p:nvSpPr>
        <p:spPr>
          <a:xfrm>
            <a:off x="5236234" y="2362200"/>
            <a:ext cx="914400" cy="914400"/>
          </a:xfrm>
          <a:prstGeom prst="arc">
            <a:avLst>
              <a:gd name="adj1" fmla="val 10833398"/>
              <a:gd name="adj2" fmla="val 12630395"/>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6" name="TextBox 25"/>
          <p:cNvSpPr txBox="1"/>
          <p:nvPr/>
        </p:nvSpPr>
        <p:spPr>
          <a:xfrm>
            <a:off x="5845834" y="2590800"/>
            <a:ext cx="436338" cy="276999"/>
          </a:xfrm>
          <a:prstGeom prst="rect">
            <a:avLst/>
          </a:prstGeom>
          <a:noFill/>
        </p:spPr>
        <p:txBody>
          <a:bodyPr wrap="none" rtlCol="0">
            <a:spAutoFit/>
          </a:bodyPr>
          <a:lstStyle/>
          <a:p>
            <a:r>
              <a:rPr lang="en-GB" sz="1200" dirty="0" smtClean="0">
                <a:latin typeface="Comic Sans MS" pitchFamily="66" charset="0"/>
              </a:rPr>
              <a:t>30°</a:t>
            </a:r>
            <a:endParaRPr lang="en-GB" sz="1200" dirty="0">
              <a:latin typeface="Comic Sans MS" pitchFamily="66" charset="0"/>
            </a:endParaRPr>
          </a:p>
        </p:txBody>
      </p:sp>
      <p:sp>
        <p:nvSpPr>
          <p:cNvPr id="27" name="TextBox 26"/>
          <p:cNvSpPr txBox="1"/>
          <p:nvPr/>
        </p:nvSpPr>
        <p:spPr>
          <a:xfrm>
            <a:off x="4931434" y="2590800"/>
            <a:ext cx="436338" cy="276999"/>
          </a:xfrm>
          <a:prstGeom prst="rect">
            <a:avLst/>
          </a:prstGeom>
          <a:noFill/>
        </p:spPr>
        <p:txBody>
          <a:bodyPr wrap="none" rtlCol="0">
            <a:spAutoFit/>
          </a:bodyPr>
          <a:lstStyle/>
          <a:p>
            <a:r>
              <a:rPr lang="en-GB" sz="1200" dirty="0" smtClean="0">
                <a:latin typeface="Comic Sans MS" pitchFamily="66" charset="0"/>
              </a:rPr>
              <a:t>45°</a:t>
            </a:r>
            <a:endParaRPr lang="en-GB" sz="1200" dirty="0">
              <a:latin typeface="Comic Sans MS" pitchFamily="66" charset="0"/>
            </a:endParaRPr>
          </a:p>
        </p:txBody>
      </p:sp>
      <p:cxnSp>
        <p:nvCxnSpPr>
          <p:cNvPr id="28" name="Straight Arrow Connector 27"/>
          <p:cNvCxnSpPr/>
          <p:nvPr/>
        </p:nvCxnSpPr>
        <p:spPr>
          <a:xfrm flipH="1">
            <a:off x="4626634" y="2819400"/>
            <a:ext cx="914400" cy="0"/>
          </a:xfrm>
          <a:prstGeom prst="straightConnector1">
            <a:avLst/>
          </a:prstGeom>
          <a:ln w="25400">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V="1">
            <a:off x="4626634" y="1981200"/>
            <a:ext cx="0" cy="838200"/>
          </a:xfrm>
          <a:prstGeom prst="straightConnector1">
            <a:avLst/>
          </a:prstGeom>
          <a:ln w="25400">
            <a:solidFill>
              <a:srgbClr val="0000FF"/>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5541034" y="2819400"/>
            <a:ext cx="1143000" cy="0"/>
          </a:xfrm>
          <a:prstGeom prst="straightConnector1">
            <a:avLst/>
          </a:prstGeom>
          <a:ln w="25400">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flipV="1">
            <a:off x="6684034" y="2133600"/>
            <a:ext cx="0" cy="685800"/>
          </a:xfrm>
          <a:prstGeom prst="straightConnector1">
            <a:avLst/>
          </a:prstGeom>
          <a:ln w="25400">
            <a:solidFill>
              <a:srgbClr val="0000FF"/>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3940834" y="2286000"/>
            <a:ext cx="699230" cy="276999"/>
          </a:xfrm>
          <a:prstGeom prst="rect">
            <a:avLst/>
          </a:prstGeom>
          <a:noFill/>
        </p:spPr>
        <p:txBody>
          <a:bodyPr wrap="none" rtlCol="0">
            <a:spAutoFit/>
          </a:bodyPr>
          <a:lstStyle/>
          <a:p>
            <a:r>
              <a:rPr lang="en-GB" sz="1200" dirty="0" smtClean="0">
                <a:solidFill>
                  <a:srgbClr val="0000FF"/>
                </a:solidFill>
                <a:latin typeface="Comic Sans MS" pitchFamily="66" charset="0"/>
              </a:rPr>
              <a:t>4Sin45</a:t>
            </a:r>
            <a:endParaRPr lang="en-GB" sz="1200" dirty="0">
              <a:solidFill>
                <a:srgbClr val="0000FF"/>
              </a:solidFill>
              <a:latin typeface="Comic Sans MS" pitchFamily="66" charset="0"/>
            </a:endParaRPr>
          </a:p>
        </p:txBody>
      </p:sp>
      <p:sp>
        <p:nvSpPr>
          <p:cNvPr id="39" name="TextBox 38"/>
          <p:cNvSpPr txBox="1"/>
          <p:nvPr/>
        </p:nvSpPr>
        <p:spPr>
          <a:xfrm>
            <a:off x="4702834" y="2819400"/>
            <a:ext cx="716863" cy="276999"/>
          </a:xfrm>
          <a:prstGeom prst="rect">
            <a:avLst/>
          </a:prstGeom>
          <a:noFill/>
        </p:spPr>
        <p:txBody>
          <a:bodyPr wrap="none" rtlCol="0">
            <a:spAutoFit/>
          </a:bodyPr>
          <a:lstStyle/>
          <a:p>
            <a:r>
              <a:rPr lang="en-GB" sz="1200" dirty="0" smtClean="0">
                <a:solidFill>
                  <a:srgbClr val="FF0000"/>
                </a:solidFill>
                <a:latin typeface="Comic Sans MS" pitchFamily="66" charset="0"/>
              </a:rPr>
              <a:t>4Cos45</a:t>
            </a:r>
            <a:endParaRPr lang="en-GB" sz="1200" dirty="0">
              <a:solidFill>
                <a:srgbClr val="FF0000"/>
              </a:solidFill>
              <a:latin typeface="Comic Sans MS" pitchFamily="66" charset="0"/>
            </a:endParaRPr>
          </a:p>
        </p:txBody>
      </p:sp>
      <p:sp>
        <p:nvSpPr>
          <p:cNvPr id="40" name="TextBox 39"/>
          <p:cNvSpPr txBox="1"/>
          <p:nvPr/>
        </p:nvSpPr>
        <p:spPr>
          <a:xfrm>
            <a:off x="5769634" y="2819400"/>
            <a:ext cx="702436" cy="276999"/>
          </a:xfrm>
          <a:prstGeom prst="rect">
            <a:avLst/>
          </a:prstGeom>
          <a:noFill/>
        </p:spPr>
        <p:txBody>
          <a:bodyPr wrap="none" rtlCol="0">
            <a:spAutoFit/>
          </a:bodyPr>
          <a:lstStyle/>
          <a:p>
            <a:r>
              <a:rPr lang="en-GB" sz="1200" dirty="0" smtClean="0">
                <a:solidFill>
                  <a:srgbClr val="FF0000"/>
                </a:solidFill>
                <a:latin typeface="Comic Sans MS" pitchFamily="66" charset="0"/>
              </a:rPr>
              <a:t>PCos30</a:t>
            </a:r>
            <a:endParaRPr lang="en-GB" sz="1200" dirty="0">
              <a:solidFill>
                <a:srgbClr val="FF0000"/>
              </a:solidFill>
              <a:latin typeface="Comic Sans MS" pitchFamily="66" charset="0"/>
            </a:endParaRPr>
          </a:p>
        </p:txBody>
      </p:sp>
      <p:sp>
        <p:nvSpPr>
          <p:cNvPr id="41" name="TextBox 40"/>
          <p:cNvSpPr txBox="1"/>
          <p:nvPr/>
        </p:nvSpPr>
        <p:spPr>
          <a:xfrm>
            <a:off x="6684034" y="2362200"/>
            <a:ext cx="684803" cy="276999"/>
          </a:xfrm>
          <a:prstGeom prst="rect">
            <a:avLst/>
          </a:prstGeom>
          <a:noFill/>
        </p:spPr>
        <p:txBody>
          <a:bodyPr wrap="none" rtlCol="0">
            <a:spAutoFit/>
          </a:bodyPr>
          <a:lstStyle/>
          <a:p>
            <a:r>
              <a:rPr lang="en-GB" sz="1200" dirty="0" smtClean="0">
                <a:solidFill>
                  <a:srgbClr val="0000FF"/>
                </a:solidFill>
                <a:latin typeface="Comic Sans MS" pitchFamily="66" charset="0"/>
              </a:rPr>
              <a:t>PSin30</a:t>
            </a:r>
            <a:endParaRPr lang="en-GB" sz="1200" dirty="0">
              <a:solidFill>
                <a:srgbClr val="0000FF"/>
              </a:solidFill>
              <a:latin typeface="Comic Sans MS" pitchFamily="66" charset="0"/>
            </a:endParaRPr>
          </a:p>
        </p:txBody>
      </p:sp>
      <p:sp>
        <p:nvSpPr>
          <p:cNvPr id="42" name="Oval 41"/>
          <p:cNvSpPr/>
          <p:nvPr/>
        </p:nvSpPr>
        <p:spPr>
          <a:xfrm>
            <a:off x="5507121" y="2776275"/>
            <a:ext cx="76200" cy="762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TextBox 42"/>
          <p:cNvSpPr txBox="1"/>
          <p:nvPr/>
        </p:nvSpPr>
        <p:spPr>
          <a:xfrm>
            <a:off x="7239000" y="1676400"/>
            <a:ext cx="1795732" cy="2308324"/>
          </a:xfrm>
          <a:prstGeom prst="rect">
            <a:avLst/>
          </a:prstGeom>
          <a:noFill/>
        </p:spPr>
        <p:txBody>
          <a:bodyPr wrap="square" rtlCol="0">
            <a:spAutoFit/>
          </a:bodyPr>
          <a:lstStyle/>
          <a:p>
            <a:pPr algn="ctr"/>
            <a:r>
              <a:rPr lang="en-GB" sz="1200" dirty="0" smtClean="0">
                <a:latin typeface="Comic Sans MS" pitchFamily="66" charset="0"/>
              </a:rPr>
              <a:t>The particle to the left is in equilibrium. Calculate the magnitude of the forces P and Q.</a:t>
            </a:r>
          </a:p>
          <a:p>
            <a:pPr algn="ctr"/>
            <a:endParaRPr lang="en-GB" sz="1200" dirty="0">
              <a:latin typeface="Comic Sans MS" pitchFamily="66" charset="0"/>
            </a:endParaRPr>
          </a:p>
          <a:p>
            <a:pPr algn="ctr"/>
            <a:r>
              <a:rPr lang="en-GB" sz="1200" dirty="0" smtClean="0">
                <a:latin typeface="Comic Sans MS" pitchFamily="66" charset="0"/>
                <a:sym typeface="Wingdings" pitchFamily="2" charset="2"/>
              </a:rPr>
              <a:t> This means the horizontal and vertical forces cancel out (acceleration = 0 in both directions so F = 0)</a:t>
            </a:r>
            <a:endParaRPr lang="en-GB" sz="1200" dirty="0">
              <a:latin typeface="Comic Sans MS" pitchFamily="66" charset="0"/>
            </a:endParaRPr>
          </a:p>
        </p:txBody>
      </p:sp>
      <mc:AlternateContent xmlns:mc="http://schemas.openxmlformats.org/markup-compatibility/2006" xmlns:a14="http://schemas.microsoft.com/office/drawing/2010/main">
        <mc:Choice Requires="a14">
          <p:sp>
            <p:nvSpPr>
              <p:cNvPr id="44" name="TextBox 43"/>
              <p:cNvSpPr txBox="1"/>
              <p:nvPr/>
            </p:nvSpPr>
            <p:spPr>
              <a:xfrm>
                <a:off x="5257800" y="4876800"/>
                <a:ext cx="829586"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𝐹</m:t>
                      </m:r>
                      <m:r>
                        <a:rPr lang="en-GB" sz="1400" b="0" i="1" smtClean="0">
                          <a:latin typeface="Cambria Math"/>
                        </a:rPr>
                        <m:t>=</m:t>
                      </m:r>
                      <m:r>
                        <a:rPr lang="en-GB" sz="1400" b="0" i="1" smtClean="0">
                          <a:latin typeface="Cambria Math"/>
                        </a:rPr>
                        <m:t>𝑚𝑎</m:t>
                      </m:r>
                    </m:oMath>
                  </m:oMathPara>
                </a14:m>
                <a:endParaRPr lang="en-GB" sz="1400" dirty="0"/>
              </a:p>
            </p:txBody>
          </p:sp>
        </mc:Choice>
        <mc:Fallback xmlns="">
          <p:sp>
            <p:nvSpPr>
              <p:cNvPr id="44" name="TextBox 43"/>
              <p:cNvSpPr txBox="1">
                <a:spLocks noRot="1" noChangeAspect="1" noMove="1" noResize="1" noEditPoints="1" noAdjustHandles="1" noChangeArrowheads="1" noChangeShapeType="1" noTextEdit="1"/>
              </p:cNvSpPr>
              <p:nvPr/>
            </p:nvSpPr>
            <p:spPr>
              <a:xfrm>
                <a:off x="5257800" y="4876800"/>
                <a:ext cx="829586" cy="307777"/>
              </a:xfrm>
              <a:prstGeom prst="rect">
                <a:avLst/>
              </a:prstGeom>
              <a:blipFill rotWithShape="1">
                <a:blip r:embed="rId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5" name="TextBox 44"/>
              <p:cNvSpPr txBox="1"/>
              <p:nvPr/>
            </p:nvSpPr>
            <p:spPr>
              <a:xfrm>
                <a:off x="3986841" y="5292305"/>
                <a:ext cx="1954381"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𝑃𝐶𝑜𝑠</m:t>
                      </m:r>
                      <m:r>
                        <a:rPr lang="en-GB" sz="1400" b="0" i="1" smtClean="0">
                          <a:latin typeface="Cambria Math"/>
                        </a:rPr>
                        <m:t>30−4</m:t>
                      </m:r>
                      <m:r>
                        <a:rPr lang="en-GB" sz="1400" b="0" i="1" smtClean="0">
                          <a:latin typeface="Cambria Math"/>
                        </a:rPr>
                        <m:t>𝐶𝑜𝑠</m:t>
                      </m:r>
                      <m:r>
                        <a:rPr lang="en-GB" sz="1400" b="0" i="1" smtClean="0">
                          <a:latin typeface="Cambria Math"/>
                        </a:rPr>
                        <m:t>45=0</m:t>
                      </m:r>
                    </m:oMath>
                  </m:oMathPara>
                </a14:m>
                <a:endParaRPr lang="en-GB" sz="1400" dirty="0"/>
              </a:p>
            </p:txBody>
          </p:sp>
        </mc:Choice>
        <mc:Fallback xmlns="">
          <p:sp>
            <p:nvSpPr>
              <p:cNvPr id="45" name="TextBox 44"/>
              <p:cNvSpPr txBox="1">
                <a:spLocks noRot="1" noChangeAspect="1" noMove="1" noResize="1" noEditPoints="1" noAdjustHandles="1" noChangeArrowheads="1" noChangeShapeType="1" noTextEdit="1"/>
              </p:cNvSpPr>
              <p:nvPr/>
            </p:nvSpPr>
            <p:spPr>
              <a:xfrm>
                <a:off x="3986841" y="5292305"/>
                <a:ext cx="1954381" cy="307777"/>
              </a:xfrm>
              <a:prstGeom prst="rect">
                <a:avLst/>
              </a:prstGeom>
              <a:blipFill rotWithShape="1">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6" name="TextBox 45"/>
              <p:cNvSpPr txBox="1"/>
              <p:nvPr/>
            </p:nvSpPr>
            <p:spPr>
              <a:xfrm>
                <a:off x="4790535" y="5707811"/>
                <a:ext cx="1616533"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𝑃𝐶𝑜𝑠</m:t>
                      </m:r>
                      <m:r>
                        <a:rPr lang="en-GB" sz="1400" b="0" i="1" smtClean="0">
                          <a:latin typeface="Cambria Math"/>
                        </a:rPr>
                        <m:t>30=4</m:t>
                      </m:r>
                      <m:r>
                        <a:rPr lang="en-GB" sz="1400" b="0" i="1" smtClean="0">
                          <a:latin typeface="Cambria Math"/>
                        </a:rPr>
                        <m:t>𝑐𝑜𝑠</m:t>
                      </m:r>
                      <m:r>
                        <a:rPr lang="en-GB" sz="1400" b="0" i="1" smtClean="0">
                          <a:latin typeface="Cambria Math"/>
                        </a:rPr>
                        <m:t>45</m:t>
                      </m:r>
                    </m:oMath>
                  </m:oMathPara>
                </a14:m>
                <a:endParaRPr lang="en-GB" sz="1400" dirty="0"/>
              </a:p>
            </p:txBody>
          </p:sp>
        </mc:Choice>
        <mc:Fallback xmlns="">
          <p:sp>
            <p:nvSpPr>
              <p:cNvPr id="46" name="TextBox 45"/>
              <p:cNvSpPr txBox="1">
                <a:spLocks noRot="1" noChangeAspect="1" noMove="1" noResize="1" noEditPoints="1" noAdjustHandles="1" noChangeArrowheads="1" noChangeShapeType="1" noTextEdit="1"/>
              </p:cNvSpPr>
              <p:nvPr/>
            </p:nvSpPr>
            <p:spPr>
              <a:xfrm>
                <a:off x="4790535" y="5707811"/>
                <a:ext cx="1616533" cy="307777"/>
              </a:xfrm>
              <a:prstGeom prst="rect">
                <a:avLst/>
              </a:prstGeom>
              <a:blipFill rotWithShape="1">
                <a:blip r:embed="rId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7" name="TextBox 46"/>
              <p:cNvSpPr txBox="1"/>
              <p:nvPr/>
            </p:nvSpPr>
            <p:spPr>
              <a:xfrm>
                <a:off x="5282241" y="6054305"/>
                <a:ext cx="1175258" cy="50000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m:t>
                      </m:r>
                      <m:r>
                        <a:rPr lang="en-GB" sz="1400" b="0" i="1" smtClean="0">
                          <a:latin typeface="Cambria Math"/>
                        </a:rPr>
                        <m:t>=</m:t>
                      </m:r>
                      <m:f>
                        <m:fPr>
                          <m:ctrlPr>
                            <a:rPr lang="en-GB" sz="1400" b="0" i="1" smtClean="0">
                              <a:latin typeface="Cambria Math"/>
                            </a:rPr>
                          </m:ctrlPr>
                        </m:fPr>
                        <m:num>
                          <m:r>
                            <a:rPr lang="en-GB" sz="1400" i="1">
                              <a:latin typeface="Cambria Math"/>
                            </a:rPr>
                            <m:t>4</m:t>
                          </m:r>
                          <m:r>
                            <a:rPr lang="en-GB" sz="1400" i="1">
                              <a:latin typeface="Cambria Math"/>
                            </a:rPr>
                            <m:t>𝑐𝑜𝑠</m:t>
                          </m:r>
                          <m:r>
                            <a:rPr lang="en-GB" sz="1400" i="1">
                              <a:latin typeface="Cambria Math"/>
                            </a:rPr>
                            <m:t>45</m:t>
                          </m:r>
                          <m:r>
                            <m:rPr>
                              <m:nor/>
                            </m:rPr>
                            <a:rPr lang="en-GB" sz="1400" dirty="0"/>
                            <m:t> </m:t>
                          </m:r>
                        </m:num>
                        <m:den>
                          <m:r>
                            <a:rPr lang="en-GB" sz="1400" b="0" i="1" smtClean="0">
                              <a:latin typeface="Cambria Math"/>
                            </a:rPr>
                            <m:t>𝐶𝑜𝑠</m:t>
                          </m:r>
                          <m:r>
                            <a:rPr lang="en-GB" sz="1400" b="0" i="1" smtClean="0">
                              <a:latin typeface="Cambria Math"/>
                            </a:rPr>
                            <m:t>30</m:t>
                          </m:r>
                        </m:den>
                      </m:f>
                    </m:oMath>
                  </m:oMathPara>
                </a14:m>
                <a:endParaRPr lang="en-GB" sz="1400" dirty="0"/>
              </a:p>
            </p:txBody>
          </p:sp>
        </mc:Choice>
        <mc:Fallback xmlns="">
          <p:sp>
            <p:nvSpPr>
              <p:cNvPr id="47" name="TextBox 46"/>
              <p:cNvSpPr txBox="1">
                <a:spLocks noRot="1" noChangeAspect="1" noMove="1" noResize="1" noEditPoints="1" noAdjustHandles="1" noChangeArrowheads="1" noChangeShapeType="1" noTextEdit="1"/>
              </p:cNvSpPr>
              <p:nvPr/>
            </p:nvSpPr>
            <p:spPr>
              <a:xfrm>
                <a:off x="5282241" y="6054305"/>
                <a:ext cx="1175258" cy="500009"/>
              </a:xfrm>
              <a:prstGeom prst="rect">
                <a:avLst/>
              </a:prstGeom>
              <a:blipFill rotWithShape="1">
                <a:blip r:embed="rId5"/>
                <a:stretch>
                  <a:fillRect b="-1220"/>
                </a:stretch>
              </a:blipFill>
            </p:spPr>
            <p:txBody>
              <a:bodyPr/>
              <a:lstStyle/>
              <a:p>
                <a:r>
                  <a:rPr lang="en-GB">
                    <a:noFill/>
                  </a:rPr>
                  <a:t> </a:t>
                </a:r>
              </a:p>
            </p:txBody>
          </p:sp>
        </mc:Fallback>
      </mc:AlternateContent>
      <p:sp>
        <p:nvSpPr>
          <p:cNvPr id="48" name="Arc 47"/>
          <p:cNvSpPr/>
          <p:nvPr/>
        </p:nvSpPr>
        <p:spPr>
          <a:xfrm>
            <a:off x="6272841" y="5011947"/>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9" name="Arc 48"/>
          <p:cNvSpPr/>
          <p:nvPr/>
        </p:nvSpPr>
        <p:spPr>
          <a:xfrm>
            <a:off x="6272841" y="5469147"/>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0" name="Arc 49"/>
          <p:cNvSpPr/>
          <p:nvPr/>
        </p:nvSpPr>
        <p:spPr>
          <a:xfrm>
            <a:off x="6272841" y="5850147"/>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1" name="TextBox 50"/>
          <p:cNvSpPr txBox="1"/>
          <p:nvPr/>
        </p:nvSpPr>
        <p:spPr>
          <a:xfrm>
            <a:off x="6577640" y="5011947"/>
            <a:ext cx="2261559" cy="461665"/>
          </a:xfrm>
          <a:prstGeom prst="rect">
            <a:avLst/>
          </a:prstGeom>
          <a:noFill/>
        </p:spPr>
        <p:txBody>
          <a:bodyPr wrap="square" rtlCol="0">
            <a:spAutoFit/>
          </a:bodyPr>
          <a:lstStyle/>
          <a:p>
            <a:pPr algn="ctr"/>
            <a:r>
              <a:rPr lang="en-GB" sz="1200" dirty="0" smtClean="0">
                <a:solidFill>
                  <a:srgbClr val="FF0000"/>
                </a:solidFill>
                <a:latin typeface="Comic Sans MS" pitchFamily="66" charset="0"/>
              </a:rPr>
              <a:t>Choose a direction as positive and sub in values</a:t>
            </a:r>
            <a:endParaRPr lang="en-GB" sz="1200" dirty="0">
              <a:solidFill>
                <a:srgbClr val="FF0000"/>
              </a:solidFill>
              <a:latin typeface="Comic Sans MS" pitchFamily="66" charset="0"/>
            </a:endParaRPr>
          </a:p>
        </p:txBody>
      </p:sp>
      <p:sp>
        <p:nvSpPr>
          <p:cNvPr id="52" name="TextBox 51"/>
          <p:cNvSpPr txBox="1"/>
          <p:nvPr/>
        </p:nvSpPr>
        <p:spPr>
          <a:xfrm>
            <a:off x="6730041" y="5545347"/>
            <a:ext cx="1066800" cy="276999"/>
          </a:xfrm>
          <a:prstGeom prst="rect">
            <a:avLst/>
          </a:prstGeom>
          <a:noFill/>
        </p:spPr>
        <p:txBody>
          <a:bodyPr wrap="square" rtlCol="0">
            <a:spAutoFit/>
          </a:bodyPr>
          <a:lstStyle/>
          <a:p>
            <a:pPr algn="ctr"/>
            <a:r>
              <a:rPr lang="en-GB" sz="1200" dirty="0" smtClean="0">
                <a:solidFill>
                  <a:srgbClr val="FF0000"/>
                </a:solidFill>
                <a:latin typeface="Comic Sans MS" pitchFamily="66" charset="0"/>
              </a:rPr>
              <a:t>Rearrange</a:t>
            </a:r>
            <a:endParaRPr lang="en-GB" sz="1200" dirty="0">
              <a:solidFill>
                <a:srgbClr val="FF0000"/>
              </a:solidFill>
              <a:latin typeface="Comic Sans MS" pitchFamily="66" charset="0"/>
            </a:endParaRPr>
          </a:p>
        </p:txBody>
      </p:sp>
      <p:sp>
        <p:nvSpPr>
          <p:cNvPr id="53" name="TextBox 52"/>
          <p:cNvSpPr txBox="1"/>
          <p:nvPr/>
        </p:nvSpPr>
        <p:spPr>
          <a:xfrm>
            <a:off x="6653841" y="5850147"/>
            <a:ext cx="1066800" cy="461665"/>
          </a:xfrm>
          <a:prstGeom prst="rect">
            <a:avLst/>
          </a:prstGeom>
          <a:noFill/>
        </p:spPr>
        <p:txBody>
          <a:bodyPr wrap="square" rtlCol="0">
            <a:spAutoFit/>
          </a:bodyPr>
          <a:lstStyle/>
          <a:p>
            <a:pPr algn="ctr"/>
            <a:r>
              <a:rPr lang="en-GB" sz="1200" dirty="0" smtClean="0">
                <a:solidFill>
                  <a:srgbClr val="FF0000"/>
                </a:solidFill>
                <a:latin typeface="Comic Sans MS" pitchFamily="66" charset="0"/>
              </a:rPr>
              <a:t>Divide by Cos30</a:t>
            </a:r>
            <a:endParaRPr lang="en-GB" sz="1200" dirty="0">
              <a:solidFill>
                <a:srgbClr val="FF0000"/>
              </a:solidFill>
              <a:latin typeface="Comic Sans MS" pitchFamily="66" charset="0"/>
            </a:endParaRPr>
          </a:p>
        </p:txBody>
      </p:sp>
      <p:sp>
        <p:nvSpPr>
          <p:cNvPr id="54" name="TextBox 53"/>
          <p:cNvSpPr txBox="1"/>
          <p:nvPr/>
        </p:nvSpPr>
        <p:spPr>
          <a:xfrm>
            <a:off x="5257800" y="4495800"/>
            <a:ext cx="1887055" cy="307777"/>
          </a:xfrm>
          <a:prstGeom prst="rect">
            <a:avLst/>
          </a:prstGeom>
          <a:noFill/>
        </p:spPr>
        <p:txBody>
          <a:bodyPr wrap="none" rtlCol="0">
            <a:spAutoFit/>
          </a:bodyPr>
          <a:lstStyle/>
          <a:p>
            <a:r>
              <a:rPr lang="en-GB" sz="1400" u="sng" dirty="0" smtClean="0">
                <a:latin typeface="Comic Sans MS" pitchFamily="66" charset="0"/>
              </a:rPr>
              <a:t>Resolve Horizontally</a:t>
            </a:r>
            <a:endParaRPr lang="en-GB" sz="1400" u="sng" dirty="0">
              <a:latin typeface="Comic Sans MS" pitchFamily="66" charset="0"/>
            </a:endParaRPr>
          </a:p>
        </p:txBody>
      </p:sp>
      <p:sp>
        <p:nvSpPr>
          <p:cNvPr id="55" name="Arc 54"/>
          <p:cNvSpPr/>
          <p:nvPr/>
        </p:nvSpPr>
        <p:spPr>
          <a:xfrm>
            <a:off x="6248400" y="6324600"/>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6" name="TextBox 55"/>
          <p:cNvSpPr txBox="1"/>
          <p:nvPr/>
        </p:nvSpPr>
        <p:spPr>
          <a:xfrm>
            <a:off x="6629400" y="6400800"/>
            <a:ext cx="990600" cy="276999"/>
          </a:xfrm>
          <a:prstGeom prst="rect">
            <a:avLst/>
          </a:prstGeom>
          <a:noFill/>
        </p:spPr>
        <p:txBody>
          <a:bodyPr wrap="square" rtlCol="0">
            <a:spAutoFit/>
          </a:bodyPr>
          <a:lstStyle/>
          <a:p>
            <a:pPr algn="ctr"/>
            <a:r>
              <a:rPr lang="en-GB" sz="1200" dirty="0" smtClean="0">
                <a:solidFill>
                  <a:srgbClr val="FF0000"/>
                </a:solidFill>
                <a:latin typeface="Comic Sans MS" pitchFamily="66" charset="0"/>
              </a:rPr>
              <a:t>Calculate</a:t>
            </a:r>
            <a:endParaRPr lang="en-GB" sz="12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57" name="TextBox 56"/>
              <p:cNvSpPr txBox="1"/>
              <p:nvPr/>
            </p:nvSpPr>
            <p:spPr>
              <a:xfrm>
                <a:off x="5300933" y="6550223"/>
                <a:ext cx="1044966"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m:t>
                      </m:r>
                      <m:r>
                        <a:rPr lang="en-GB" sz="1400" b="0" i="1" smtClean="0">
                          <a:latin typeface="Cambria Math"/>
                        </a:rPr>
                        <m:t>=3.27</m:t>
                      </m:r>
                      <m:r>
                        <a:rPr lang="en-GB" sz="1400" b="0" i="1" smtClean="0">
                          <a:latin typeface="Cambria Math"/>
                        </a:rPr>
                        <m:t>𝑁</m:t>
                      </m:r>
                    </m:oMath>
                  </m:oMathPara>
                </a14:m>
                <a:endParaRPr lang="en-GB" sz="1400" dirty="0"/>
              </a:p>
            </p:txBody>
          </p:sp>
        </mc:Choice>
        <mc:Fallback xmlns="">
          <p:sp>
            <p:nvSpPr>
              <p:cNvPr id="57" name="TextBox 56"/>
              <p:cNvSpPr txBox="1">
                <a:spLocks noRot="1" noChangeAspect="1" noMove="1" noResize="1" noEditPoints="1" noAdjustHandles="1" noChangeArrowheads="1" noChangeShapeType="1" noTextEdit="1"/>
              </p:cNvSpPr>
              <p:nvPr/>
            </p:nvSpPr>
            <p:spPr>
              <a:xfrm>
                <a:off x="5300933" y="6550223"/>
                <a:ext cx="1044966" cy="307777"/>
              </a:xfrm>
              <a:prstGeom prst="rect">
                <a:avLst/>
              </a:prstGeom>
              <a:blipFill rotWithShape="1">
                <a:blip r:embed="rId6"/>
                <a:stretch>
                  <a:fillRect/>
                </a:stretch>
              </a:blipFill>
            </p:spPr>
            <p:txBody>
              <a:bodyPr/>
              <a:lstStyle/>
              <a:p>
                <a:r>
                  <a:rPr lang="en-GB">
                    <a:noFill/>
                  </a:rPr>
                  <a:t> </a:t>
                </a:r>
              </a:p>
            </p:txBody>
          </p:sp>
        </mc:Fallback>
      </mc:AlternateContent>
      <p:pic>
        <p:nvPicPr>
          <p:cNvPr id="58" name="Picture 2" descr="C:\Users\Mike\Downloads\mathspic (1).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2400" y="152400"/>
            <a:ext cx="1524000" cy="1104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29223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linds(horizontal)">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blinds(horizontal)">
                                      <p:cBhvr>
                                        <p:cTn id="12" dur="500"/>
                                        <p:tgtEl>
                                          <p:spTgt spid="3">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animEffect transition="in" filter="blinds(horizontal)">
                                      <p:cBhvr>
                                        <p:cTn id="17" dur="500"/>
                                        <p:tgtEl>
                                          <p:spTgt spid="3">
                                            <p:txEl>
                                              <p:pRg st="7" end="7"/>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9" end="9"/>
                                            </p:txEl>
                                          </p:spTgt>
                                        </p:tgtEl>
                                        <p:attrNameLst>
                                          <p:attrName>style.visibility</p:attrName>
                                        </p:attrNameLst>
                                      </p:cBhvr>
                                      <p:to>
                                        <p:strVal val="visible"/>
                                      </p:to>
                                    </p:set>
                                    <p:animEffect transition="in" filter="blinds(horizontal)">
                                      <p:cBhvr>
                                        <p:cTn id="22" dur="500"/>
                                        <p:tgtEl>
                                          <p:spTgt spid="3">
                                            <p:txEl>
                                              <p:pRg st="9" end="9"/>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blinds(horizontal)">
                                      <p:cBhvr>
                                        <p:cTn id="27" dur="500"/>
                                        <p:tgtEl>
                                          <p:spTgt spid="6"/>
                                        </p:tgtEl>
                                      </p:cBhvr>
                                    </p:animEffect>
                                  </p:childTnLst>
                                </p:cTn>
                              </p:par>
                              <p:par>
                                <p:cTn id="28" presetID="3" presetClass="entr" presetSubtype="10" fill="hold" nodeType="with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blinds(horizontal)">
                                      <p:cBhvr>
                                        <p:cTn id="30" dur="500"/>
                                        <p:tgtEl>
                                          <p:spTgt spid="9"/>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blinds(horizontal)">
                                      <p:cBhvr>
                                        <p:cTn id="33" dur="500"/>
                                        <p:tgtEl>
                                          <p:spTgt spid="11"/>
                                        </p:tgtEl>
                                      </p:cBhvr>
                                    </p:animEffect>
                                  </p:childTnLst>
                                </p:cTn>
                              </p:par>
                              <p:par>
                                <p:cTn id="34" presetID="3" presetClass="entr" presetSubtype="10" fill="hold" grpId="0" nodeType="with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blinds(horizontal)">
                                      <p:cBhvr>
                                        <p:cTn id="36" dur="500"/>
                                        <p:tgtEl>
                                          <p:spTgt spid="10"/>
                                        </p:tgtEl>
                                      </p:cBhvr>
                                    </p:animEffect>
                                  </p:childTnLst>
                                </p:cTn>
                              </p:par>
                              <p:par>
                                <p:cTn id="37" presetID="3" presetClass="entr" presetSubtype="10" fill="hold" nodeType="withEffect">
                                  <p:stCondLst>
                                    <p:cond delay="0"/>
                                  </p:stCondLst>
                                  <p:childTnLst>
                                    <p:set>
                                      <p:cBhvr>
                                        <p:cTn id="38" dur="1" fill="hold">
                                          <p:stCondLst>
                                            <p:cond delay="0"/>
                                          </p:stCondLst>
                                        </p:cTn>
                                        <p:tgtEl>
                                          <p:spTgt spid="13"/>
                                        </p:tgtEl>
                                        <p:attrNameLst>
                                          <p:attrName>style.visibility</p:attrName>
                                        </p:attrNameLst>
                                      </p:cBhvr>
                                      <p:to>
                                        <p:strVal val="visible"/>
                                      </p:to>
                                    </p:set>
                                    <p:animEffect transition="in" filter="blinds(horizontal)">
                                      <p:cBhvr>
                                        <p:cTn id="39" dur="500"/>
                                        <p:tgtEl>
                                          <p:spTgt spid="13"/>
                                        </p:tgtEl>
                                      </p:cBhvr>
                                    </p:animEffect>
                                  </p:childTnLst>
                                </p:cTn>
                              </p:par>
                              <p:par>
                                <p:cTn id="40" presetID="3" presetClass="entr" presetSubtype="10" fill="hold" grpId="0" nodeType="withEffect">
                                  <p:stCondLst>
                                    <p:cond delay="0"/>
                                  </p:stCondLst>
                                  <p:childTnLst>
                                    <p:set>
                                      <p:cBhvr>
                                        <p:cTn id="41" dur="1" fill="hold">
                                          <p:stCondLst>
                                            <p:cond delay="0"/>
                                          </p:stCondLst>
                                        </p:cTn>
                                        <p:tgtEl>
                                          <p:spTgt spid="21"/>
                                        </p:tgtEl>
                                        <p:attrNameLst>
                                          <p:attrName>style.visibility</p:attrName>
                                        </p:attrNameLst>
                                      </p:cBhvr>
                                      <p:to>
                                        <p:strVal val="visible"/>
                                      </p:to>
                                    </p:set>
                                    <p:animEffect transition="in" filter="blinds(horizontal)">
                                      <p:cBhvr>
                                        <p:cTn id="42" dur="500"/>
                                        <p:tgtEl>
                                          <p:spTgt spid="21"/>
                                        </p:tgtEl>
                                      </p:cBhvr>
                                    </p:animEffect>
                                  </p:childTnLst>
                                </p:cTn>
                              </p:par>
                              <p:par>
                                <p:cTn id="43" presetID="3" presetClass="entr" presetSubtype="10" fill="hold" grpId="0" nodeType="withEffect">
                                  <p:stCondLst>
                                    <p:cond delay="0"/>
                                  </p:stCondLst>
                                  <p:childTnLst>
                                    <p:set>
                                      <p:cBhvr>
                                        <p:cTn id="44" dur="1" fill="hold">
                                          <p:stCondLst>
                                            <p:cond delay="0"/>
                                          </p:stCondLst>
                                        </p:cTn>
                                        <p:tgtEl>
                                          <p:spTgt spid="25"/>
                                        </p:tgtEl>
                                        <p:attrNameLst>
                                          <p:attrName>style.visibility</p:attrName>
                                        </p:attrNameLst>
                                      </p:cBhvr>
                                      <p:to>
                                        <p:strVal val="visible"/>
                                      </p:to>
                                    </p:set>
                                    <p:animEffect transition="in" filter="blinds(horizontal)">
                                      <p:cBhvr>
                                        <p:cTn id="45" dur="500"/>
                                        <p:tgtEl>
                                          <p:spTgt spid="25"/>
                                        </p:tgtEl>
                                      </p:cBhvr>
                                    </p:animEffect>
                                  </p:childTnLst>
                                </p:cTn>
                              </p:par>
                              <p:par>
                                <p:cTn id="46" presetID="3" presetClass="entr" presetSubtype="10" fill="hold" grpId="0" nodeType="withEffect">
                                  <p:stCondLst>
                                    <p:cond delay="0"/>
                                  </p:stCondLst>
                                  <p:childTnLst>
                                    <p:set>
                                      <p:cBhvr>
                                        <p:cTn id="47" dur="1" fill="hold">
                                          <p:stCondLst>
                                            <p:cond delay="0"/>
                                          </p:stCondLst>
                                        </p:cTn>
                                        <p:tgtEl>
                                          <p:spTgt spid="26"/>
                                        </p:tgtEl>
                                        <p:attrNameLst>
                                          <p:attrName>style.visibility</p:attrName>
                                        </p:attrNameLst>
                                      </p:cBhvr>
                                      <p:to>
                                        <p:strVal val="visible"/>
                                      </p:to>
                                    </p:set>
                                    <p:animEffect transition="in" filter="blinds(horizontal)">
                                      <p:cBhvr>
                                        <p:cTn id="48" dur="500"/>
                                        <p:tgtEl>
                                          <p:spTgt spid="26"/>
                                        </p:tgtEl>
                                      </p:cBhvr>
                                    </p:animEffect>
                                  </p:childTnLst>
                                </p:cTn>
                              </p:par>
                              <p:par>
                                <p:cTn id="49" presetID="3" presetClass="entr" presetSubtype="10" fill="hold" grpId="0" nodeType="withEffect">
                                  <p:stCondLst>
                                    <p:cond delay="0"/>
                                  </p:stCondLst>
                                  <p:childTnLst>
                                    <p:set>
                                      <p:cBhvr>
                                        <p:cTn id="50" dur="1" fill="hold">
                                          <p:stCondLst>
                                            <p:cond delay="0"/>
                                          </p:stCondLst>
                                        </p:cTn>
                                        <p:tgtEl>
                                          <p:spTgt spid="27"/>
                                        </p:tgtEl>
                                        <p:attrNameLst>
                                          <p:attrName>style.visibility</p:attrName>
                                        </p:attrNameLst>
                                      </p:cBhvr>
                                      <p:to>
                                        <p:strVal val="visible"/>
                                      </p:to>
                                    </p:set>
                                    <p:animEffect transition="in" filter="blinds(horizontal)">
                                      <p:cBhvr>
                                        <p:cTn id="51" dur="500"/>
                                        <p:tgtEl>
                                          <p:spTgt spid="27"/>
                                        </p:tgtEl>
                                      </p:cBhvr>
                                    </p:animEffect>
                                  </p:childTnLst>
                                </p:cTn>
                              </p:par>
                              <p:par>
                                <p:cTn id="52" presetID="3" presetClass="entr" presetSubtype="10" fill="hold" grpId="0" nodeType="withEffect">
                                  <p:stCondLst>
                                    <p:cond delay="0"/>
                                  </p:stCondLst>
                                  <p:childTnLst>
                                    <p:set>
                                      <p:cBhvr>
                                        <p:cTn id="53" dur="1" fill="hold">
                                          <p:stCondLst>
                                            <p:cond delay="0"/>
                                          </p:stCondLst>
                                        </p:cTn>
                                        <p:tgtEl>
                                          <p:spTgt spid="20"/>
                                        </p:tgtEl>
                                        <p:attrNameLst>
                                          <p:attrName>style.visibility</p:attrName>
                                        </p:attrNameLst>
                                      </p:cBhvr>
                                      <p:to>
                                        <p:strVal val="visible"/>
                                      </p:to>
                                    </p:set>
                                    <p:animEffect transition="in" filter="blinds(horizontal)">
                                      <p:cBhvr>
                                        <p:cTn id="54" dur="500"/>
                                        <p:tgtEl>
                                          <p:spTgt spid="20"/>
                                        </p:tgtEl>
                                      </p:cBhvr>
                                    </p:animEffect>
                                  </p:childTnLst>
                                </p:cTn>
                              </p:par>
                              <p:par>
                                <p:cTn id="55" presetID="3" presetClass="entr" presetSubtype="10" fill="hold" nodeType="withEffect">
                                  <p:stCondLst>
                                    <p:cond delay="0"/>
                                  </p:stCondLst>
                                  <p:childTnLst>
                                    <p:set>
                                      <p:cBhvr>
                                        <p:cTn id="56" dur="1" fill="hold">
                                          <p:stCondLst>
                                            <p:cond delay="0"/>
                                          </p:stCondLst>
                                        </p:cTn>
                                        <p:tgtEl>
                                          <p:spTgt spid="18"/>
                                        </p:tgtEl>
                                        <p:attrNameLst>
                                          <p:attrName>style.visibility</p:attrName>
                                        </p:attrNameLst>
                                      </p:cBhvr>
                                      <p:to>
                                        <p:strVal val="visible"/>
                                      </p:to>
                                    </p:set>
                                    <p:animEffect transition="in" filter="blinds(horizontal)">
                                      <p:cBhvr>
                                        <p:cTn id="57" dur="500"/>
                                        <p:tgtEl>
                                          <p:spTgt spid="18"/>
                                        </p:tgtEl>
                                      </p:cBhvr>
                                    </p:animEffect>
                                  </p:childTnLst>
                                </p:cTn>
                              </p:par>
                              <p:par>
                                <p:cTn id="58" presetID="3" presetClass="entr" presetSubtype="10" fill="hold" nodeType="withEffect">
                                  <p:stCondLst>
                                    <p:cond delay="0"/>
                                  </p:stCondLst>
                                  <p:childTnLst>
                                    <p:set>
                                      <p:cBhvr>
                                        <p:cTn id="59" dur="1" fill="hold">
                                          <p:stCondLst>
                                            <p:cond delay="0"/>
                                          </p:stCondLst>
                                        </p:cTn>
                                        <p:tgtEl>
                                          <p:spTgt spid="16"/>
                                        </p:tgtEl>
                                        <p:attrNameLst>
                                          <p:attrName>style.visibility</p:attrName>
                                        </p:attrNameLst>
                                      </p:cBhvr>
                                      <p:to>
                                        <p:strVal val="visible"/>
                                      </p:to>
                                    </p:set>
                                    <p:animEffect transition="in" filter="blinds(horizontal)">
                                      <p:cBhvr>
                                        <p:cTn id="60" dur="500"/>
                                        <p:tgtEl>
                                          <p:spTgt spid="16"/>
                                        </p:tgtEl>
                                      </p:cBhvr>
                                    </p:animEffect>
                                  </p:childTnLst>
                                </p:cTn>
                              </p:par>
                              <p:par>
                                <p:cTn id="61" presetID="3" presetClass="entr" presetSubtype="10" fill="hold" grpId="0" nodeType="withEffect">
                                  <p:stCondLst>
                                    <p:cond delay="0"/>
                                  </p:stCondLst>
                                  <p:childTnLst>
                                    <p:set>
                                      <p:cBhvr>
                                        <p:cTn id="62" dur="1" fill="hold">
                                          <p:stCondLst>
                                            <p:cond delay="0"/>
                                          </p:stCondLst>
                                        </p:cTn>
                                        <p:tgtEl>
                                          <p:spTgt spid="22"/>
                                        </p:tgtEl>
                                        <p:attrNameLst>
                                          <p:attrName>style.visibility</p:attrName>
                                        </p:attrNameLst>
                                      </p:cBhvr>
                                      <p:to>
                                        <p:strVal val="visible"/>
                                      </p:to>
                                    </p:set>
                                    <p:animEffect transition="in" filter="blinds(horizontal)">
                                      <p:cBhvr>
                                        <p:cTn id="63" dur="500"/>
                                        <p:tgtEl>
                                          <p:spTgt spid="22"/>
                                        </p:tgtEl>
                                      </p:cBhvr>
                                    </p:animEffect>
                                  </p:childTnLst>
                                </p:cTn>
                              </p:par>
                              <p:par>
                                <p:cTn id="64" presetID="3" presetClass="entr" presetSubtype="10" fill="hold" grpId="0" nodeType="withEffect">
                                  <p:stCondLst>
                                    <p:cond delay="0"/>
                                  </p:stCondLst>
                                  <p:childTnLst>
                                    <p:set>
                                      <p:cBhvr>
                                        <p:cTn id="65" dur="1" fill="hold">
                                          <p:stCondLst>
                                            <p:cond delay="0"/>
                                          </p:stCondLst>
                                        </p:cTn>
                                        <p:tgtEl>
                                          <p:spTgt spid="24"/>
                                        </p:tgtEl>
                                        <p:attrNameLst>
                                          <p:attrName>style.visibility</p:attrName>
                                        </p:attrNameLst>
                                      </p:cBhvr>
                                      <p:to>
                                        <p:strVal val="visible"/>
                                      </p:to>
                                    </p:set>
                                    <p:animEffect transition="in" filter="blinds(horizontal)">
                                      <p:cBhvr>
                                        <p:cTn id="66" dur="500"/>
                                        <p:tgtEl>
                                          <p:spTgt spid="24"/>
                                        </p:tgtEl>
                                      </p:cBhvr>
                                    </p:animEffect>
                                  </p:childTnLst>
                                </p:cTn>
                              </p:par>
                              <p:par>
                                <p:cTn id="67" presetID="3" presetClass="entr" presetSubtype="10" fill="hold" grpId="0" nodeType="withEffect">
                                  <p:stCondLst>
                                    <p:cond delay="0"/>
                                  </p:stCondLst>
                                  <p:childTnLst>
                                    <p:set>
                                      <p:cBhvr>
                                        <p:cTn id="68" dur="1" fill="hold">
                                          <p:stCondLst>
                                            <p:cond delay="0"/>
                                          </p:stCondLst>
                                        </p:cTn>
                                        <p:tgtEl>
                                          <p:spTgt spid="42"/>
                                        </p:tgtEl>
                                        <p:attrNameLst>
                                          <p:attrName>style.visibility</p:attrName>
                                        </p:attrNameLst>
                                      </p:cBhvr>
                                      <p:to>
                                        <p:strVal val="visible"/>
                                      </p:to>
                                    </p:set>
                                    <p:animEffect transition="in" filter="blinds(horizontal)">
                                      <p:cBhvr>
                                        <p:cTn id="69" dur="500"/>
                                        <p:tgtEl>
                                          <p:spTgt spid="42"/>
                                        </p:tgtEl>
                                      </p:cBhvr>
                                    </p:animEffect>
                                  </p:childTnLst>
                                </p:cTn>
                              </p:par>
                            </p:childTnLst>
                          </p:cTn>
                        </p:par>
                      </p:childTnLst>
                    </p:cTn>
                  </p:par>
                  <p:par>
                    <p:cTn id="70" fill="hold">
                      <p:stCondLst>
                        <p:cond delay="indefinite"/>
                      </p:stCondLst>
                      <p:childTnLst>
                        <p:par>
                          <p:cTn id="71" fill="hold">
                            <p:stCondLst>
                              <p:cond delay="0"/>
                            </p:stCondLst>
                            <p:childTnLst>
                              <p:par>
                                <p:cTn id="72" presetID="3" presetClass="entr" presetSubtype="10" fill="hold" nodeType="clickEffect">
                                  <p:stCondLst>
                                    <p:cond delay="0"/>
                                  </p:stCondLst>
                                  <p:childTnLst>
                                    <p:set>
                                      <p:cBhvr>
                                        <p:cTn id="73" dur="1" fill="hold">
                                          <p:stCondLst>
                                            <p:cond delay="0"/>
                                          </p:stCondLst>
                                        </p:cTn>
                                        <p:tgtEl>
                                          <p:spTgt spid="43">
                                            <p:txEl>
                                              <p:pRg st="0" end="0"/>
                                            </p:txEl>
                                          </p:spTgt>
                                        </p:tgtEl>
                                        <p:attrNameLst>
                                          <p:attrName>style.visibility</p:attrName>
                                        </p:attrNameLst>
                                      </p:cBhvr>
                                      <p:to>
                                        <p:strVal val="visible"/>
                                      </p:to>
                                    </p:set>
                                    <p:animEffect transition="in" filter="blinds(horizontal)">
                                      <p:cBhvr>
                                        <p:cTn id="74" dur="500"/>
                                        <p:tgtEl>
                                          <p:spTgt spid="43">
                                            <p:txEl>
                                              <p:pRg st="0" end="0"/>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3" presetClass="entr" presetSubtype="10" fill="hold" nodeType="clickEffect">
                                  <p:stCondLst>
                                    <p:cond delay="0"/>
                                  </p:stCondLst>
                                  <p:childTnLst>
                                    <p:set>
                                      <p:cBhvr>
                                        <p:cTn id="78" dur="1" fill="hold">
                                          <p:stCondLst>
                                            <p:cond delay="0"/>
                                          </p:stCondLst>
                                        </p:cTn>
                                        <p:tgtEl>
                                          <p:spTgt spid="43">
                                            <p:txEl>
                                              <p:pRg st="2" end="2"/>
                                            </p:txEl>
                                          </p:spTgt>
                                        </p:tgtEl>
                                        <p:attrNameLst>
                                          <p:attrName>style.visibility</p:attrName>
                                        </p:attrNameLst>
                                      </p:cBhvr>
                                      <p:to>
                                        <p:strVal val="visible"/>
                                      </p:to>
                                    </p:set>
                                    <p:animEffect transition="in" filter="blinds(horizontal)">
                                      <p:cBhvr>
                                        <p:cTn id="79" dur="500"/>
                                        <p:tgtEl>
                                          <p:spTgt spid="43">
                                            <p:txEl>
                                              <p:pRg st="2" end="2"/>
                                            </p:txEl>
                                          </p:spTgt>
                                        </p:tgtEl>
                                      </p:cBhvr>
                                    </p:animEffect>
                                  </p:childTnLst>
                                </p:cTn>
                              </p:par>
                            </p:childTnLst>
                          </p:cTn>
                        </p:par>
                      </p:childTnLst>
                    </p:cTn>
                  </p:par>
                  <p:par>
                    <p:cTn id="80" fill="hold">
                      <p:stCondLst>
                        <p:cond delay="indefinite"/>
                      </p:stCondLst>
                      <p:childTnLst>
                        <p:par>
                          <p:cTn id="81" fill="hold">
                            <p:stCondLst>
                              <p:cond delay="0"/>
                            </p:stCondLst>
                            <p:childTnLst>
                              <p:par>
                                <p:cTn id="82" presetID="3" presetClass="entr" presetSubtype="5" fill="hold" nodeType="clickEffect">
                                  <p:stCondLst>
                                    <p:cond delay="0"/>
                                  </p:stCondLst>
                                  <p:childTnLst>
                                    <p:set>
                                      <p:cBhvr>
                                        <p:cTn id="83" dur="1" fill="hold">
                                          <p:stCondLst>
                                            <p:cond delay="0"/>
                                          </p:stCondLst>
                                        </p:cTn>
                                        <p:tgtEl>
                                          <p:spTgt spid="32"/>
                                        </p:tgtEl>
                                        <p:attrNameLst>
                                          <p:attrName>style.visibility</p:attrName>
                                        </p:attrNameLst>
                                      </p:cBhvr>
                                      <p:to>
                                        <p:strVal val="visible"/>
                                      </p:to>
                                    </p:set>
                                    <p:animEffect transition="in" filter="blinds(vertical)">
                                      <p:cBhvr>
                                        <p:cTn id="84" dur="500"/>
                                        <p:tgtEl>
                                          <p:spTgt spid="32"/>
                                        </p:tgtEl>
                                      </p:cBhvr>
                                    </p:animEffect>
                                  </p:childTnLst>
                                </p:cTn>
                              </p:par>
                              <p:par>
                                <p:cTn id="85" presetID="3" presetClass="entr" presetSubtype="10" fill="hold" nodeType="withEffect">
                                  <p:stCondLst>
                                    <p:cond delay="0"/>
                                  </p:stCondLst>
                                  <p:childTnLst>
                                    <p:set>
                                      <p:cBhvr>
                                        <p:cTn id="86" dur="1" fill="hold">
                                          <p:stCondLst>
                                            <p:cond delay="0"/>
                                          </p:stCondLst>
                                        </p:cTn>
                                        <p:tgtEl>
                                          <p:spTgt spid="35"/>
                                        </p:tgtEl>
                                        <p:attrNameLst>
                                          <p:attrName>style.visibility</p:attrName>
                                        </p:attrNameLst>
                                      </p:cBhvr>
                                      <p:to>
                                        <p:strVal val="visible"/>
                                      </p:to>
                                    </p:set>
                                    <p:animEffect transition="in" filter="blinds(horizontal)">
                                      <p:cBhvr>
                                        <p:cTn id="87" dur="500"/>
                                        <p:tgtEl>
                                          <p:spTgt spid="35"/>
                                        </p:tgtEl>
                                      </p:cBhvr>
                                    </p:animEffect>
                                  </p:childTnLst>
                                </p:cTn>
                              </p:par>
                            </p:childTnLst>
                          </p:cTn>
                        </p:par>
                      </p:childTnLst>
                    </p:cTn>
                  </p:par>
                  <p:par>
                    <p:cTn id="88" fill="hold">
                      <p:stCondLst>
                        <p:cond delay="indefinite"/>
                      </p:stCondLst>
                      <p:childTnLst>
                        <p:par>
                          <p:cTn id="89" fill="hold">
                            <p:stCondLst>
                              <p:cond delay="0"/>
                            </p:stCondLst>
                            <p:childTnLst>
                              <p:par>
                                <p:cTn id="90" presetID="3" presetClass="entr" presetSubtype="10" fill="hold" grpId="0" nodeType="clickEffect">
                                  <p:stCondLst>
                                    <p:cond delay="0"/>
                                  </p:stCondLst>
                                  <p:childTnLst>
                                    <p:set>
                                      <p:cBhvr>
                                        <p:cTn id="91" dur="1" fill="hold">
                                          <p:stCondLst>
                                            <p:cond delay="0"/>
                                          </p:stCondLst>
                                        </p:cTn>
                                        <p:tgtEl>
                                          <p:spTgt spid="40"/>
                                        </p:tgtEl>
                                        <p:attrNameLst>
                                          <p:attrName>style.visibility</p:attrName>
                                        </p:attrNameLst>
                                      </p:cBhvr>
                                      <p:to>
                                        <p:strVal val="visible"/>
                                      </p:to>
                                    </p:set>
                                    <p:animEffect transition="in" filter="blinds(horizontal)">
                                      <p:cBhvr>
                                        <p:cTn id="92" dur="500"/>
                                        <p:tgtEl>
                                          <p:spTgt spid="40"/>
                                        </p:tgtEl>
                                      </p:cBhvr>
                                    </p:animEffect>
                                  </p:childTnLst>
                                </p:cTn>
                              </p:par>
                            </p:childTnLst>
                          </p:cTn>
                        </p:par>
                      </p:childTnLst>
                    </p:cTn>
                  </p:par>
                  <p:par>
                    <p:cTn id="93" fill="hold">
                      <p:stCondLst>
                        <p:cond delay="indefinite"/>
                      </p:stCondLst>
                      <p:childTnLst>
                        <p:par>
                          <p:cTn id="94" fill="hold">
                            <p:stCondLst>
                              <p:cond delay="0"/>
                            </p:stCondLst>
                            <p:childTnLst>
                              <p:par>
                                <p:cTn id="95" presetID="3" presetClass="entr" presetSubtype="10" fill="hold" grpId="0" nodeType="clickEffect">
                                  <p:stCondLst>
                                    <p:cond delay="0"/>
                                  </p:stCondLst>
                                  <p:childTnLst>
                                    <p:set>
                                      <p:cBhvr>
                                        <p:cTn id="96" dur="1" fill="hold">
                                          <p:stCondLst>
                                            <p:cond delay="0"/>
                                          </p:stCondLst>
                                        </p:cTn>
                                        <p:tgtEl>
                                          <p:spTgt spid="41"/>
                                        </p:tgtEl>
                                        <p:attrNameLst>
                                          <p:attrName>style.visibility</p:attrName>
                                        </p:attrNameLst>
                                      </p:cBhvr>
                                      <p:to>
                                        <p:strVal val="visible"/>
                                      </p:to>
                                    </p:set>
                                    <p:animEffect transition="in" filter="blinds(horizontal)">
                                      <p:cBhvr>
                                        <p:cTn id="97" dur="500"/>
                                        <p:tgtEl>
                                          <p:spTgt spid="41"/>
                                        </p:tgtEl>
                                      </p:cBhvr>
                                    </p:animEffect>
                                  </p:childTnLst>
                                </p:cTn>
                              </p:par>
                            </p:childTnLst>
                          </p:cTn>
                        </p:par>
                      </p:childTnLst>
                    </p:cTn>
                  </p:par>
                  <p:par>
                    <p:cTn id="98" fill="hold">
                      <p:stCondLst>
                        <p:cond delay="indefinite"/>
                      </p:stCondLst>
                      <p:childTnLst>
                        <p:par>
                          <p:cTn id="99" fill="hold">
                            <p:stCondLst>
                              <p:cond delay="0"/>
                            </p:stCondLst>
                            <p:childTnLst>
                              <p:par>
                                <p:cTn id="100" presetID="3" presetClass="entr" presetSubtype="5" fill="hold" nodeType="clickEffect">
                                  <p:stCondLst>
                                    <p:cond delay="0"/>
                                  </p:stCondLst>
                                  <p:childTnLst>
                                    <p:set>
                                      <p:cBhvr>
                                        <p:cTn id="101" dur="1" fill="hold">
                                          <p:stCondLst>
                                            <p:cond delay="0"/>
                                          </p:stCondLst>
                                        </p:cTn>
                                        <p:tgtEl>
                                          <p:spTgt spid="28"/>
                                        </p:tgtEl>
                                        <p:attrNameLst>
                                          <p:attrName>style.visibility</p:attrName>
                                        </p:attrNameLst>
                                      </p:cBhvr>
                                      <p:to>
                                        <p:strVal val="visible"/>
                                      </p:to>
                                    </p:set>
                                    <p:animEffect transition="in" filter="blinds(vertical)">
                                      <p:cBhvr>
                                        <p:cTn id="102" dur="500"/>
                                        <p:tgtEl>
                                          <p:spTgt spid="28"/>
                                        </p:tgtEl>
                                      </p:cBhvr>
                                    </p:animEffect>
                                  </p:childTnLst>
                                </p:cTn>
                              </p:par>
                              <p:par>
                                <p:cTn id="103" presetID="3" presetClass="entr" presetSubtype="10" fill="hold" nodeType="withEffect">
                                  <p:stCondLst>
                                    <p:cond delay="0"/>
                                  </p:stCondLst>
                                  <p:childTnLst>
                                    <p:set>
                                      <p:cBhvr>
                                        <p:cTn id="104" dur="1" fill="hold">
                                          <p:stCondLst>
                                            <p:cond delay="0"/>
                                          </p:stCondLst>
                                        </p:cTn>
                                        <p:tgtEl>
                                          <p:spTgt spid="30"/>
                                        </p:tgtEl>
                                        <p:attrNameLst>
                                          <p:attrName>style.visibility</p:attrName>
                                        </p:attrNameLst>
                                      </p:cBhvr>
                                      <p:to>
                                        <p:strVal val="visible"/>
                                      </p:to>
                                    </p:set>
                                    <p:animEffect transition="in" filter="blinds(horizontal)">
                                      <p:cBhvr>
                                        <p:cTn id="105" dur="500"/>
                                        <p:tgtEl>
                                          <p:spTgt spid="30"/>
                                        </p:tgtEl>
                                      </p:cBhvr>
                                    </p:animEffect>
                                  </p:childTnLst>
                                </p:cTn>
                              </p:par>
                            </p:childTnLst>
                          </p:cTn>
                        </p:par>
                      </p:childTnLst>
                    </p:cTn>
                  </p:par>
                  <p:par>
                    <p:cTn id="106" fill="hold">
                      <p:stCondLst>
                        <p:cond delay="indefinite"/>
                      </p:stCondLst>
                      <p:childTnLst>
                        <p:par>
                          <p:cTn id="107" fill="hold">
                            <p:stCondLst>
                              <p:cond delay="0"/>
                            </p:stCondLst>
                            <p:childTnLst>
                              <p:par>
                                <p:cTn id="108" presetID="3" presetClass="entr" presetSubtype="10" fill="hold" grpId="0" nodeType="clickEffect">
                                  <p:stCondLst>
                                    <p:cond delay="0"/>
                                  </p:stCondLst>
                                  <p:childTnLst>
                                    <p:set>
                                      <p:cBhvr>
                                        <p:cTn id="109" dur="1" fill="hold">
                                          <p:stCondLst>
                                            <p:cond delay="0"/>
                                          </p:stCondLst>
                                        </p:cTn>
                                        <p:tgtEl>
                                          <p:spTgt spid="39"/>
                                        </p:tgtEl>
                                        <p:attrNameLst>
                                          <p:attrName>style.visibility</p:attrName>
                                        </p:attrNameLst>
                                      </p:cBhvr>
                                      <p:to>
                                        <p:strVal val="visible"/>
                                      </p:to>
                                    </p:set>
                                    <p:animEffect transition="in" filter="blinds(horizontal)">
                                      <p:cBhvr>
                                        <p:cTn id="110" dur="500"/>
                                        <p:tgtEl>
                                          <p:spTgt spid="39"/>
                                        </p:tgtEl>
                                      </p:cBhvr>
                                    </p:animEffect>
                                  </p:childTnLst>
                                </p:cTn>
                              </p:par>
                            </p:childTnLst>
                          </p:cTn>
                        </p:par>
                      </p:childTnLst>
                    </p:cTn>
                  </p:par>
                  <p:par>
                    <p:cTn id="111" fill="hold">
                      <p:stCondLst>
                        <p:cond delay="indefinite"/>
                      </p:stCondLst>
                      <p:childTnLst>
                        <p:par>
                          <p:cTn id="112" fill="hold">
                            <p:stCondLst>
                              <p:cond delay="0"/>
                            </p:stCondLst>
                            <p:childTnLst>
                              <p:par>
                                <p:cTn id="113" presetID="3" presetClass="entr" presetSubtype="10" fill="hold" grpId="0" nodeType="clickEffect">
                                  <p:stCondLst>
                                    <p:cond delay="0"/>
                                  </p:stCondLst>
                                  <p:childTnLst>
                                    <p:set>
                                      <p:cBhvr>
                                        <p:cTn id="114" dur="1" fill="hold">
                                          <p:stCondLst>
                                            <p:cond delay="0"/>
                                          </p:stCondLst>
                                        </p:cTn>
                                        <p:tgtEl>
                                          <p:spTgt spid="38"/>
                                        </p:tgtEl>
                                        <p:attrNameLst>
                                          <p:attrName>style.visibility</p:attrName>
                                        </p:attrNameLst>
                                      </p:cBhvr>
                                      <p:to>
                                        <p:strVal val="visible"/>
                                      </p:to>
                                    </p:set>
                                    <p:animEffect transition="in" filter="blinds(horizontal)">
                                      <p:cBhvr>
                                        <p:cTn id="115" dur="500"/>
                                        <p:tgtEl>
                                          <p:spTgt spid="38"/>
                                        </p:tgtEl>
                                      </p:cBhvr>
                                    </p:animEffect>
                                  </p:childTnLst>
                                </p:cTn>
                              </p:par>
                            </p:childTnLst>
                          </p:cTn>
                        </p:par>
                      </p:childTnLst>
                    </p:cTn>
                  </p:par>
                  <p:par>
                    <p:cTn id="116" fill="hold">
                      <p:stCondLst>
                        <p:cond delay="indefinite"/>
                      </p:stCondLst>
                      <p:childTnLst>
                        <p:par>
                          <p:cTn id="117" fill="hold">
                            <p:stCondLst>
                              <p:cond delay="0"/>
                            </p:stCondLst>
                            <p:childTnLst>
                              <p:par>
                                <p:cTn id="118" presetID="3" presetClass="entr" presetSubtype="10" fill="hold" grpId="0" nodeType="clickEffect">
                                  <p:stCondLst>
                                    <p:cond delay="0"/>
                                  </p:stCondLst>
                                  <p:childTnLst>
                                    <p:set>
                                      <p:cBhvr>
                                        <p:cTn id="119" dur="1" fill="hold">
                                          <p:stCondLst>
                                            <p:cond delay="0"/>
                                          </p:stCondLst>
                                        </p:cTn>
                                        <p:tgtEl>
                                          <p:spTgt spid="54"/>
                                        </p:tgtEl>
                                        <p:attrNameLst>
                                          <p:attrName>style.visibility</p:attrName>
                                        </p:attrNameLst>
                                      </p:cBhvr>
                                      <p:to>
                                        <p:strVal val="visible"/>
                                      </p:to>
                                    </p:set>
                                    <p:animEffect transition="in" filter="blinds(horizontal)">
                                      <p:cBhvr>
                                        <p:cTn id="120" dur="500"/>
                                        <p:tgtEl>
                                          <p:spTgt spid="54"/>
                                        </p:tgtEl>
                                      </p:cBhvr>
                                    </p:animEffect>
                                  </p:childTnLst>
                                </p:cTn>
                              </p:par>
                            </p:childTnLst>
                          </p:cTn>
                        </p:par>
                      </p:childTnLst>
                    </p:cTn>
                  </p:par>
                  <p:par>
                    <p:cTn id="121" fill="hold">
                      <p:stCondLst>
                        <p:cond delay="indefinite"/>
                      </p:stCondLst>
                      <p:childTnLst>
                        <p:par>
                          <p:cTn id="122" fill="hold">
                            <p:stCondLst>
                              <p:cond delay="0"/>
                            </p:stCondLst>
                            <p:childTnLst>
                              <p:par>
                                <p:cTn id="123" presetID="3" presetClass="entr" presetSubtype="10" fill="hold" grpId="0" nodeType="clickEffect">
                                  <p:stCondLst>
                                    <p:cond delay="0"/>
                                  </p:stCondLst>
                                  <p:childTnLst>
                                    <p:set>
                                      <p:cBhvr>
                                        <p:cTn id="124" dur="1" fill="hold">
                                          <p:stCondLst>
                                            <p:cond delay="0"/>
                                          </p:stCondLst>
                                        </p:cTn>
                                        <p:tgtEl>
                                          <p:spTgt spid="44"/>
                                        </p:tgtEl>
                                        <p:attrNameLst>
                                          <p:attrName>style.visibility</p:attrName>
                                        </p:attrNameLst>
                                      </p:cBhvr>
                                      <p:to>
                                        <p:strVal val="visible"/>
                                      </p:to>
                                    </p:set>
                                    <p:animEffect transition="in" filter="blinds(horizontal)">
                                      <p:cBhvr>
                                        <p:cTn id="125" dur="500"/>
                                        <p:tgtEl>
                                          <p:spTgt spid="44"/>
                                        </p:tgtEl>
                                      </p:cBhvr>
                                    </p:animEffect>
                                  </p:childTnLst>
                                </p:cTn>
                              </p:par>
                            </p:childTnLst>
                          </p:cTn>
                        </p:par>
                      </p:childTnLst>
                    </p:cTn>
                  </p:par>
                  <p:par>
                    <p:cTn id="126" fill="hold">
                      <p:stCondLst>
                        <p:cond delay="indefinite"/>
                      </p:stCondLst>
                      <p:childTnLst>
                        <p:par>
                          <p:cTn id="127" fill="hold">
                            <p:stCondLst>
                              <p:cond delay="0"/>
                            </p:stCondLst>
                            <p:childTnLst>
                              <p:par>
                                <p:cTn id="128" presetID="3" presetClass="entr" presetSubtype="10" fill="hold" grpId="0" nodeType="clickEffect">
                                  <p:stCondLst>
                                    <p:cond delay="0"/>
                                  </p:stCondLst>
                                  <p:childTnLst>
                                    <p:set>
                                      <p:cBhvr>
                                        <p:cTn id="129" dur="1" fill="hold">
                                          <p:stCondLst>
                                            <p:cond delay="0"/>
                                          </p:stCondLst>
                                        </p:cTn>
                                        <p:tgtEl>
                                          <p:spTgt spid="48"/>
                                        </p:tgtEl>
                                        <p:attrNameLst>
                                          <p:attrName>style.visibility</p:attrName>
                                        </p:attrNameLst>
                                      </p:cBhvr>
                                      <p:to>
                                        <p:strVal val="visible"/>
                                      </p:to>
                                    </p:set>
                                    <p:animEffect transition="in" filter="blinds(horizontal)">
                                      <p:cBhvr>
                                        <p:cTn id="130" dur="500"/>
                                        <p:tgtEl>
                                          <p:spTgt spid="48"/>
                                        </p:tgtEl>
                                      </p:cBhvr>
                                    </p:animEffect>
                                  </p:childTnLst>
                                </p:cTn>
                              </p:par>
                            </p:childTnLst>
                          </p:cTn>
                        </p:par>
                      </p:childTnLst>
                    </p:cTn>
                  </p:par>
                  <p:par>
                    <p:cTn id="131" fill="hold">
                      <p:stCondLst>
                        <p:cond delay="indefinite"/>
                      </p:stCondLst>
                      <p:childTnLst>
                        <p:par>
                          <p:cTn id="132" fill="hold">
                            <p:stCondLst>
                              <p:cond delay="0"/>
                            </p:stCondLst>
                            <p:childTnLst>
                              <p:par>
                                <p:cTn id="133" presetID="3" presetClass="entr" presetSubtype="10" fill="hold" grpId="0" nodeType="clickEffect">
                                  <p:stCondLst>
                                    <p:cond delay="0"/>
                                  </p:stCondLst>
                                  <p:childTnLst>
                                    <p:set>
                                      <p:cBhvr>
                                        <p:cTn id="134" dur="1" fill="hold">
                                          <p:stCondLst>
                                            <p:cond delay="0"/>
                                          </p:stCondLst>
                                        </p:cTn>
                                        <p:tgtEl>
                                          <p:spTgt spid="51"/>
                                        </p:tgtEl>
                                        <p:attrNameLst>
                                          <p:attrName>style.visibility</p:attrName>
                                        </p:attrNameLst>
                                      </p:cBhvr>
                                      <p:to>
                                        <p:strVal val="visible"/>
                                      </p:to>
                                    </p:set>
                                    <p:animEffect transition="in" filter="blinds(horizontal)">
                                      <p:cBhvr>
                                        <p:cTn id="135" dur="500"/>
                                        <p:tgtEl>
                                          <p:spTgt spid="51"/>
                                        </p:tgtEl>
                                      </p:cBhvr>
                                    </p:animEffect>
                                  </p:childTnLst>
                                </p:cTn>
                              </p:par>
                            </p:childTnLst>
                          </p:cTn>
                        </p:par>
                      </p:childTnLst>
                    </p:cTn>
                  </p:par>
                  <p:par>
                    <p:cTn id="136" fill="hold">
                      <p:stCondLst>
                        <p:cond delay="indefinite"/>
                      </p:stCondLst>
                      <p:childTnLst>
                        <p:par>
                          <p:cTn id="137" fill="hold">
                            <p:stCondLst>
                              <p:cond delay="0"/>
                            </p:stCondLst>
                            <p:childTnLst>
                              <p:par>
                                <p:cTn id="138" presetID="3" presetClass="entr" presetSubtype="10" fill="hold" grpId="0" nodeType="clickEffect">
                                  <p:stCondLst>
                                    <p:cond delay="0"/>
                                  </p:stCondLst>
                                  <p:childTnLst>
                                    <p:set>
                                      <p:cBhvr>
                                        <p:cTn id="139" dur="1" fill="hold">
                                          <p:stCondLst>
                                            <p:cond delay="0"/>
                                          </p:stCondLst>
                                        </p:cTn>
                                        <p:tgtEl>
                                          <p:spTgt spid="45"/>
                                        </p:tgtEl>
                                        <p:attrNameLst>
                                          <p:attrName>style.visibility</p:attrName>
                                        </p:attrNameLst>
                                      </p:cBhvr>
                                      <p:to>
                                        <p:strVal val="visible"/>
                                      </p:to>
                                    </p:set>
                                    <p:animEffect transition="in" filter="blinds(horizontal)">
                                      <p:cBhvr>
                                        <p:cTn id="140" dur="500"/>
                                        <p:tgtEl>
                                          <p:spTgt spid="45"/>
                                        </p:tgtEl>
                                      </p:cBhvr>
                                    </p:animEffect>
                                  </p:childTnLst>
                                </p:cTn>
                              </p:par>
                            </p:childTnLst>
                          </p:cTn>
                        </p:par>
                      </p:childTnLst>
                    </p:cTn>
                  </p:par>
                  <p:par>
                    <p:cTn id="141" fill="hold">
                      <p:stCondLst>
                        <p:cond delay="indefinite"/>
                      </p:stCondLst>
                      <p:childTnLst>
                        <p:par>
                          <p:cTn id="142" fill="hold">
                            <p:stCondLst>
                              <p:cond delay="0"/>
                            </p:stCondLst>
                            <p:childTnLst>
                              <p:par>
                                <p:cTn id="143" presetID="3" presetClass="entr" presetSubtype="10" fill="hold" grpId="0" nodeType="clickEffect">
                                  <p:stCondLst>
                                    <p:cond delay="0"/>
                                  </p:stCondLst>
                                  <p:childTnLst>
                                    <p:set>
                                      <p:cBhvr>
                                        <p:cTn id="144" dur="1" fill="hold">
                                          <p:stCondLst>
                                            <p:cond delay="0"/>
                                          </p:stCondLst>
                                        </p:cTn>
                                        <p:tgtEl>
                                          <p:spTgt spid="49"/>
                                        </p:tgtEl>
                                        <p:attrNameLst>
                                          <p:attrName>style.visibility</p:attrName>
                                        </p:attrNameLst>
                                      </p:cBhvr>
                                      <p:to>
                                        <p:strVal val="visible"/>
                                      </p:to>
                                    </p:set>
                                    <p:animEffect transition="in" filter="blinds(horizontal)">
                                      <p:cBhvr>
                                        <p:cTn id="145" dur="500"/>
                                        <p:tgtEl>
                                          <p:spTgt spid="49"/>
                                        </p:tgtEl>
                                      </p:cBhvr>
                                    </p:animEffect>
                                  </p:childTnLst>
                                </p:cTn>
                              </p:par>
                            </p:childTnLst>
                          </p:cTn>
                        </p:par>
                      </p:childTnLst>
                    </p:cTn>
                  </p:par>
                  <p:par>
                    <p:cTn id="146" fill="hold">
                      <p:stCondLst>
                        <p:cond delay="indefinite"/>
                      </p:stCondLst>
                      <p:childTnLst>
                        <p:par>
                          <p:cTn id="147" fill="hold">
                            <p:stCondLst>
                              <p:cond delay="0"/>
                            </p:stCondLst>
                            <p:childTnLst>
                              <p:par>
                                <p:cTn id="148" presetID="3" presetClass="entr" presetSubtype="10" fill="hold" grpId="0" nodeType="clickEffect">
                                  <p:stCondLst>
                                    <p:cond delay="0"/>
                                  </p:stCondLst>
                                  <p:childTnLst>
                                    <p:set>
                                      <p:cBhvr>
                                        <p:cTn id="149" dur="1" fill="hold">
                                          <p:stCondLst>
                                            <p:cond delay="0"/>
                                          </p:stCondLst>
                                        </p:cTn>
                                        <p:tgtEl>
                                          <p:spTgt spid="52"/>
                                        </p:tgtEl>
                                        <p:attrNameLst>
                                          <p:attrName>style.visibility</p:attrName>
                                        </p:attrNameLst>
                                      </p:cBhvr>
                                      <p:to>
                                        <p:strVal val="visible"/>
                                      </p:to>
                                    </p:set>
                                    <p:animEffect transition="in" filter="blinds(horizontal)">
                                      <p:cBhvr>
                                        <p:cTn id="150" dur="500"/>
                                        <p:tgtEl>
                                          <p:spTgt spid="52"/>
                                        </p:tgtEl>
                                      </p:cBhvr>
                                    </p:animEffect>
                                  </p:childTnLst>
                                </p:cTn>
                              </p:par>
                            </p:childTnLst>
                          </p:cTn>
                        </p:par>
                      </p:childTnLst>
                    </p:cTn>
                  </p:par>
                  <p:par>
                    <p:cTn id="151" fill="hold">
                      <p:stCondLst>
                        <p:cond delay="indefinite"/>
                      </p:stCondLst>
                      <p:childTnLst>
                        <p:par>
                          <p:cTn id="152" fill="hold">
                            <p:stCondLst>
                              <p:cond delay="0"/>
                            </p:stCondLst>
                            <p:childTnLst>
                              <p:par>
                                <p:cTn id="153" presetID="3" presetClass="entr" presetSubtype="10" fill="hold" grpId="0" nodeType="clickEffect">
                                  <p:stCondLst>
                                    <p:cond delay="0"/>
                                  </p:stCondLst>
                                  <p:childTnLst>
                                    <p:set>
                                      <p:cBhvr>
                                        <p:cTn id="154" dur="1" fill="hold">
                                          <p:stCondLst>
                                            <p:cond delay="0"/>
                                          </p:stCondLst>
                                        </p:cTn>
                                        <p:tgtEl>
                                          <p:spTgt spid="46"/>
                                        </p:tgtEl>
                                        <p:attrNameLst>
                                          <p:attrName>style.visibility</p:attrName>
                                        </p:attrNameLst>
                                      </p:cBhvr>
                                      <p:to>
                                        <p:strVal val="visible"/>
                                      </p:to>
                                    </p:set>
                                    <p:animEffect transition="in" filter="blinds(horizontal)">
                                      <p:cBhvr>
                                        <p:cTn id="155" dur="500"/>
                                        <p:tgtEl>
                                          <p:spTgt spid="46"/>
                                        </p:tgtEl>
                                      </p:cBhvr>
                                    </p:animEffect>
                                  </p:childTnLst>
                                </p:cTn>
                              </p:par>
                            </p:childTnLst>
                          </p:cTn>
                        </p:par>
                      </p:childTnLst>
                    </p:cTn>
                  </p:par>
                  <p:par>
                    <p:cTn id="156" fill="hold">
                      <p:stCondLst>
                        <p:cond delay="indefinite"/>
                      </p:stCondLst>
                      <p:childTnLst>
                        <p:par>
                          <p:cTn id="157" fill="hold">
                            <p:stCondLst>
                              <p:cond delay="0"/>
                            </p:stCondLst>
                            <p:childTnLst>
                              <p:par>
                                <p:cTn id="158" presetID="3" presetClass="entr" presetSubtype="10" fill="hold" grpId="0" nodeType="clickEffect">
                                  <p:stCondLst>
                                    <p:cond delay="0"/>
                                  </p:stCondLst>
                                  <p:childTnLst>
                                    <p:set>
                                      <p:cBhvr>
                                        <p:cTn id="159" dur="1" fill="hold">
                                          <p:stCondLst>
                                            <p:cond delay="0"/>
                                          </p:stCondLst>
                                        </p:cTn>
                                        <p:tgtEl>
                                          <p:spTgt spid="50"/>
                                        </p:tgtEl>
                                        <p:attrNameLst>
                                          <p:attrName>style.visibility</p:attrName>
                                        </p:attrNameLst>
                                      </p:cBhvr>
                                      <p:to>
                                        <p:strVal val="visible"/>
                                      </p:to>
                                    </p:set>
                                    <p:animEffect transition="in" filter="blinds(horizontal)">
                                      <p:cBhvr>
                                        <p:cTn id="160" dur="500"/>
                                        <p:tgtEl>
                                          <p:spTgt spid="50"/>
                                        </p:tgtEl>
                                      </p:cBhvr>
                                    </p:animEffect>
                                  </p:childTnLst>
                                </p:cTn>
                              </p:par>
                            </p:childTnLst>
                          </p:cTn>
                        </p:par>
                      </p:childTnLst>
                    </p:cTn>
                  </p:par>
                  <p:par>
                    <p:cTn id="161" fill="hold">
                      <p:stCondLst>
                        <p:cond delay="indefinite"/>
                      </p:stCondLst>
                      <p:childTnLst>
                        <p:par>
                          <p:cTn id="162" fill="hold">
                            <p:stCondLst>
                              <p:cond delay="0"/>
                            </p:stCondLst>
                            <p:childTnLst>
                              <p:par>
                                <p:cTn id="163" presetID="3" presetClass="entr" presetSubtype="10" fill="hold" grpId="0" nodeType="clickEffect">
                                  <p:stCondLst>
                                    <p:cond delay="0"/>
                                  </p:stCondLst>
                                  <p:childTnLst>
                                    <p:set>
                                      <p:cBhvr>
                                        <p:cTn id="164" dur="1" fill="hold">
                                          <p:stCondLst>
                                            <p:cond delay="0"/>
                                          </p:stCondLst>
                                        </p:cTn>
                                        <p:tgtEl>
                                          <p:spTgt spid="53"/>
                                        </p:tgtEl>
                                        <p:attrNameLst>
                                          <p:attrName>style.visibility</p:attrName>
                                        </p:attrNameLst>
                                      </p:cBhvr>
                                      <p:to>
                                        <p:strVal val="visible"/>
                                      </p:to>
                                    </p:set>
                                    <p:animEffect transition="in" filter="blinds(horizontal)">
                                      <p:cBhvr>
                                        <p:cTn id="165" dur="500"/>
                                        <p:tgtEl>
                                          <p:spTgt spid="53"/>
                                        </p:tgtEl>
                                      </p:cBhvr>
                                    </p:animEffect>
                                  </p:childTnLst>
                                </p:cTn>
                              </p:par>
                            </p:childTnLst>
                          </p:cTn>
                        </p:par>
                      </p:childTnLst>
                    </p:cTn>
                  </p:par>
                  <p:par>
                    <p:cTn id="166" fill="hold">
                      <p:stCondLst>
                        <p:cond delay="indefinite"/>
                      </p:stCondLst>
                      <p:childTnLst>
                        <p:par>
                          <p:cTn id="167" fill="hold">
                            <p:stCondLst>
                              <p:cond delay="0"/>
                            </p:stCondLst>
                            <p:childTnLst>
                              <p:par>
                                <p:cTn id="168" presetID="3" presetClass="entr" presetSubtype="10" fill="hold" grpId="0" nodeType="clickEffect">
                                  <p:stCondLst>
                                    <p:cond delay="0"/>
                                  </p:stCondLst>
                                  <p:childTnLst>
                                    <p:set>
                                      <p:cBhvr>
                                        <p:cTn id="169" dur="1" fill="hold">
                                          <p:stCondLst>
                                            <p:cond delay="0"/>
                                          </p:stCondLst>
                                        </p:cTn>
                                        <p:tgtEl>
                                          <p:spTgt spid="47"/>
                                        </p:tgtEl>
                                        <p:attrNameLst>
                                          <p:attrName>style.visibility</p:attrName>
                                        </p:attrNameLst>
                                      </p:cBhvr>
                                      <p:to>
                                        <p:strVal val="visible"/>
                                      </p:to>
                                    </p:set>
                                    <p:animEffect transition="in" filter="blinds(horizontal)">
                                      <p:cBhvr>
                                        <p:cTn id="170" dur="500"/>
                                        <p:tgtEl>
                                          <p:spTgt spid="47"/>
                                        </p:tgtEl>
                                      </p:cBhvr>
                                    </p:animEffect>
                                  </p:childTnLst>
                                </p:cTn>
                              </p:par>
                            </p:childTnLst>
                          </p:cTn>
                        </p:par>
                      </p:childTnLst>
                    </p:cTn>
                  </p:par>
                  <p:par>
                    <p:cTn id="171" fill="hold">
                      <p:stCondLst>
                        <p:cond delay="indefinite"/>
                      </p:stCondLst>
                      <p:childTnLst>
                        <p:par>
                          <p:cTn id="172" fill="hold">
                            <p:stCondLst>
                              <p:cond delay="0"/>
                            </p:stCondLst>
                            <p:childTnLst>
                              <p:par>
                                <p:cTn id="173" presetID="3" presetClass="entr" presetSubtype="10" fill="hold" grpId="0" nodeType="clickEffect">
                                  <p:stCondLst>
                                    <p:cond delay="0"/>
                                  </p:stCondLst>
                                  <p:childTnLst>
                                    <p:set>
                                      <p:cBhvr>
                                        <p:cTn id="174" dur="1" fill="hold">
                                          <p:stCondLst>
                                            <p:cond delay="0"/>
                                          </p:stCondLst>
                                        </p:cTn>
                                        <p:tgtEl>
                                          <p:spTgt spid="55"/>
                                        </p:tgtEl>
                                        <p:attrNameLst>
                                          <p:attrName>style.visibility</p:attrName>
                                        </p:attrNameLst>
                                      </p:cBhvr>
                                      <p:to>
                                        <p:strVal val="visible"/>
                                      </p:to>
                                    </p:set>
                                    <p:animEffect transition="in" filter="blinds(horizontal)">
                                      <p:cBhvr>
                                        <p:cTn id="175" dur="500"/>
                                        <p:tgtEl>
                                          <p:spTgt spid="55"/>
                                        </p:tgtEl>
                                      </p:cBhvr>
                                    </p:animEffect>
                                  </p:childTnLst>
                                </p:cTn>
                              </p:par>
                            </p:childTnLst>
                          </p:cTn>
                        </p:par>
                      </p:childTnLst>
                    </p:cTn>
                  </p:par>
                  <p:par>
                    <p:cTn id="176" fill="hold">
                      <p:stCondLst>
                        <p:cond delay="indefinite"/>
                      </p:stCondLst>
                      <p:childTnLst>
                        <p:par>
                          <p:cTn id="177" fill="hold">
                            <p:stCondLst>
                              <p:cond delay="0"/>
                            </p:stCondLst>
                            <p:childTnLst>
                              <p:par>
                                <p:cTn id="178" presetID="3" presetClass="entr" presetSubtype="10" fill="hold" grpId="0" nodeType="clickEffect">
                                  <p:stCondLst>
                                    <p:cond delay="0"/>
                                  </p:stCondLst>
                                  <p:childTnLst>
                                    <p:set>
                                      <p:cBhvr>
                                        <p:cTn id="179" dur="1" fill="hold">
                                          <p:stCondLst>
                                            <p:cond delay="0"/>
                                          </p:stCondLst>
                                        </p:cTn>
                                        <p:tgtEl>
                                          <p:spTgt spid="56"/>
                                        </p:tgtEl>
                                        <p:attrNameLst>
                                          <p:attrName>style.visibility</p:attrName>
                                        </p:attrNameLst>
                                      </p:cBhvr>
                                      <p:to>
                                        <p:strVal val="visible"/>
                                      </p:to>
                                    </p:set>
                                    <p:animEffect transition="in" filter="blinds(horizontal)">
                                      <p:cBhvr>
                                        <p:cTn id="180" dur="500"/>
                                        <p:tgtEl>
                                          <p:spTgt spid="56"/>
                                        </p:tgtEl>
                                      </p:cBhvr>
                                    </p:animEffect>
                                  </p:childTnLst>
                                </p:cTn>
                              </p:par>
                            </p:childTnLst>
                          </p:cTn>
                        </p:par>
                      </p:childTnLst>
                    </p:cTn>
                  </p:par>
                  <p:par>
                    <p:cTn id="181" fill="hold">
                      <p:stCondLst>
                        <p:cond delay="indefinite"/>
                      </p:stCondLst>
                      <p:childTnLst>
                        <p:par>
                          <p:cTn id="182" fill="hold">
                            <p:stCondLst>
                              <p:cond delay="0"/>
                            </p:stCondLst>
                            <p:childTnLst>
                              <p:par>
                                <p:cTn id="183" presetID="3" presetClass="entr" presetSubtype="10" fill="hold" grpId="0" nodeType="clickEffect">
                                  <p:stCondLst>
                                    <p:cond delay="0"/>
                                  </p:stCondLst>
                                  <p:childTnLst>
                                    <p:set>
                                      <p:cBhvr>
                                        <p:cTn id="184" dur="1" fill="hold">
                                          <p:stCondLst>
                                            <p:cond delay="0"/>
                                          </p:stCondLst>
                                        </p:cTn>
                                        <p:tgtEl>
                                          <p:spTgt spid="57"/>
                                        </p:tgtEl>
                                        <p:attrNameLst>
                                          <p:attrName>style.visibility</p:attrName>
                                        </p:attrNameLst>
                                      </p:cBhvr>
                                      <p:to>
                                        <p:strVal val="visible"/>
                                      </p:to>
                                    </p:set>
                                    <p:animEffect transition="in" filter="blinds(horizontal)">
                                      <p:cBhvr>
                                        <p:cTn id="185" dur="500"/>
                                        <p:tgtEl>
                                          <p:spTgt spid="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20" grpId="0"/>
      <p:bldP spid="21" grpId="0"/>
      <p:bldP spid="22" grpId="0"/>
      <p:bldP spid="24" grpId="0" animBg="1"/>
      <p:bldP spid="25" grpId="0" animBg="1"/>
      <p:bldP spid="26" grpId="0"/>
      <p:bldP spid="27" grpId="0"/>
      <p:bldP spid="38" grpId="0"/>
      <p:bldP spid="39" grpId="0"/>
      <p:bldP spid="40" grpId="0"/>
      <p:bldP spid="41" grpId="0"/>
      <p:bldP spid="42" grpId="0" animBg="1"/>
      <p:bldP spid="44" grpId="0"/>
      <p:bldP spid="45" grpId="0"/>
      <p:bldP spid="46" grpId="0"/>
      <p:bldP spid="47" grpId="0"/>
      <p:bldP spid="48" grpId="0" animBg="1"/>
      <p:bldP spid="49" grpId="0" animBg="1"/>
      <p:bldP spid="50" grpId="0" animBg="1"/>
      <p:bldP spid="51" grpId="0"/>
      <p:bldP spid="52" grpId="0"/>
      <p:bldP spid="53" grpId="0"/>
      <p:bldP spid="54" grpId="0"/>
      <p:bldP spid="55" grpId="0" animBg="1"/>
      <p:bldP spid="56" grpId="0"/>
      <p:bldP spid="5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omic Sans MS" pitchFamily="66" charset="0"/>
              </a:rPr>
              <a:t>Statics of a Particle</a:t>
            </a:r>
            <a:endParaRPr lang="en-GB" dirty="0">
              <a:latin typeface="Comic Sans MS" pitchFamily="66" charset="0"/>
            </a:endParaRPr>
          </a:p>
        </p:txBody>
      </p:sp>
      <p:sp>
        <p:nvSpPr>
          <p:cNvPr id="3" name="Content Placeholder 2"/>
          <p:cNvSpPr>
            <a:spLocks noGrp="1"/>
          </p:cNvSpPr>
          <p:nvPr>
            <p:ph idx="1"/>
          </p:nvPr>
        </p:nvSpPr>
        <p:spPr>
          <a:xfrm>
            <a:off x="152400" y="1600200"/>
            <a:ext cx="3657600" cy="4525963"/>
          </a:xfrm>
        </p:spPr>
        <p:txBody>
          <a:bodyPr>
            <a:normAutofit/>
          </a:bodyPr>
          <a:lstStyle/>
          <a:p>
            <a:pPr marL="0" indent="0" algn="ctr">
              <a:buNone/>
            </a:pPr>
            <a:r>
              <a:rPr lang="en-GB" sz="1400" b="1" dirty="0" smtClean="0">
                <a:latin typeface="Comic Sans MS" pitchFamily="66" charset="0"/>
              </a:rPr>
              <a:t>You can solve problems involving particles in equilibrium by considering forces acting horizontally and vertically</a:t>
            </a:r>
            <a:endParaRPr lang="en-GB" sz="1400" dirty="0" smtClean="0">
              <a:latin typeface="Comic Sans MS" pitchFamily="66" charset="0"/>
            </a:endParaRPr>
          </a:p>
          <a:p>
            <a:pPr marL="0" indent="0" algn="ctr">
              <a:buNone/>
            </a:pPr>
            <a:endParaRPr lang="en-GB" sz="1400" b="1" dirty="0">
              <a:latin typeface="Comic Sans MS" pitchFamily="66" charset="0"/>
            </a:endParaRPr>
          </a:p>
          <a:p>
            <a:pPr marL="0" indent="0" algn="ctr">
              <a:buNone/>
            </a:pPr>
            <a:r>
              <a:rPr lang="en-GB" sz="1400" dirty="0" smtClean="0">
                <a:latin typeface="Comic Sans MS" pitchFamily="66" charset="0"/>
              </a:rPr>
              <a:t>Similar to chapter 3, for these types of problem you should:</a:t>
            </a:r>
          </a:p>
          <a:p>
            <a:pPr algn="ctr">
              <a:buAutoNum type="arabicParenR"/>
            </a:pPr>
            <a:r>
              <a:rPr lang="en-GB" sz="1400" dirty="0" smtClean="0">
                <a:latin typeface="Comic Sans MS" pitchFamily="66" charset="0"/>
              </a:rPr>
              <a:t>Draw a diagram and label the forces</a:t>
            </a:r>
          </a:p>
          <a:p>
            <a:pPr algn="ctr">
              <a:buAutoNum type="arabicParenR"/>
            </a:pPr>
            <a:endParaRPr lang="en-GB" sz="1400" dirty="0" smtClean="0">
              <a:latin typeface="Comic Sans MS" pitchFamily="66" charset="0"/>
            </a:endParaRPr>
          </a:p>
          <a:p>
            <a:pPr algn="ctr">
              <a:buAutoNum type="arabicParenR"/>
            </a:pPr>
            <a:r>
              <a:rPr lang="en-GB" sz="1400" dirty="0" smtClean="0">
                <a:latin typeface="Comic Sans MS" pitchFamily="66" charset="0"/>
              </a:rPr>
              <a:t>Resolve into horizontal/vertical or parallel/perpendicular components</a:t>
            </a:r>
          </a:p>
          <a:p>
            <a:pPr algn="ctr">
              <a:buAutoNum type="arabicParenR"/>
            </a:pPr>
            <a:endParaRPr lang="en-GB" sz="1400" dirty="0" smtClean="0">
              <a:latin typeface="Comic Sans MS" pitchFamily="66" charset="0"/>
            </a:endParaRPr>
          </a:p>
          <a:p>
            <a:pPr algn="ctr">
              <a:buAutoNum type="arabicParenR"/>
            </a:pPr>
            <a:r>
              <a:rPr lang="en-GB" sz="1400" dirty="0" smtClean="0">
                <a:latin typeface="Comic Sans MS" pitchFamily="66" charset="0"/>
              </a:rPr>
              <a:t>Set the sums equal to 0 (as the objects are in equilibrium, the forces acting in opposite directions must cancel out…</a:t>
            </a:r>
          </a:p>
          <a:p>
            <a:pPr algn="ctr">
              <a:buAutoNum type="arabicParenR"/>
            </a:pPr>
            <a:endParaRPr lang="en-GB" sz="1400" dirty="0" smtClean="0">
              <a:latin typeface="Comic Sans MS" pitchFamily="66" charset="0"/>
            </a:endParaRPr>
          </a:p>
          <a:p>
            <a:pPr algn="ctr">
              <a:buAutoNum type="arabicParenR"/>
            </a:pPr>
            <a:r>
              <a:rPr lang="en-GB" sz="1400" dirty="0" smtClean="0">
                <a:latin typeface="Comic Sans MS" pitchFamily="66" charset="0"/>
              </a:rPr>
              <a:t>Solve the equations to find the unknown forces…</a:t>
            </a:r>
            <a:endParaRPr lang="en-GB" sz="1400" dirty="0">
              <a:latin typeface="Comic Sans MS" pitchFamily="66" charset="0"/>
            </a:endParaRPr>
          </a:p>
        </p:txBody>
      </p:sp>
      <p:sp>
        <p:nvSpPr>
          <p:cNvPr id="4" name="TextBox 3"/>
          <p:cNvSpPr txBox="1"/>
          <p:nvPr/>
        </p:nvSpPr>
        <p:spPr>
          <a:xfrm>
            <a:off x="8721718" y="6531169"/>
            <a:ext cx="460382" cy="338554"/>
          </a:xfrm>
          <a:prstGeom prst="rect">
            <a:avLst/>
          </a:prstGeom>
          <a:noFill/>
        </p:spPr>
        <p:txBody>
          <a:bodyPr wrap="none" rtlCol="0">
            <a:spAutoFit/>
          </a:bodyPr>
          <a:lstStyle/>
          <a:p>
            <a:pPr algn="r"/>
            <a:r>
              <a:rPr lang="en-GB" sz="1600" dirty="0" smtClean="0">
                <a:latin typeface="Comic Sans MS" pitchFamily="66" charset="0"/>
              </a:rPr>
              <a:t>4A</a:t>
            </a:r>
            <a:endParaRPr lang="en-GB" sz="1600" dirty="0">
              <a:latin typeface="Comic Sans MS" pitchFamily="66" charset="0"/>
            </a:endParaRPr>
          </a:p>
        </p:txBody>
      </p:sp>
      <p:cxnSp>
        <p:nvCxnSpPr>
          <p:cNvPr id="6" name="Straight Arrow Connector 5"/>
          <p:cNvCxnSpPr/>
          <p:nvPr/>
        </p:nvCxnSpPr>
        <p:spPr>
          <a:xfrm flipV="1">
            <a:off x="5541034" y="1447800"/>
            <a:ext cx="0" cy="2590800"/>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5400000" flipV="1">
            <a:off x="5541034" y="1524000"/>
            <a:ext cx="0" cy="2590800"/>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5388634" y="1143000"/>
            <a:ext cx="304800" cy="307777"/>
          </a:xfrm>
          <a:prstGeom prst="rect">
            <a:avLst/>
          </a:prstGeom>
          <a:noFill/>
        </p:spPr>
        <p:txBody>
          <a:bodyPr wrap="square" rtlCol="0">
            <a:spAutoFit/>
          </a:bodyPr>
          <a:lstStyle/>
          <a:p>
            <a:r>
              <a:rPr lang="en-GB" sz="1400" dirty="0" smtClean="0">
                <a:latin typeface="Comic Sans MS" pitchFamily="66" charset="0"/>
              </a:rPr>
              <a:t>y</a:t>
            </a:r>
            <a:endParaRPr lang="en-GB" sz="1400" dirty="0">
              <a:latin typeface="Comic Sans MS" pitchFamily="66" charset="0"/>
            </a:endParaRPr>
          </a:p>
        </p:txBody>
      </p:sp>
      <p:sp>
        <p:nvSpPr>
          <p:cNvPr id="11" name="TextBox 10"/>
          <p:cNvSpPr txBox="1"/>
          <p:nvPr/>
        </p:nvSpPr>
        <p:spPr>
          <a:xfrm>
            <a:off x="6760234" y="2667000"/>
            <a:ext cx="304800" cy="307777"/>
          </a:xfrm>
          <a:prstGeom prst="rect">
            <a:avLst/>
          </a:prstGeom>
          <a:noFill/>
        </p:spPr>
        <p:txBody>
          <a:bodyPr wrap="square" rtlCol="0">
            <a:spAutoFit/>
          </a:bodyPr>
          <a:lstStyle/>
          <a:p>
            <a:r>
              <a:rPr lang="en-GB" sz="1400" dirty="0" smtClean="0">
                <a:latin typeface="Comic Sans MS" pitchFamily="66" charset="0"/>
              </a:rPr>
              <a:t>x</a:t>
            </a:r>
            <a:endParaRPr lang="en-GB" sz="1400" dirty="0">
              <a:latin typeface="Comic Sans MS" pitchFamily="66" charset="0"/>
            </a:endParaRPr>
          </a:p>
        </p:txBody>
      </p:sp>
      <p:cxnSp>
        <p:nvCxnSpPr>
          <p:cNvPr id="13" name="Straight Arrow Connector 12"/>
          <p:cNvCxnSpPr/>
          <p:nvPr/>
        </p:nvCxnSpPr>
        <p:spPr>
          <a:xfrm flipV="1">
            <a:off x="5541034" y="2133600"/>
            <a:ext cx="1143000" cy="6858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5541034" y="2819400"/>
            <a:ext cx="0" cy="12192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flipV="1">
            <a:off x="4626634" y="1981200"/>
            <a:ext cx="914400" cy="8382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4321834" y="1676400"/>
            <a:ext cx="436338" cy="307777"/>
          </a:xfrm>
          <a:prstGeom prst="rect">
            <a:avLst/>
          </a:prstGeom>
          <a:noFill/>
        </p:spPr>
        <p:txBody>
          <a:bodyPr wrap="none" rtlCol="0">
            <a:spAutoFit/>
          </a:bodyPr>
          <a:lstStyle/>
          <a:p>
            <a:r>
              <a:rPr lang="en-GB" sz="1400" dirty="0" smtClean="0">
                <a:latin typeface="Comic Sans MS" pitchFamily="66" charset="0"/>
              </a:rPr>
              <a:t>4N</a:t>
            </a:r>
            <a:endParaRPr lang="en-GB" sz="1400" dirty="0">
              <a:latin typeface="Comic Sans MS" pitchFamily="66" charset="0"/>
            </a:endParaRPr>
          </a:p>
        </p:txBody>
      </p:sp>
      <p:sp>
        <p:nvSpPr>
          <p:cNvPr id="21" name="TextBox 20"/>
          <p:cNvSpPr txBox="1"/>
          <p:nvPr/>
        </p:nvSpPr>
        <p:spPr>
          <a:xfrm>
            <a:off x="6531634" y="1828800"/>
            <a:ext cx="473206" cy="307777"/>
          </a:xfrm>
          <a:prstGeom prst="rect">
            <a:avLst/>
          </a:prstGeom>
          <a:noFill/>
        </p:spPr>
        <p:txBody>
          <a:bodyPr wrap="none" rtlCol="0">
            <a:spAutoFit/>
          </a:bodyPr>
          <a:lstStyle/>
          <a:p>
            <a:r>
              <a:rPr lang="en-GB" sz="1400" dirty="0" smtClean="0">
                <a:latin typeface="Comic Sans MS" pitchFamily="66" charset="0"/>
              </a:rPr>
              <a:t>P N</a:t>
            </a:r>
            <a:endParaRPr lang="en-GB" sz="1400" dirty="0">
              <a:latin typeface="Comic Sans MS" pitchFamily="66" charset="0"/>
            </a:endParaRPr>
          </a:p>
        </p:txBody>
      </p:sp>
      <p:sp>
        <p:nvSpPr>
          <p:cNvPr id="22" name="TextBox 21"/>
          <p:cNvSpPr txBox="1"/>
          <p:nvPr/>
        </p:nvSpPr>
        <p:spPr>
          <a:xfrm>
            <a:off x="5312434" y="4038600"/>
            <a:ext cx="537327" cy="307777"/>
          </a:xfrm>
          <a:prstGeom prst="rect">
            <a:avLst/>
          </a:prstGeom>
          <a:noFill/>
        </p:spPr>
        <p:txBody>
          <a:bodyPr wrap="none" rtlCol="0">
            <a:spAutoFit/>
          </a:bodyPr>
          <a:lstStyle/>
          <a:p>
            <a:r>
              <a:rPr lang="en-GB" sz="1400" dirty="0" smtClean="0">
                <a:latin typeface="Comic Sans MS" pitchFamily="66" charset="0"/>
              </a:rPr>
              <a:t>Q N</a:t>
            </a:r>
            <a:endParaRPr lang="en-GB" sz="1400" dirty="0">
              <a:latin typeface="Comic Sans MS" pitchFamily="66" charset="0"/>
            </a:endParaRPr>
          </a:p>
        </p:txBody>
      </p:sp>
      <p:sp>
        <p:nvSpPr>
          <p:cNvPr id="24" name="Arc 23"/>
          <p:cNvSpPr/>
          <p:nvPr/>
        </p:nvSpPr>
        <p:spPr>
          <a:xfrm>
            <a:off x="5007634" y="2438400"/>
            <a:ext cx="914400" cy="914400"/>
          </a:xfrm>
          <a:prstGeom prst="arc">
            <a:avLst>
              <a:gd name="adj1" fmla="val 19522551"/>
              <a:gd name="adj2" fmla="val 20999191"/>
            </a:avLst>
          </a:prstGeom>
          <a:no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5" name="Arc 24"/>
          <p:cNvSpPr/>
          <p:nvPr/>
        </p:nvSpPr>
        <p:spPr>
          <a:xfrm>
            <a:off x="5236234" y="2362200"/>
            <a:ext cx="914400" cy="914400"/>
          </a:xfrm>
          <a:prstGeom prst="arc">
            <a:avLst>
              <a:gd name="adj1" fmla="val 10833398"/>
              <a:gd name="adj2" fmla="val 12630395"/>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6" name="TextBox 25"/>
          <p:cNvSpPr txBox="1"/>
          <p:nvPr/>
        </p:nvSpPr>
        <p:spPr>
          <a:xfrm>
            <a:off x="5845834" y="2590800"/>
            <a:ext cx="436338" cy="276999"/>
          </a:xfrm>
          <a:prstGeom prst="rect">
            <a:avLst/>
          </a:prstGeom>
          <a:noFill/>
        </p:spPr>
        <p:txBody>
          <a:bodyPr wrap="none" rtlCol="0">
            <a:spAutoFit/>
          </a:bodyPr>
          <a:lstStyle/>
          <a:p>
            <a:r>
              <a:rPr lang="en-GB" sz="1200" dirty="0" smtClean="0">
                <a:latin typeface="Comic Sans MS" pitchFamily="66" charset="0"/>
              </a:rPr>
              <a:t>30°</a:t>
            </a:r>
            <a:endParaRPr lang="en-GB" sz="1200" dirty="0">
              <a:latin typeface="Comic Sans MS" pitchFamily="66" charset="0"/>
            </a:endParaRPr>
          </a:p>
        </p:txBody>
      </p:sp>
      <p:sp>
        <p:nvSpPr>
          <p:cNvPr id="27" name="TextBox 26"/>
          <p:cNvSpPr txBox="1"/>
          <p:nvPr/>
        </p:nvSpPr>
        <p:spPr>
          <a:xfrm>
            <a:off x="4931434" y="2590800"/>
            <a:ext cx="436338" cy="276999"/>
          </a:xfrm>
          <a:prstGeom prst="rect">
            <a:avLst/>
          </a:prstGeom>
          <a:noFill/>
        </p:spPr>
        <p:txBody>
          <a:bodyPr wrap="none" rtlCol="0">
            <a:spAutoFit/>
          </a:bodyPr>
          <a:lstStyle/>
          <a:p>
            <a:r>
              <a:rPr lang="en-GB" sz="1200" dirty="0" smtClean="0">
                <a:latin typeface="Comic Sans MS" pitchFamily="66" charset="0"/>
              </a:rPr>
              <a:t>45°</a:t>
            </a:r>
            <a:endParaRPr lang="en-GB" sz="1200" dirty="0">
              <a:latin typeface="Comic Sans MS" pitchFamily="66" charset="0"/>
            </a:endParaRPr>
          </a:p>
        </p:txBody>
      </p:sp>
      <p:cxnSp>
        <p:nvCxnSpPr>
          <p:cNvPr id="28" name="Straight Arrow Connector 27"/>
          <p:cNvCxnSpPr/>
          <p:nvPr/>
        </p:nvCxnSpPr>
        <p:spPr>
          <a:xfrm flipH="1">
            <a:off x="4626634" y="2819400"/>
            <a:ext cx="914400" cy="0"/>
          </a:xfrm>
          <a:prstGeom prst="straightConnector1">
            <a:avLst/>
          </a:prstGeom>
          <a:ln w="25400">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V="1">
            <a:off x="4626634" y="1981200"/>
            <a:ext cx="0" cy="838200"/>
          </a:xfrm>
          <a:prstGeom prst="straightConnector1">
            <a:avLst/>
          </a:prstGeom>
          <a:ln w="25400">
            <a:solidFill>
              <a:srgbClr val="0000FF"/>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5541034" y="2819400"/>
            <a:ext cx="1143000" cy="0"/>
          </a:xfrm>
          <a:prstGeom prst="straightConnector1">
            <a:avLst/>
          </a:prstGeom>
          <a:ln w="25400">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flipV="1">
            <a:off x="6684034" y="2133600"/>
            <a:ext cx="0" cy="685800"/>
          </a:xfrm>
          <a:prstGeom prst="straightConnector1">
            <a:avLst/>
          </a:prstGeom>
          <a:ln w="25400">
            <a:solidFill>
              <a:srgbClr val="0000FF"/>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3940834" y="2286000"/>
            <a:ext cx="699230" cy="276999"/>
          </a:xfrm>
          <a:prstGeom prst="rect">
            <a:avLst/>
          </a:prstGeom>
          <a:noFill/>
        </p:spPr>
        <p:txBody>
          <a:bodyPr wrap="none" rtlCol="0">
            <a:spAutoFit/>
          </a:bodyPr>
          <a:lstStyle/>
          <a:p>
            <a:r>
              <a:rPr lang="en-GB" sz="1200" dirty="0" smtClean="0">
                <a:solidFill>
                  <a:srgbClr val="0000FF"/>
                </a:solidFill>
                <a:latin typeface="Comic Sans MS" pitchFamily="66" charset="0"/>
              </a:rPr>
              <a:t>4Sin45</a:t>
            </a:r>
            <a:endParaRPr lang="en-GB" sz="1200" dirty="0">
              <a:solidFill>
                <a:srgbClr val="0000FF"/>
              </a:solidFill>
              <a:latin typeface="Comic Sans MS" pitchFamily="66" charset="0"/>
            </a:endParaRPr>
          </a:p>
        </p:txBody>
      </p:sp>
      <p:sp>
        <p:nvSpPr>
          <p:cNvPr id="39" name="TextBox 38"/>
          <p:cNvSpPr txBox="1"/>
          <p:nvPr/>
        </p:nvSpPr>
        <p:spPr>
          <a:xfrm>
            <a:off x="4702834" y="2819400"/>
            <a:ext cx="716863" cy="276999"/>
          </a:xfrm>
          <a:prstGeom prst="rect">
            <a:avLst/>
          </a:prstGeom>
          <a:noFill/>
        </p:spPr>
        <p:txBody>
          <a:bodyPr wrap="none" rtlCol="0">
            <a:spAutoFit/>
          </a:bodyPr>
          <a:lstStyle/>
          <a:p>
            <a:r>
              <a:rPr lang="en-GB" sz="1200" dirty="0" smtClean="0">
                <a:solidFill>
                  <a:srgbClr val="FF0000"/>
                </a:solidFill>
                <a:latin typeface="Comic Sans MS" pitchFamily="66" charset="0"/>
              </a:rPr>
              <a:t>4Cos45</a:t>
            </a:r>
            <a:endParaRPr lang="en-GB" sz="1200" dirty="0">
              <a:solidFill>
                <a:srgbClr val="FF0000"/>
              </a:solidFill>
              <a:latin typeface="Comic Sans MS" pitchFamily="66" charset="0"/>
            </a:endParaRPr>
          </a:p>
        </p:txBody>
      </p:sp>
      <p:sp>
        <p:nvSpPr>
          <p:cNvPr id="40" name="TextBox 39"/>
          <p:cNvSpPr txBox="1"/>
          <p:nvPr/>
        </p:nvSpPr>
        <p:spPr>
          <a:xfrm>
            <a:off x="5769634" y="2819400"/>
            <a:ext cx="702436" cy="276999"/>
          </a:xfrm>
          <a:prstGeom prst="rect">
            <a:avLst/>
          </a:prstGeom>
          <a:noFill/>
        </p:spPr>
        <p:txBody>
          <a:bodyPr wrap="none" rtlCol="0">
            <a:spAutoFit/>
          </a:bodyPr>
          <a:lstStyle/>
          <a:p>
            <a:r>
              <a:rPr lang="en-GB" sz="1200" dirty="0" smtClean="0">
                <a:solidFill>
                  <a:srgbClr val="FF0000"/>
                </a:solidFill>
                <a:latin typeface="Comic Sans MS" pitchFamily="66" charset="0"/>
              </a:rPr>
              <a:t>PCos30</a:t>
            </a:r>
            <a:endParaRPr lang="en-GB" sz="1200" dirty="0">
              <a:solidFill>
                <a:srgbClr val="FF0000"/>
              </a:solidFill>
              <a:latin typeface="Comic Sans MS" pitchFamily="66" charset="0"/>
            </a:endParaRPr>
          </a:p>
        </p:txBody>
      </p:sp>
      <p:sp>
        <p:nvSpPr>
          <p:cNvPr id="41" name="TextBox 40"/>
          <p:cNvSpPr txBox="1"/>
          <p:nvPr/>
        </p:nvSpPr>
        <p:spPr>
          <a:xfrm>
            <a:off x="6684034" y="2362200"/>
            <a:ext cx="684803" cy="276999"/>
          </a:xfrm>
          <a:prstGeom prst="rect">
            <a:avLst/>
          </a:prstGeom>
          <a:noFill/>
        </p:spPr>
        <p:txBody>
          <a:bodyPr wrap="none" rtlCol="0">
            <a:spAutoFit/>
          </a:bodyPr>
          <a:lstStyle/>
          <a:p>
            <a:r>
              <a:rPr lang="en-GB" sz="1200" dirty="0" smtClean="0">
                <a:solidFill>
                  <a:srgbClr val="0000FF"/>
                </a:solidFill>
                <a:latin typeface="Comic Sans MS" pitchFamily="66" charset="0"/>
              </a:rPr>
              <a:t>PSin30</a:t>
            </a:r>
            <a:endParaRPr lang="en-GB" sz="1200" dirty="0">
              <a:solidFill>
                <a:srgbClr val="0000FF"/>
              </a:solidFill>
              <a:latin typeface="Comic Sans MS" pitchFamily="66" charset="0"/>
            </a:endParaRPr>
          </a:p>
        </p:txBody>
      </p:sp>
      <p:sp>
        <p:nvSpPr>
          <p:cNvPr id="42" name="Oval 41"/>
          <p:cNvSpPr/>
          <p:nvPr/>
        </p:nvSpPr>
        <p:spPr>
          <a:xfrm>
            <a:off x="5507121" y="2776275"/>
            <a:ext cx="76200" cy="762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TextBox 42"/>
          <p:cNvSpPr txBox="1"/>
          <p:nvPr/>
        </p:nvSpPr>
        <p:spPr>
          <a:xfrm>
            <a:off x="7239000" y="1676400"/>
            <a:ext cx="1795732" cy="2308324"/>
          </a:xfrm>
          <a:prstGeom prst="rect">
            <a:avLst/>
          </a:prstGeom>
          <a:noFill/>
        </p:spPr>
        <p:txBody>
          <a:bodyPr wrap="square" rtlCol="0">
            <a:spAutoFit/>
          </a:bodyPr>
          <a:lstStyle/>
          <a:p>
            <a:pPr algn="ctr"/>
            <a:r>
              <a:rPr lang="en-GB" sz="1200" dirty="0" smtClean="0">
                <a:latin typeface="Comic Sans MS" pitchFamily="66" charset="0"/>
              </a:rPr>
              <a:t>The particle to the left is in equilibrium. Calculate the magnitude of the forces P and Q.</a:t>
            </a:r>
          </a:p>
          <a:p>
            <a:pPr algn="ctr"/>
            <a:endParaRPr lang="en-GB" sz="1200" dirty="0">
              <a:latin typeface="Comic Sans MS" pitchFamily="66" charset="0"/>
            </a:endParaRPr>
          </a:p>
          <a:p>
            <a:pPr algn="ctr"/>
            <a:r>
              <a:rPr lang="en-GB" sz="1200" dirty="0" smtClean="0">
                <a:latin typeface="Comic Sans MS" pitchFamily="66" charset="0"/>
                <a:sym typeface="Wingdings" pitchFamily="2" charset="2"/>
              </a:rPr>
              <a:t> This means the horizontal and vertical forces cancel out (acceleration = 0 in both directions so F = 0)</a:t>
            </a:r>
            <a:endParaRPr lang="en-GB" sz="1200" dirty="0">
              <a:latin typeface="Comic Sans MS" pitchFamily="66" charset="0"/>
            </a:endParaRPr>
          </a:p>
        </p:txBody>
      </p:sp>
      <mc:AlternateContent xmlns:mc="http://schemas.openxmlformats.org/markup-compatibility/2006" xmlns:a14="http://schemas.microsoft.com/office/drawing/2010/main">
        <mc:Choice Requires="a14">
          <p:sp>
            <p:nvSpPr>
              <p:cNvPr id="44" name="TextBox 43"/>
              <p:cNvSpPr txBox="1"/>
              <p:nvPr/>
            </p:nvSpPr>
            <p:spPr>
              <a:xfrm>
                <a:off x="5562600" y="4876800"/>
                <a:ext cx="829586"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𝐹</m:t>
                      </m:r>
                      <m:r>
                        <a:rPr lang="en-GB" sz="1400" b="0" i="1" smtClean="0">
                          <a:latin typeface="Cambria Math"/>
                        </a:rPr>
                        <m:t>=</m:t>
                      </m:r>
                      <m:r>
                        <a:rPr lang="en-GB" sz="1400" b="0" i="1" smtClean="0">
                          <a:latin typeface="Cambria Math"/>
                        </a:rPr>
                        <m:t>𝑚𝑎</m:t>
                      </m:r>
                    </m:oMath>
                  </m:oMathPara>
                </a14:m>
                <a:endParaRPr lang="en-GB" sz="1400" dirty="0"/>
              </a:p>
            </p:txBody>
          </p:sp>
        </mc:Choice>
        <mc:Fallback xmlns="">
          <p:sp>
            <p:nvSpPr>
              <p:cNvPr id="44" name="TextBox 43"/>
              <p:cNvSpPr txBox="1">
                <a:spLocks noRot="1" noChangeAspect="1" noMove="1" noResize="1" noEditPoints="1" noAdjustHandles="1" noChangeArrowheads="1" noChangeShapeType="1" noTextEdit="1"/>
              </p:cNvSpPr>
              <p:nvPr/>
            </p:nvSpPr>
            <p:spPr>
              <a:xfrm>
                <a:off x="5562600" y="4876800"/>
                <a:ext cx="829586" cy="307777"/>
              </a:xfrm>
              <a:prstGeom prst="rect">
                <a:avLst/>
              </a:prstGeom>
              <a:blipFill rotWithShape="1">
                <a:blip r:embed="rId2"/>
                <a:stretch>
                  <a:fillRect/>
                </a:stretch>
              </a:blipFill>
            </p:spPr>
            <p:txBody>
              <a:bodyPr/>
              <a:lstStyle/>
              <a:p>
                <a:r>
                  <a:rPr lang="en-GB">
                    <a:noFill/>
                  </a:rPr>
                  <a:t> </a:t>
                </a:r>
              </a:p>
            </p:txBody>
          </p:sp>
        </mc:Fallback>
      </mc:AlternateContent>
      <p:sp>
        <p:nvSpPr>
          <p:cNvPr id="48" name="Arc 47"/>
          <p:cNvSpPr/>
          <p:nvPr/>
        </p:nvSpPr>
        <p:spPr>
          <a:xfrm>
            <a:off x="6272841" y="5011947"/>
            <a:ext cx="457200" cy="457200"/>
          </a:xfrm>
          <a:prstGeom prst="arc">
            <a:avLst>
              <a:gd name="adj1" fmla="val 16200000"/>
              <a:gd name="adj2" fmla="val 5400000"/>
            </a:avLst>
          </a:prstGeom>
          <a:ln w="25400">
            <a:solidFill>
              <a:srgbClr val="0000FF"/>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9" name="Arc 48"/>
          <p:cNvSpPr/>
          <p:nvPr/>
        </p:nvSpPr>
        <p:spPr>
          <a:xfrm>
            <a:off x="6272841" y="5469147"/>
            <a:ext cx="457200" cy="381000"/>
          </a:xfrm>
          <a:prstGeom prst="arc">
            <a:avLst>
              <a:gd name="adj1" fmla="val 16200000"/>
              <a:gd name="adj2" fmla="val 5400000"/>
            </a:avLst>
          </a:prstGeom>
          <a:ln w="25400">
            <a:solidFill>
              <a:srgbClr val="0000FF"/>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0" name="Arc 49"/>
          <p:cNvSpPr/>
          <p:nvPr/>
        </p:nvSpPr>
        <p:spPr>
          <a:xfrm>
            <a:off x="6272841" y="5850147"/>
            <a:ext cx="457200" cy="457200"/>
          </a:xfrm>
          <a:prstGeom prst="arc">
            <a:avLst>
              <a:gd name="adj1" fmla="val 16200000"/>
              <a:gd name="adj2" fmla="val 5400000"/>
            </a:avLst>
          </a:prstGeom>
          <a:ln w="25400">
            <a:solidFill>
              <a:srgbClr val="0000FF"/>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1" name="TextBox 50"/>
          <p:cNvSpPr txBox="1"/>
          <p:nvPr/>
        </p:nvSpPr>
        <p:spPr>
          <a:xfrm>
            <a:off x="6577640" y="5011947"/>
            <a:ext cx="2185359" cy="461665"/>
          </a:xfrm>
          <a:prstGeom prst="rect">
            <a:avLst/>
          </a:prstGeom>
          <a:noFill/>
        </p:spPr>
        <p:txBody>
          <a:bodyPr wrap="square" rtlCol="0">
            <a:spAutoFit/>
          </a:bodyPr>
          <a:lstStyle/>
          <a:p>
            <a:pPr algn="ctr"/>
            <a:r>
              <a:rPr lang="en-GB" sz="1200" dirty="0" smtClean="0">
                <a:solidFill>
                  <a:srgbClr val="0000FF"/>
                </a:solidFill>
                <a:latin typeface="Comic Sans MS" pitchFamily="66" charset="0"/>
              </a:rPr>
              <a:t>Choose a direction as positive and sub in values</a:t>
            </a:r>
            <a:endParaRPr lang="en-GB" sz="1200" dirty="0">
              <a:solidFill>
                <a:srgbClr val="0000FF"/>
              </a:solidFill>
              <a:latin typeface="Comic Sans MS" pitchFamily="66" charset="0"/>
            </a:endParaRPr>
          </a:p>
        </p:txBody>
      </p:sp>
      <p:sp>
        <p:nvSpPr>
          <p:cNvPr id="52" name="TextBox 51"/>
          <p:cNvSpPr txBox="1"/>
          <p:nvPr/>
        </p:nvSpPr>
        <p:spPr>
          <a:xfrm>
            <a:off x="6514381" y="5536721"/>
            <a:ext cx="1066800" cy="276999"/>
          </a:xfrm>
          <a:prstGeom prst="rect">
            <a:avLst/>
          </a:prstGeom>
          <a:noFill/>
        </p:spPr>
        <p:txBody>
          <a:bodyPr wrap="square" rtlCol="0">
            <a:spAutoFit/>
          </a:bodyPr>
          <a:lstStyle/>
          <a:p>
            <a:pPr algn="ctr"/>
            <a:r>
              <a:rPr lang="en-GB" sz="1200" dirty="0" smtClean="0">
                <a:solidFill>
                  <a:srgbClr val="0000FF"/>
                </a:solidFill>
                <a:latin typeface="Comic Sans MS" pitchFamily="66" charset="0"/>
              </a:rPr>
              <a:t>Add Q</a:t>
            </a:r>
            <a:endParaRPr lang="en-GB" sz="1200" dirty="0">
              <a:solidFill>
                <a:srgbClr val="0000FF"/>
              </a:solidFill>
              <a:latin typeface="Comic Sans MS" pitchFamily="66" charset="0"/>
            </a:endParaRPr>
          </a:p>
        </p:txBody>
      </p:sp>
      <p:sp>
        <p:nvSpPr>
          <p:cNvPr id="53" name="TextBox 52"/>
          <p:cNvSpPr txBox="1"/>
          <p:nvPr/>
        </p:nvSpPr>
        <p:spPr>
          <a:xfrm>
            <a:off x="6653841" y="5850147"/>
            <a:ext cx="2386642" cy="461665"/>
          </a:xfrm>
          <a:prstGeom prst="rect">
            <a:avLst/>
          </a:prstGeom>
          <a:noFill/>
        </p:spPr>
        <p:txBody>
          <a:bodyPr wrap="square" rtlCol="0">
            <a:spAutoFit/>
          </a:bodyPr>
          <a:lstStyle/>
          <a:p>
            <a:pPr algn="ctr"/>
            <a:r>
              <a:rPr lang="en-GB" sz="1200" dirty="0" smtClean="0">
                <a:solidFill>
                  <a:srgbClr val="0000FF"/>
                </a:solidFill>
                <a:latin typeface="Comic Sans MS" pitchFamily="66" charset="0"/>
              </a:rPr>
              <a:t>Calculate Q using the exact value of P from the first part</a:t>
            </a:r>
            <a:endParaRPr lang="en-GB" sz="1200" dirty="0">
              <a:solidFill>
                <a:srgbClr val="0000FF"/>
              </a:solidFill>
              <a:latin typeface="Comic Sans MS" pitchFamily="66" charset="0"/>
            </a:endParaRPr>
          </a:p>
        </p:txBody>
      </p:sp>
      <p:sp>
        <p:nvSpPr>
          <p:cNvPr id="54" name="TextBox 53"/>
          <p:cNvSpPr txBox="1"/>
          <p:nvPr/>
        </p:nvSpPr>
        <p:spPr>
          <a:xfrm>
            <a:off x="5257800" y="4495800"/>
            <a:ext cx="1677062" cy="307777"/>
          </a:xfrm>
          <a:prstGeom prst="rect">
            <a:avLst/>
          </a:prstGeom>
          <a:noFill/>
        </p:spPr>
        <p:txBody>
          <a:bodyPr wrap="none" rtlCol="0">
            <a:spAutoFit/>
          </a:bodyPr>
          <a:lstStyle/>
          <a:p>
            <a:r>
              <a:rPr lang="en-GB" sz="1400" u="sng" dirty="0" smtClean="0">
                <a:latin typeface="Comic Sans MS" pitchFamily="66" charset="0"/>
              </a:rPr>
              <a:t>Resolve Vertically</a:t>
            </a:r>
            <a:endParaRPr lang="en-GB" sz="1400" u="sng" dirty="0">
              <a:latin typeface="Comic Sans MS" pitchFamily="66" charset="0"/>
            </a:endParaRPr>
          </a:p>
        </p:txBody>
      </p:sp>
      <p:sp>
        <p:nvSpPr>
          <p:cNvPr id="5" name="TextBox 4"/>
          <p:cNvSpPr txBox="1"/>
          <p:nvPr/>
        </p:nvSpPr>
        <p:spPr>
          <a:xfrm>
            <a:off x="7620000" y="3962400"/>
            <a:ext cx="989373" cy="307777"/>
          </a:xfrm>
          <a:prstGeom prst="rect">
            <a:avLst/>
          </a:prstGeom>
          <a:noFill/>
        </p:spPr>
        <p:txBody>
          <a:bodyPr wrap="none" rtlCol="0">
            <a:spAutoFit/>
          </a:bodyPr>
          <a:lstStyle/>
          <a:p>
            <a:r>
              <a:rPr lang="en-GB" sz="1400" dirty="0" smtClean="0">
                <a:solidFill>
                  <a:srgbClr val="FF0000"/>
                </a:solidFill>
                <a:latin typeface="Comic Sans MS" pitchFamily="66" charset="0"/>
              </a:rPr>
              <a:t>P = 3.27N</a:t>
            </a:r>
            <a:endParaRPr lang="en-GB" sz="14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55" name="TextBox 54"/>
              <p:cNvSpPr txBox="1"/>
              <p:nvPr/>
            </p:nvSpPr>
            <p:spPr>
              <a:xfrm>
                <a:off x="4021348" y="5299494"/>
                <a:ext cx="2217338"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𝑃𝑠𝑖𝑛</m:t>
                      </m:r>
                      <m:r>
                        <a:rPr lang="en-GB" sz="1400" b="0" i="1" smtClean="0">
                          <a:latin typeface="Cambria Math"/>
                        </a:rPr>
                        <m:t>30+4</m:t>
                      </m:r>
                      <m:r>
                        <a:rPr lang="en-GB" sz="1400" b="0" i="1" smtClean="0">
                          <a:latin typeface="Cambria Math"/>
                        </a:rPr>
                        <m:t>𝑆𝑖𝑛</m:t>
                      </m:r>
                      <m:r>
                        <a:rPr lang="en-GB" sz="1400" b="0" i="1" smtClean="0">
                          <a:latin typeface="Cambria Math"/>
                        </a:rPr>
                        <m:t>45−</m:t>
                      </m:r>
                      <m:r>
                        <a:rPr lang="en-GB" sz="1400" b="0" i="1" smtClean="0">
                          <a:latin typeface="Cambria Math"/>
                        </a:rPr>
                        <m:t>𝑄</m:t>
                      </m:r>
                      <m:r>
                        <a:rPr lang="en-GB" sz="1400" b="0" i="1" smtClean="0">
                          <a:latin typeface="Cambria Math"/>
                        </a:rPr>
                        <m:t>=0</m:t>
                      </m:r>
                    </m:oMath>
                  </m:oMathPara>
                </a14:m>
                <a:endParaRPr lang="en-GB" sz="1400" dirty="0"/>
              </a:p>
            </p:txBody>
          </p:sp>
        </mc:Choice>
        <mc:Fallback xmlns="">
          <p:sp>
            <p:nvSpPr>
              <p:cNvPr id="55" name="TextBox 54"/>
              <p:cNvSpPr txBox="1">
                <a:spLocks noRot="1" noChangeAspect="1" noMove="1" noResize="1" noEditPoints="1" noAdjustHandles="1" noChangeArrowheads="1" noChangeShapeType="1" noTextEdit="1"/>
              </p:cNvSpPr>
              <p:nvPr/>
            </p:nvSpPr>
            <p:spPr>
              <a:xfrm>
                <a:off x="4021348" y="5299494"/>
                <a:ext cx="2217338" cy="307777"/>
              </a:xfrm>
              <a:prstGeom prst="rect">
                <a:avLst/>
              </a:prstGeom>
              <a:blipFill rotWithShape="1">
                <a:blip r:embed="rId3"/>
                <a:stretch>
                  <a:fillRect b="-3922"/>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6" name="TextBox 55"/>
              <p:cNvSpPr txBox="1"/>
              <p:nvPr/>
            </p:nvSpPr>
            <p:spPr>
              <a:xfrm>
                <a:off x="4367842" y="5714999"/>
                <a:ext cx="1903534"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𝑃𝑠𝑖𝑛</m:t>
                      </m:r>
                      <m:r>
                        <a:rPr lang="en-GB" sz="1400" b="0" i="1" smtClean="0">
                          <a:latin typeface="Cambria Math"/>
                        </a:rPr>
                        <m:t>30+4</m:t>
                      </m:r>
                      <m:r>
                        <a:rPr lang="en-GB" sz="1400" b="0" i="1" smtClean="0">
                          <a:latin typeface="Cambria Math"/>
                        </a:rPr>
                        <m:t>𝑆𝑖𝑛</m:t>
                      </m:r>
                      <m:r>
                        <a:rPr lang="en-GB" sz="1400" b="0" i="1" smtClean="0">
                          <a:latin typeface="Cambria Math"/>
                        </a:rPr>
                        <m:t>45=</m:t>
                      </m:r>
                      <m:r>
                        <a:rPr lang="en-GB" sz="1400" b="0" i="1" smtClean="0">
                          <a:latin typeface="Cambria Math"/>
                        </a:rPr>
                        <m:t>𝑄</m:t>
                      </m:r>
                    </m:oMath>
                  </m:oMathPara>
                </a14:m>
                <a:endParaRPr lang="en-GB" sz="1400" dirty="0"/>
              </a:p>
            </p:txBody>
          </p:sp>
        </mc:Choice>
        <mc:Fallback xmlns="">
          <p:sp>
            <p:nvSpPr>
              <p:cNvPr id="56" name="TextBox 55"/>
              <p:cNvSpPr txBox="1">
                <a:spLocks noRot="1" noChangeAspect="1" noMove="1" noResize="1" noEditPoints="1" noAdjustHandles="1" noChangeArrowheads="1" noChangeShapeType="1" noTextEdit="1"/>
              </p:cNvSpPr>
              <p:nvPr/>
            </p:nvSpPr>
            <p:spPr>
              <a:xfrm>
                <a:off x="4367842" y="5714999"/>
                <a:ext cx="1903534" cy="307777"/>
              </a:xfrm>
              <a:prstGeom prst="rect">
                <a:avLst/>
              </a:prstGeom>
              <a:blipFill rotWithShape="1">
                <a:blip r:embed="rId4"/>
                <a:stretch>
                  <a:fillRect b="-3922"/>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7" name="TextBox 56"/>
              <p:cNvSpPr txBox="1"/>
              <p:nvPr/>
            </p:nvSpPr>
            <p:spPr>
              <a:xfrm>
                <a:off x="5358442" y="6130506"/>
                <a:ext cx="921278"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4.46=</m:t>
                      </m:r>
                      <m:r>
                        <a:rPr lang="en-GB" sz="1400" b="0" i="1" smtClean="0">
                          <a:latin typeface="Cambria Math"/>
                        </a:rPr>
                        <m:t>𝑄</m:t>
                      </m:r>
                    </m:oMath>
                  </m:oMathPara>
                </a14:m>
                <a:endParaRPr lang="en-GB" sz="1400" dirty="0"/>
              </a:p>
            </p:txBody>
          </p:sp>
        </mc:Choice>
        <mc:Fallback xmlns="">
          <p:sp>
            <p:nvSpPr>
              <p:cNvPr id="57" name="TextBox 56"/>
              <p:cNvSpPr txBox="1">
                <a:spLocks noRot="1" noChangeAspect="1" noMove="1" noResize="1" noEditPoints="1" noAdjustHandles="1" noChangeArrowheads="1" noChangeShapeType="1" noTextEdit="1"/>
              </p:cNvSpPr>
              <p:nvPr/>
            </p:nvSpPr>
            <p:spPr>
              <a:xfrm>
                <a:off x="5358442" y="6130506"/>
                <a:ext cx="921278" cy="307777"/>
              </a:xfrm>
              <a:prstGeom prst="rect">
                <a:avLst/>
              </a:prstGeom>
              <a:blipFill rotWithShape="1">
                <a:blip r:embed="rId5"/>
                <a:stretch>
                  <a:fillRect b="-6000"/>
                </a:stretch>
              </a:blipFill>
            </p:spPr>
            <p:txBody>
              <a:bodyPr/>
              <a:lstStyle/>
              <a:p>
                <a:r>
                  <a:rPr lang="en-GB">
                    <a:noFill/>
                  </a:rPr>
                  <a:t> </a:t>
                </a:r>
              </a:p>
            </p:txBody>
          </p:sp>
        </mc:Fallback>
      </mc:AlternateContent>
      <p:sp>
        <p:nvSpPr>
          <p:cNvPr id="7" name="TextBox 6"/>
          <p:cNvSpPr txBox="1"/>
          <p:nvPr/>
        </p:nvSpPr>
        <p:spPr>
          <a:xfrm>
            <a:off x="1181819" y="6512944"/>
            <a:ext cx="7572907" cy="276999"/>
          </a:xfrm>
          <a:prstGeom prst="rect">
            <a:avLst/>
          </a:prstGeom>
          <a:noFill/>
          <a:ln>
            <a:solidFill>
              <a:schemeClr val="tx1"/>
            </a:solidFill>
          </a:ln>
        </p:spPr>
        <p:txBody>
          <a:bodyPr wrap="none" rtlCol="0">
            <a:spAutoFit/>
          </a:bodyPr>
          <a:lstStyle/>
          <a:p>
            <a:r>
              <a:rPr lang="en-GB" sz="1200" dirty="0" smtClean="0">
                <a:latin typeface="Comic Sans MS" pitchFamily="66" charset="0"/>
              </a:rPr>
              <a:t>You will usually need to identify which direction is solvable first, then solve the second direction after!</a:t>
            </a:r>
            <a:endParaRPr lang="en-GB" sz="1200" dirty="0">
              <a:latin typeface="Comic Sans MS" pitchFamily="66" charset="0"/>
            </a:endParaRPr>
          </a:p>
        </p:txBody>
      </p:sp>
      <p:pic>
        <p:nvPicPr>
          <p:cNvPr id="45" name="Picture 2" descr="C:\Users\Mike\Downloads\mathspic (1).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400" y="152400"/>
            <a:ext cx="1524000" cy="1104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407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4"/>
                                        </p:tgtEl>
                                        <p:attrNameLst>
                                          <p:attrName>style.visibility</p:attrName>
                                        </p:attrNameLst>
                                      </p:cBhvr>
                                      <p:to>
                                        <p:strVal val="visible"/>
                                      </p:to>
                                    </p:set>
                                    <p:animEffect transition="in" filter="blinds(horizontal)">
                                      <p:cBhvr>
                                        <p:cTn id="7" dur="500"/>
                                        <p:tgtEl>
                                          <p:spTgt spid="5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4"/>
                                        </p:tgtEl>
                                        <p:attrNameLst>
                                          <p:attrName>style.visibility</p:attrName>
                                        </p:attrNameLst>
                                      </p:cBhvr>
                                      <p:to>
                                        <p:strVal val="visible"/>
                                      </p:to>
                                    </p:set>
                                    <p:animEffect transition="in" filter="blinds(horizontal)">
                                      <p:cBhvr>
                                        <p:cTn id="12" dur="500"/>
                                        <p:tgtEl>
                                          <p:spTgt spid="4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8"/>
                                        </p:tgtEl>
                                        <p:attrNameLst>
                                          <p:attrName>style.visibility</p:attrName>
                                        </p:attrNameLst>
                                      </p:cBhvr>
                                      <p:to>
                                        <p:strVal val="visible"/>
                                      </p:to>
                                    </p:set>
                                    <p:animEffect transition="in" filter="blinds(horizontal)">
                                      <p:cBhvr>
                                        <p:cTn id="17" dur="500"/>
                                        <p:tgtEl>
                                          <p:spTgt spid="48"/>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1"/>
                                        </p:tgtEl>
                                        <p:attrNameLst>
                                          <p:attrName>style.visibility</p:attrName>
                                        </p:attrNameLst>
                                      </p:cBhvr>
                                      <p:to>
                                        <p:strVal val="visible"/>
                                      </p:to>
                                    </p:set>
                                    <p:animEffect transition="in" filter="blinds(horizontal)">
                                      <p:cBhvr>
                                        <p:cTn id="22" dur="500"/>
                                        <p:tgtEl>
                                          <p:spTgt spid="51"/>
                                        </p:tgtEl>
                                      </p:cBhvr>
                                    </p:animEffect>
                                  </p:childTnLst>
                                </p:cTn>
                              </p:par>
                            </p:childTnLst>
                          </p:cTn>
                        </p:par>
                      </p:childTnLst>
                    </p:cTn>
                  </p:par>
                  <p:par>
                    <p:cTn id="23" fill="hold">
                      <p:stCondLst>
                        <p:cond delay="indefinite"/>
                      </p:stCondLst>
                      <p:childTnLst>
                        <p:par>
                          <p:cTn id="24" fill="hold">
                            <p:stCondLst>
                              <p:cond delay="0"/>
                            </p:stCondLst>
                            <p:childTnLst>
                              <p:par>
                                <p:cTn id="25" presetID="7" presetClass="emph" presetSubtype="2" fill="hold" nodeType="clickEffect">
                                  <p:stCondLst>
                                    <p:cond delay="0"/>
                                  </p:stCondLst>
                                  <p:childTnLst>
                                    <p:animClr clrSpc="rgb" dir="cw">
                                      <p:cBhvr>
                                        <p:cTn id="26" dur="500" fill="hold"/>
                                        <p:tgtEl>
                                          <p:spTgt spid="16"/>
                                        </p:tgtEl>
                                        <p:attrNameLst>
                                          <p:attrName>stroke.color</p:attrName>
                                        </p:attrNameLst>
                                      </p:cBhvr>
                                      <p:to>
                                        <a:schemeClr val="hlink"/>
                                      </p:to>
                                    </p:animClr>
                                    <p:set>
                                      <p:cBhvr>
                                        <p:cTn id="27" dur="500" fill="hold"/>
                                        <p:tgtEl>
                                          <p:spTgt spid="16"/>
                                        </p:tgtEl>
                                        <p:attrNameLst>
                                          <p:attrName>stroke.on</p:attrName>
                                        </p:attrNameLst>
                                      </p:cBhvr>
                                      <p:to>
                                        <p:strVal val="true"/>
                                      </p:to>
                                    </p:set>
                                  </p:childTnLst>
                                </p:cTn>
                              </p:par>
                              <p:par>
                                <p:cTn id="28" presetID="3" presetClass="emph" presetSubtype="2" fill="hold" grpId="0" nodeType="withEffect">
                                  <p:stCondLst>
                                    <p:cond delay="0"/>
                                  </p:stCondLst>
                                  <p:childTnLst>
                                    <p:animClr clrSpc="rgb" dir="cw">
                                      <p:cBhvr override="childStyle">
                                        <p:cTn id="29" dur="500" fill="hold"/>
                                        <p:tgtEl>
                                          <p:spTgt spid="22"/>
                                        </p:tgtEl>
                                        <p:attrNameLst>
                                          <p:attrName>style.color</p:attrName>
                                        </p:attrNameLst>
                                      </p:cBhvr>
                                      <p:to>
                                        <a:schemeClr val="hlink"/>
                                      </p:to>
                                    </p:animClr>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55"/>
                                        </p:tgtEl>
                                        <p:attrNameLst>
                                          <p:attrName>style.visibility</p:attrName>
                                        </p:attrNameLst>
                                      </p:cBhvr>
                                      <p:to>
                                        <p:strVal val="visible"/>
                                      </p:to>
                                    </p:set>
                                    <p:animEffect transition="in" filter="blinds(horizontal)">
                                      <p:cBhvr>
                                        <p:cTn id="34" dur="500"/>
                                        <p:tgtEl>
                                          <p:spTgt spid="55"/>
                                        </p:tgtEl>
                                      </p:cBhvr>
                                    </p:animEffec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49"/>
                                        </p:tgtEl>
                                        <p:attrNameLst>
                                          <p:attrName>style.visibility</p:attrName>
                                        </p:attrNameLst>
                                      </p:cBhvr>
                                      <p:to>
                                        <p:strVal val="visible"/>
                                      </p:to>
                                    </p:set>
                                    <p:animEffect transition="in" filter="blinds(horizontal)">
                                      <p:cBhvr>
                                        <p:cTn id="39" dur="500"/>
                                        <p:tgtEl>
                                          <p:spTgt spid="49"/>
                                        </p:tgtEl>
                                      </p:cBhvr>
                                    </p:animEffect>
                                  </p:childTnLst>
                                </p:cTn>
                              </p:par>
                            </p:childTnLst>
                          </p:cTn>
                        </p:par>
                      </p:childTnLst>
                    </p:cTn>
                  </p:par>
                  <p:par>
                    <p:cTn id="40" fill="hold">
                      <p:stCondLst>
                        <p:cond delay="indefinite"/>
                      </p:stCondLst>
                      <p:childTnLst>
                        <p:par>
                          <p:cTn id="41" fill="hold">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52"/>
                                        </p:tgtEl>
                                        <p:attrNameLst>
                                          <p:attrName>style.visibility</p:attrName>
                                        </p:attrNameLst>
                                      </p:cBhvr>
                                      <p:to>
                                        <p:strVal val="visible"/>
                                      </p:to>
                                    </p:set>
                                    <p:animEffect transition="in" filter="blinds(horizontal)">
                                      <p:cBhvr>
                                        <p:cTn id="44" dur="500"/>
                                        <p:tgtEl>
                                          <p:spTgt spid="52"/>
                                        </p:tgtEl>
                                      </p:cBhvr>
                                    </p:animEffec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56"/>
                                        </p:tgtEl>
                                        <p:attrNameLst>
                                          <p:attrName>style.visibility</p:attrName>
                                        </p:attrNameLst>
                                      </p:cBhvr>
                                      <p:to>
                                        <p:strVal val="visible"/>
                                      </p:to>
                                    </p:set>
                                    <p:animEffect transition="in" filter="blinds(horizontal)">
                                      <p:cBhvr>
                                        <p:cTn id="49" dur="500"/>
                                        <p:tgtEl>
                                          <p:spTgt spid="56"/>
                                        </p:tgtEl>
                                      </p:cBhvr>
                                    </p:animEffect>
                                  </p:childTnLst>
                                </p:cTn>
                              </p:par>
                            </p:childTnLst>
                          </p:cTn>
                        </p:par>
                      </p:childTnLst>
                    </p:cTn>
                  </p:par>
                  <p:par>
                    <p:cTn id="50" fill="hold">
                      <p:stCondLst>
                        <p:cond delay="indefinite"/>
                      </p:stCondLst>
                      <p:childTnLst>
                        <p:par>
                          <p:cTn id="51" fill="hold">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50"/>
                                        </p:tgtEl>
                                        <p:attrNameLst>
                                          <p:attrName>style.visibility</p:attrName>
                                        </p:attrNameLst>
                                      </p:cBhvr>
                                      <p:to>
                                        <p:strVal val="visible"/>
                                      </p:to>
                                    </p:set>
                                    <p:animEffect transition="in" filter="blinds(horizontal)">
                                      <p:cBhvr>
                                        <p:cTn id="54" dur="500"/>
                                        <p:tgtEl>
                                          <p:spTgt spid="50"/>
                                        </p:tgtEl>
                                      </p:cBhvr>
                                    </p:animEffect>
                                  </p:childTnLst>
                                </p:cTn>
                              </p:par>
                            </p:childTnLst>
                          </p:cTn>
                        </p:par>
                      </p:childTnLst>
                    </p:cTn>
                  </p:par>
                  <p:par>
                    <p:cTn id="55" fill="hold">
                      <p:stCondLst>
                        <p:cond delay="indefinite"/>
                      </p:stCondLst>
                      <p:childTnLst>
                        <p:par>
                          <p:cTn id="56" fill="hold">
                            <p:stCondLst>
                              <p:cond delay="0"/>
                            </p:stCondLst>
                            <p:childTnLst>
                              <p:par>
                                <p:cTn id="57" presetID="3" presetClass="entr" presetSubtype="10" fill="hold" grpId="0" nodeType="clickEffect">
                                  <p:stCondLst>
                                    <p:cond delay="0"/>
                                  </p:stCondLst>
                                  <p:childTnLst>
                                    <p:set>
                                      <p:cBhvr>
                                        <p:cTn id="58" dur="1" fill="hold">
                                          <p:stCondLst>
                                            <p:cond delay="0"/>
                                          </p:stCondLst>
                                        </p:cTn>
                                        <p:tgtEl>
                                          <p:spTgt spid="53"/>
                                        </p:tgtEl>
                                        <p:attrNameLst>
                                          <p:attrName>style.visibility</p:attrName>
                                        </p:attrNameLst>
                                      </p:cBhvr>
                                      <p:to>
                                        <p:strVal val="visible"/>
                                      </p:to>
                                    </p:set>
                                    <p:animEffect transition="in" filter="blinds(horizontal)">
                                      <p:cBhvr>
                                        <p:cTn id="59" dur="500"/>
                                        <p:tgtEl>
                                          <p:spTgt spid="53"/>
                                        </p:tgtEl>
                                      </p:cBhvr>
                                    </p:animEffect>
                                  </p:childTnLst>
                                </p:cTn>
                              </p:par>
                            </p:childTnLst>
                          </p:cTn>
                        </p:par>
                      </p:childTnLst>
                    </p:cTn>
                  </p:par>
                  <p:par>
                    <p:cTn id="60" fill="hold">
                      <p:stCondLst>
                        <p:cond delay="indefinite"/>
                      </p:stCondLst>
                      <p:childTnLst>
                        <p:par>
                          <p:cTn id="61" fill="hold">
                            <p:stCondLst>
                              <p:cond delay="0"/>
                            </p:stCondLst>
                            <p:childTnLst>
                              <p:par>
                                <p:cTn id="62" presetID="3" presetClass="entr" presetSubtype="10" fill="hold" grpId="0" nodeType="clickEffect">
                                  <p:stCondLst>
                                    <p:cond delay="0"/>
                                  </p:stCondLst>
                                  <p:childTnLst>
                                    <p:set>
                                      <p:cBhvr>
                                        <p:cTn id="63" dur="1" fill="hold">
                                          <p:stCondLst>
                                            <p:cond delay="0"/>
                                          </p:stCondLst>
                                        </p:cTn>
                                        <p:tgtEl>
                                          <p:spTgt spid="57"/>
                                        </p:tgtEl>
                                        <p:attrNameLst>
                                          <p:attrName>style.visibility</p:attrName>
                                        </p:attrNameLst>
                                      </p:cBhvr>
                                      <p:to>
                                        <p:strVal val="visible"/>
                                      </p:to>
                                    </p:set>
                                    <p:animEffect transition="in" filter="blinds(horizontal)">
                                      <p:cBhvr>
                                        <p:cTn id="64" dur="500"/>
                                        <p:tgtEl>
                                          <p:spTgt spid="57"/>
                                        </p:tgtEl>
                                      </p:cBhvr>
                                    </p:animEffect>
                                  </p:childTnLst>
                                </p:cTn>
                              </p:par>
                            </p:childTnLst>
                          </p:cTn>
                        </p:par>
                      </p:childTnLst>
                    </p:cTn>
                  </p:par>
                  <p:par>
                    <p:cTn id="65" fill="hold">
                      <p:stCondLst>
                        <p:cond delay="indefinite"/>
                      </p:stCondLst>
                      <p:childTnLst>
                        <p:par>
                          <p:cTn id="66" fill="hold">
                            <p:stCondLst>
                              <p:cond delay="0"/>
                            </p:stCondLst>
                            <p:childTnLst>
                              <p:par>
                                <p:cTn id="67" presetID="3" presetClass="entr" presetSubtype="10" fill="hold" grpId="0" nodeType="clickEffect">
                                  <p:stCondLst>
                                    <p:cond delay="0"/>
                                  </p:stCondLst>
                                  <p:childTnLst>
                                    <p:set>
                                      <p:cBhvr>
                                        <p:cTn id="68" dur="1" fill="hold">
                                          <p:stCondLst>
                                            <p:cond delay="0"/>
                                          </p:stCondLst>
                                        </p:cTn>
                                        <p:tgtEl>
                                          <p:spTgt spid="7"/>
                                        </p:tgtEl>
                                        <p:attrNameLst>
                                          <p:attrName>style.visibility</p:attrName>
                                        </p:attrNameLst>
                                      </p:cBhvr>
                                      <p:to>
                                        <p:strVal val="visible"/>
                                      </p:to>
                                    </p:set>
                                    <p:animEffect transition="in" filter="blinds(horizontal)">
                                      <p:cBhvr>
                                        <p:cTn id="6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44" grpId="0"/>
      <p:bldP spid="48" grpId="0" animBg="1"/>
      <p:bldP spid="49" grpId="0" animBg="1"/>
      <p:bldP spid="50" grpId="0" animBg="1"/>
      <p:bldP spid="51" grpId="0"/>
      <p:bldP spid="52" grpId="0"/>
      <p:bldP spid="53" grpId="0"/>
      <p:bldP spid="54" grpId="0"/>
      <p:bldP spid="55" grpId="0"/>
      <p:bldP spid="56" grpId="0"/>
      <p:bldP spid="57" grpId="0"/>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omic Sans MS" pitchFamily="66" charset="0"/>
              </a:rPr>
              <a:t>Statics of a Particle</a:t>
            </a:r>
            <a:endParaRPr lang="en-GB" dirty="0">
              <a:latin typeface="Comic Sans MS" pitchFamily="66" charset="0"/>
            </a:endParaRPr>
          </a:p>
        </p:txBody>
      </p:sp>
      <p:sp>
        <p:nvSpPr>
          <p:cNvPr id="3" name="Content Placeholder 2"/>
          <p:cNvSpPr>
            <a:spLocks noGrp="1"/>
          </p:cNvSpPr>
          <p:nvPr>
            <p:ph idx="1"/>
          </p:nvPr>
        </p:nvSpPr>
        <p:spPr>
          <a:xfrm>
            <a:off x="152400" y="1600200"/>
            <a:ext cx="3657600" cy="4525963"/>
          </a:xfrm>
        </p:spPr>
        <p:txBody>
          <a:bodyPr>
            <a:normAutofit/>
          </a:bodyPr>
          <a:lstStyle/>
          <a:p>
            <a:pPr marL="0" indent="0" algn="ctr">
              <a:buNone/>
            </a:pPr>
            <a:r>
              <a:rPr lang="en-GB" sz="1400" b="1" dirty="0" smtClean="0">
                <a:latin typeface="Comic Sans MS" pitchFamily="66" charset="0"/>
              </a:rPr>
              <a:t>You can solve problems involving particles in equilibrium by considering forces acting horizontally and vertically</a:t>
            </a:r>
            <a:endParaRPr lang="en-GB" sz="1400" dirty="0" smtClean="0">
              <a:latin typeface="Comic Sans MS" pitchFamily="66" charset="0"/>
            </a:endParaRPr>
          </a:p>
          <a:p>
            <a:pPr marL="0" indent="0" algn="ctr">
              <a:buNone/>
            </a:pPr>
            <a:endParaRPr lang="en-GB" sz="1400" b="1" dirty="0">
              <a:latin typeface="Comic Sans MS" pitchFamily="66" charset="0"/>
            </a:endParaRPr>
          </a:p>
          <a:p>
            <a:pPr marL="0" indent="0" algn="ctr">
              <a:buNone/>
            </a:pPr>
            <a:r>
              <a:rPr lang="en-GB" sz="1400" dirty="0" smtClean="0">
                <a:latin typeface="Comic Sans MS" pitchFamily="66" charset="0"/>
              </a:rPr>
              <a:t>The diagram to the right shows a particle in equilibrium under a number of forces. </a:t>
            </a:r>
          </a:p>
          <a:p>
            <a:pPr marL="0" indent="0" algn="ctr">
              <a:buNone/>
            </a:pPr>
            <a:endParaRPr lang="en-GB" sz="1400" dirty="0">
              <a:latin typeface="Comic Sans MS" pitchFamily="66" charset="0"/>
            </a:endParaRPr>
          </a:p>
          <a:p>
            <a:pPr marL="0" indent="0" algn="ctr">
              <a:buNone/>
            </a:pPr>
            <a:r>
              <a:rPr lang="en-GB" sz="1400" dirty="0" smtClean="0">
                <a:latin typeface="Comic Sans MS" pitchFamily="66" charset="0"/>
              </a:rPr>
              <a:t>Calculate the magnitudes of the forces P and Q</a:t>
            </a:r>
          </a:p>
          <a:p>
            <a:pPr marL="0" indent="0" algn="ctr">
              <a:buNone/>
            </a:pPr>
            <a:endParaRPr lang="en-GB" sz="1400" dirty="0">
              <a:latin typeface="Comic Sans MS" pitchFamily="66" charset="0"/>
            </a:endParaRPr>
          </a:p>
          <a:p>
            <a:pPr marL="0" indent="0" algn="ctr">
              <a:buNone/>
            </a:pPr>
            <a:r>
              <a:rPr lang="en-GB" sz="1400" dirty="0" smtClean="0">
                <a:latin typeface="Comic Sans MS" pitchFamily="66" charset="0"/>
                <a:sym typeface="Wingdings" pitchFamily="2" charset="2"/>
              </a:rPr>
              <a:t>   Start by resolving in both directions</a:t>
            </a:r>
            <a:endParaRPr lang="en-GB" sz="1400" dirty="0">
              <a:latin typeface="Comic Sans MS" pitchFamily="66" charset="0"/>
            </a:endParaRPr>
          </a:p>
        </p:txBody>
      </p:sp>
      <p:sp>
        <p:nvSpPr>
          <p:cNvPr id="4" name="TextBox 3"/>
          <p:cNvSpPr txBox="1"/>
          <p:nvPr/>
        </p:nvSpPr>
        <p:spPr>
          <a:xfrm>
            <a:off x="8721718" y="6531169"/>
            <a:ext cx="460382" cy="338554"/>
          </a:xfrm>
          <a:prstGeom prst="rect">
            <a:avLst/>
          </a:prstGeom>
          <a:noFill/>
        </p:spPr>
        <p:txBody>
          <a:bodyPr wrap="none" rtlCol="0">
            <a:spAutoFit/>
          </a:bodyPr>
          <a:lstStyle/>
          <a:p>
            <a:pPr algn="r"/>
            <a:r>
              <a:rPr lang="en-GB" sz="1600" dirty="0" smtClean="0">
                <a:latin typeface="Comic Sans MS" pitchFamily="66" charset="0"/>
              </a:rPr>
              <a:t>4A</a:t>
            </a:r>
            <a:endParaRPr lang="en-GB" sz="1600" dirty="0">
              <a:latin typeface="Comic Sans MS" pitchFamily="66" charset="0"/>
            </a:endParaRPr>
          </a:p>
        </p:txBody>
      </p:sp>
      <p:cxnSp>
        <p:nvCxnSpPr>
          <p:cNvPr id="45" name="Straight Arrow Connector 44"/>
          <p:cNvCxnSpPr/>
          <p:nvPr/>
        </p:nvCxnSpPr>
        <p:spPr>
          <a:xfrm flipV="1">
            <a:off x="6324600" y="1447800"/>
            <a:ext cx="0" cy="2590800"/>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rot="5400000" flipV="1">
            <a:off x="6324600" y="1524000"/>
            <a:ext cx="0" cy="2590800"/>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47" name="TextBox 46"/>
          <p:cNvSpPr txBox="1"/>
          <p:nvPr/>
        </p:nvSpPr>
        <p:spPr>
          <a:xfrm>
            <a:off x="6172200" y="1143000"/>
            <a:ext cx="304800" cy="307777"/>
          </a:xfrm>
          <a:prstGeom prst="rect">
            <a:avLst/>
          </a:prstGeom>
          <a:noFill/>
        </p:spPr>
        <p:txBody>
          <a:bodyPr wrap="square" rtlCol="0">
            <a:spAutoFit/>
          </a:bodyPr>
          <a:lstStyle/>
          <a:p>
            <a:r>
              <a:rPr lang="en-GB" sz="1400" dirty="0" smtClean="0">
                <a:latin typeface="Comic Sans MS" pitchFamily="66" charset="0"/>
              </a:rPr>
              <a:t>y</a:t>
            </a:r>
            <a:endParaRPr lang="en-GB" sz="1400" dirty="0">
              <a:latin typeface="Comic Sans MS" pitchFamily="66" charset="0"/>
            </a:endParaRPr>
          </a:p>
        </p:txBody>
      </p:sp>
      <p:sp>
        <p:nvSpPr>
          <p:cNvPr id="58" name="TextBox 57"/>
          <p:cNvSpPr txBox="1"/>
          <p:nvPr/>
        </p:nvSpPr>
        <p:spPr>
          <a:xfrm>
            <a:off x="7543800" y="2667000"/>
            <a:ext cx="304800" cy="307777"/>
          </a:xfrm>
          <a:prstGeom prst="rect">
            <a:avLst/>
          </a:prstGeom>
          <a:noFill/>
        </p:spPr>
        <p:txBody>
          <a:bodyPr wrap="square" rtlCol="0">
            <a:spAutoFit/>
          </a:bodyPr>
          <a:lstStyle/>
          <a:p>
            <a:r>
              <a:rPr lang="en-GB" sz="1400" dirty="0" smtClean="0">
                <a:latin typeface="Comic Sans MS" pitchFamily="66" charset="0"/>
              </a:rPr>
              <a:t>x</a:t>
            </a:r>
            <a:endParaRPr lang="en-GB" sz="1400" dirty="0">
              <a:latin typeface="Comic Sans MS" pitchFamily="66" charset="0"/>
            </a:endParaRPr>
          </a:p>
        </p:txBody>
      </p:sp>
      <p:cxnSp>
        <p:nvCxnSpPr>
          <p:cNvPr id="59" name="Straight Arrow Connector 58"/>
          <p:cNvCxnSpPr/>
          <p:nvPr/>
        </p:nvCxnSpPr>
        <p:spPr>
          <a:xfrm flipV="1">
            <a:off x="6321724" y="1940943"/>
            <a:ext cx="1086929" cy="892835"/>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flipH="1" flipV="1">
            <a:off x="5493589" y="1785668"/>
            <a:ext cx="828136" cy="1048112"/>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1" name="TextBox 60"/>
          <p:cNvSpPr txBox="1"/>
          <p:nvPr/>
        </p:nvSpPr>
        <p:spPr>
          <a:xfrm>
            <a:off x="5162909" y="1500997"/>
            <a:ext cx="537327" cy="307777"/>
          </a:xfrm>
          <a:prstGeom prst="rect">
            <a:avLst/>
          </a:prstGeom>
          <a:noFill/>
        </p:spPr>
        <p:txBody>
          <a:bodyPr wrap="none" rtlCol="0">
            <a:spAutoFit/>
          </a:bodyPr>
          <a:lstStyle/>
          <a:p>
            <a:r>
              <a:rPr lang="en-GB" sz="1400" dirty="0" smtClean="0">
                <a:latin typeface="Comic Sans MS" pitchFamily="66" charset="0"/>
              </a:rPr>
              <a:t>Q N</a:t>
            </a:r>
            <a:endParaRPr lang="en-GB" sz="1400" dirty="0">
              <a:latin typeface="Comic Sans MS" pitchFamily="66" charset="0"/>
            </a:endParaRPr>
          </a:p>
        </p:txBody>
      </p:sp>
      <p:sp>
        <p:nvSpPr>
          <p:cNvPr id="62" name="TextBox 61"/>
          <p:cNvSpPr txBox="1"/>
          <p:nvPr/>
        </p:nvSpPr>
        <p:spPr>
          <a:xfrm>
            <a:off x="7184366" y="1600200"/>
            <a:ext cx="473206" cy="307777"/>
          </a:xfrm>
          <a:prstGeom prst="rect">
            <a:avLst/>
          </a:prstGeom>
          <a:noFill/>
        </p:spPr>
        <p:txBody>
          <a:bodyPr wrap="none" rtlCol="0">
            <a:spAutoFit/>
          </a:bodyPr>
          <a:lstStyle/>
          <a:p>
            <a:r>
              <a:rPr lang="en-GB" sz="1400" dirty="0" smtClean="0">
                <a:latin typeface="Comic Sans MS" pitchFamily="66" charset="0"/>
              </a:rPr>
              <a:t>P N</a:t>
            </a:r>
            <a:endParaRPr lang="en-GB" sz="1400" dirty="0">
              <a:latin typeface="Comic Sans MS" pitchFamily="66" charset="0"/>
            </a:endParaRPr>
          </a:p>
        </p:txBody>
      </p:sp>
      <p:cxnSp>
        <p:nvCxnSpPr>
          <p:cNvPr id="63" name="Straight Arrow Connector 62"/>
          <p:cNvCxnSpPr/>
          <p:nvPr/>
        </p:nvCxnSpPr>
        <p:spPr>
          <a:xfrm flipV="1">
            <a:off x="6320286" y="2260120"/>
            <a:ext cx="1" cy="533399"/>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4" name="TextBox 63"/>
          <p:cNvSpPr txBox="1"/>
          <p:nvPr/>
        </p:nvSpPr>
        <p:spPr>
          <a:xfrm>
            <a:off x="6303034" y="2032959"/>
            <a:ext cx="407484" cy="307777"/>
          </a:xfrm>
          <a:prstGeom prst="rect">
            <a:avLst/>
          </a:prstGeom>
          <a:noFill/>
        </p:spPr>
        <p:txBody>
          <a:bodyPr wrap="none" rtlCol="0">
            <a:spAutoFit/>
          </a:bodyPr>
          <a:lstStyle/>
          <a:p>
            <a:r>
              <a:rPr lang="en-GB" sz="1400" dirty="0" smtClean="0">
                <a:latin typeface="Comic Sans MS" pitchFamily="66" charset="0"/>
              </a:rPr>
              <a:t>1N</a:t>
            </a:r>
            <a:endParaRPr lang="en-GB" sz="1400" dirty="0">
              <a:latin typeface="Comic Sans MS" pitchFamily="66" charset="0"/>
            </a:endParaRPr>
          </a:p>
        </p:txBody>
      </p:sp>
      <p:cxnSp>
        <p:nvCxnSpPr>
          <p:cNvPr id="65" name="Straight Arrow Connector 64"/>
          <p:cNvCxnSpPr/>
          <p:nvPr/>
        </p:nvCxnSpPr>
        <p:spPr>
          <a:xfrm>
            <a:off x="6320286" y="2793520"/>
            <a:ext cx="0" cy="10668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6" name="TextBox 65"/>
          <p:cNvSpPr txBox="1"/>
          <p:nvPr/>
        </p:nvSpPr>
        <p:spPr>
          <a:xfrm>
            <a:off x="6328914" y="3505200"/>
            <a:ext cx="436338" cy="307777"/>
          </a:xfrm>
          <a:prstGeom prst="rect">
            <a:avLst/>
          </a:prstGeom>
          <a:noFill/>
        </p:spPr>
        <p:txBody>
          <a:bodyPr wrap="none" rtlCol="0">
            <a:spAutoFit/>
          </a:bodyPr>
          <a:lstStyle/>
          <a:p>
            <a:r>
              <a:rPr lang="en-GB" sz="1400" dirty="0" smtClean="0">
                <a:latin typeface="Comic Sans MS" pitchFamily="66" charset="0"/>
              </a:rPr>
              <a:t>2N</a:t>
            </a:r>
            <a:endParaRPr lang="en-GB" sz="1400" dirty="0">
              <a:latin typeface="Comic Sans MS" pitchFamily="66" charset="0"/>
            </a:endParaRPr>
          </a:p>
        </p:txBody>
      </p:sp>
      <p:sp>
        <p:nvSpPr>
          <p:cNvPr id="36" name="Arc 35"/>
          <p:cNvSpPr/>
          <p:nvPr/>
        </p:nvSpPr>
        <p:spPr>
          <a:xfrm>
            <a:off x="5736566" y="2362200"/>
            <a:ext cx="914400" cy="914400"/>
          </a:xfrm>
          <a:prstGeom prst="arc">
            <a:avLst>
              <a:gd name="adj1" fmla="val 19944165"/>
              <a:gd name="adj2" fmla="val 21452713"/>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8" name="Arc 67"/>
          <p:cNvSpPr/>
          <p:nvPr/>
        </p:nvSpPr>
        <p:spPr>
          <a:xfrm>
            <a:off x="6041366" y="2362200"/>
            <a:ext cx="914400" cy="914400"/>
          </a:xfrm>
          <a:prstGeom prst="arc">
            <a:avLst>
              <a:gd name="adj1" fmla="val 10836511"/>
              <a:gd name="adj2" fmla="val 12681041"/>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9" name="TextBox 68"/>
          <p:cNvSpPr txBox="1"/>
          <p:nvPr/>
        </p:nvSpPr>
        <p:spPr>
          <a:xfrm>
            <a:off x="6574766" y="2514600"/>
            <a:ext cx="436338" cy="276999"/>
          </a:xfrm>
          <a:prstGeom prst="rect">
            <a:avLst/>
          </a:prstGeom>
          <a:noFill/>
        </p:spPr>
        <p:txBody>
          <a:bodyPr wrap="none" rtlCol="0">
            <a:spAutoFit/>
          </a:bodyPr>
          <a:lstStyle/>
          <a:p>
            <a:r>
              <a:rPr lang="en-GB" sz="1200" dirty="0" smtClean="0">
                <a:latin typeface="Comic Sans MS" pitchFamily="66" charset="0"/>
              </a:rPr>
              <a:t>40°</a:t>
            </a:r>
            <a:endParaRPr lang="en-GB" sz="1200" dirty="0">
              <a:latin typeface="Comic Sans MS" pitchFamily="66" charset="0"/>
            </a:endParaRPr>
          </a:p>
        </p:txBody>
      </p:sp>
      <p:sp>
        <p:nvSpPr>
          <p:cNvPr id="70" name="TextBox 69"/>
          <p:cNvSpPr txBox="1"/>
          <p:nvPr/>
        </p:nvSpPr>
        <p:spPr>
          <a:xfrm>
            <a:off x="5736566" y="2514600"/>
            <a:ext cx="436338" cy="276999"/>
          </a:xfrm>
          <a:prstGeom prst="rect">
            <a:avLst/>
          </a:prstGeom>
          <a:noFill/>
        </p:spPr>
        <p:txBody>
          <a:bodyPr wrap="none" rtlCol="0">
            <a:spAutoFit/>
          </a:bodyPr>
          <a:lstStyle/>
          <a:p>
            <a:r>
              <a:rPr lang="en-GB" sz="1200" dirty="0" smtClean="0">
                <a:latin typeface="Comic Sans MS" pitchFamily="66" charset="0"/>
              </a:rPr>
              <a:t>55°</a:t>
            </a:r>
            <a:endParaRPr lang="en-GB" sz="1200" dirty="0">
              <a:latin typeface="Comic Sans MS" pitchFamily="66" charset="0"/>
            </a:endParaRPr>
          </a:p>
        </p:txBody>
      </p:sp>
      <p:cxnSp>
        <p:nvCxnSpPr>
          <p:cNvPr id="71" name="Straight Arrow Connector 70"/>
          <p:cNvCxnSpPr/>
          <p:nvPr/>
        </p:nvCxnSpPr>
        <p:spPr>
          <a:xfrm>
            <a:off x="6346166" y="2819400"/>
            <a:ext cx="1066800"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5" name="Straight Arrow Connector 74"/>
          <p:cNvCxnSpPr/>
          <p:nvPr/>
        </p:nvCxnSpPr>
        <p:spPr>
          <a:xfrm flipV="1">
            <a:off x="7412966" y="1905000"/>
            <a:ext cx="0" cy="914400"/>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p:nvPr/>
        </p:nvCxnSpPr>
        <p:spPr>
          <a:xfrm flipH="1">
            <a:off x="5507966" y="2819400"/>
            <a:ext cx="838200"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83" name="Straight Arrow Connector 82"/>
          <p:cNvCxnSpPr/>
          <p:nvPr/>
        </p:nvCxnSpPr>
        <p:spPr>
          <a:xfrm flipV="1">
            <a:off x="5507966" y="1828800"/>
            <a:ext cx="0" cy="990600"/>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67" name="Oval 66"/>
          <p:cNvSpPr/>
          <p:nvPr/>
        </p:nvSpPr>
        <p:spPr>
          <a:xfrm>
            <a:off x="6290687" y="2776275"/>
            <a:ext cx="76200" cy="762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5" name="TextBox 84"/>
          <p:cNvSpPr txBox="1"/>
          <p:nvPr/>
        </p:nvSpPr>
        <p:spPr>
          <a:xfrm>
            <a:off x="7412966" y="2286000"/>
            <a:ext cx="684803" cy="276999"/>
          </a:xfrm>
          <a:prstGeom prst="rect">
            <a:avLst/>
          </a:prstGeom>
          <a:noFill/>
        </p:spPr>
        <p:txBody>
          <a:bodyPr wrap="none" rtlCol="0">
            <a:spAutoFit/>
          </a:bodyPr>
          <a:lstStyle/>
          <a:p>
            <a:r>
              <a:rPr lang="en-GB" sz="1200" dirty="0" smtClean="0">
                <a:solidFill>
                  <a:srgbClr val="0000FF"/>
                </a:solidFill>
                <a:latin typeface="Comic Sans MS" pitchFamily="66" charset="0"/>
              </a:rPr>
              <a:t>PSin40</a:t>
            </a:r>
            <a:endParaRPr lang="en-GB" sz="1200" dirty="0">
              <a:solidFill>
                <a:srgbClr val="0000FF"/>
              </a:solidFill>
              <a:latin typeface="Comic Sans MS" pitchFamily="66" charset="0"/>
            </a:endParaRPr>
          </a:p>
        </p:txBody>
      </p:sp>
      <p:sp>
        <p:nvSpPr>
          <p:cNvPr id="86" name="TextBox 85"/>
          <p:cNvSpPr txBox="1"/>
          <p:nvPr/>
        </p:nvSpPr>
        <p:spPr>
          <a:xfrm>
            <a:off x="4822166" y="2209800"/>
            <a:ext cx="739305" cy="276999"/>
          </a:xfrm>
          <a:prstGeom prst="rect">
            <a:avLst/>
          </a:prstGeom>
          <a:noFill/>
        </p:spPr>
        <p:txBody>
          <a:bodyPr wrap="none" rtlCol="0">
            <a:spAutoFit/>
          </a:bodyPr>
          <a:lstStyle/>
          <a:p>
            <a:r>
              <a:rPr lang="en-GB" sz="1200" dirty="0" smtClean="0">
                <a:solidFill>
                  <a:srgbClr val="0000FF"/>
                </a:solidFill>
                <a:latin typeface="Comic Sans MS" pitchFamily="66" charset="0"/>
              </a:rPr>
              <a:t>QSin55</a:t>
            </a:r>
            <a:endParaRPr lang="en-GB" sz="1200" dirty="0">
              <a:solidFill>
                <a:srgbClr val="0000FF"/>
              </a:solidFill>
              <a:latin typeface="Comic Sans MS" pitchFamily="66" charset="0"/>
            </a:endParaRPr>
          </a:p>
        </p:txBody>
      </p:sp>
      <p:sp>
        <p:nvSpPr>
          <p:cNvPr id="87" name="TextBox 86"/>
          <p:cNvSpPr txBox="1"/>
          <p:nvPr/>
        </p:nvSpPr>
        <p:spPr>
          <a:xfrm>
            <a:off x="5584166" y="2819400"/>
            <a:ext cx="756938" cy="276999"/>
          </a:xfrm>
          <a:prstGeom prst="rect">
            <a:avLst/>
          </a:prstGeom>
          <a:noFill/>
        </p:spPr>
        <p:txBody>
          <a:bodyPr wrap="none" rtlCol="0">
            <a:spAutoFit/>
          </a:bodyPr>
          <a:lstStyle/>
          <a:p>
            <a:r>
              <a:rPr lang="en-GB" sz="1200" dirty="0" smtClean="0">
                <a:solidFill>
                  <a:srgbClr val="FF0000"/>
                </a:solidFill>
                <a:latin typeface="Comic Sans MS" pitchFamily="66" charset="0"/>
              </a:rPr>
              <a:t>QCos55</a:t>
            </a:r>
            <a:endParaRPr lang="en-GB" sz="1200" dirty="0">
              <a:solidFill>
                <a:srgbClr val="FF0000"/>
              </a:solidFill>
              <a:latin typeface="Comic Sans MS" pitchFamily="66" charset="0"/>
            </a:endParaRPr>
          </a:p>
        </p:txBody>
      </p:sp>
      <p:sp>
        <p:nvSpPr>
          <p:cNvPr id="88" name="TextBox 87"/>
          <p:cNvSpPr txBox="1"/>
          <p:nvPr/>
        </p:nvSpPr>
        <p:spPr>
          <a:xfrm>
            <a:off x="6574766" y="2819400"/>
            <a:ext cx="702436" cy="276999"/>
          </a:xfrm>
          <a:prstGeom prst="rect">
            <a:avLst/>
          </a:prstGeom>
          <a:noFill/>
        </p:spPr>
        <p:txBody>
          <a:bodyPr wrap="none" rtlCol="0">
            <a:spAutoFit/>
          </a:bodyPr>
          <a:lstStyle/>
          <a:p>
            <a:r>
              <a:rPr lang="en-GB" sz="1200" dirty="0" smtClean="0">
                <a:solidFill>
                  <a:srgbClr val="FF0000"/>
                </a:solidFill>
                <a:latin typeface="Comic Sans MS" pitchFamily="66" charset="0"/>
              </a:rPr>
              <a:t>PCos40</a:t>
            </a:r>
            <a:endParaRPr lang="en-GB" sz="12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89" name="TextBox 88"/>
              <p:cNvSpPr txBox="1"/>
              <p:nvPr/>
            </p:nvSpPr>
            <p:spPr>
              <a:xfrm>
                <a:off x="5562600" y="4572000"/>
                <a:ext cx="829586"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𝐹</m:t>
                      </m:r>
                      <m:r>
                        <a:rPr lang="en-GB" sz="1400" b="0" i="1" smtClean="0">
                          <a:latin typeface="Cambria Math"/>
                        </a:rPr>
                        <m:t>=</m:t>
                      </m:r>
                      <m:r>
                        <a:rPr lang="en-GB" sz="1400" b="0" i="1" smtClean="0">
                          <a:latin typeface="Cambria Math"/>
                        </a:rPr>
                        <m:t>𝑚𝑎</m:t>
                      </m:r>
                    </m:oMath>
                  </m:oMathPara>
                </a14:m>
                <a:endParaRPr lang="en-GB" sz="1400" dirty="0"/>
              </a:p>
            </p:txBody>
          </p:sp>
        </mc:Choice>
        <mc:Fallback xmlns="">
          <p:sp>
            <p:nvSpPr>
              <p:cNvPr id="89" name="TextBox 88"/>
              <p:cNvSpPr txBox="1">
                <a:spLocks noRot="1" noChangeAspect="1" noMove="1" noResize="1" noEditPoints="1" noAdjustHandles="1" noChangeArrowheads="1" noChangeShapeType="1" noTextEdit="1"/>
              </p:cNvSpPr>
              <p:nvPr/>
            </p:nvSpPr>
            <p:spPr>
              <a:xfrm>
                <a:off x="5562600" y="4572000"/>
                <a:ext cx="829586" cy="307777"/>
              </a:xfrm>
              <a:prstGeom prst="rect">
                <a:avLst/>
              </a:prstGeom>
              <a:blipFill rotWithShape="1">
                <a:blip r:embed="rId2"/>
                <a:stretch>
                  <a:fillRect/>
                </a:stretch>
              </a:blipFill>
            </p:spPr>
            <p:txBody>
              <a:bodyPr/>
              <a:lstStyle/>
              <a:p>
                <a:r>
                  <a:rPr lang="en-GB">
                    <a:noFill/>
                  </a:rPr>
                  <a:t> </a:t>
                </a:r>
              </a:p>
            </p:txBody>
          </p:sp>
        </mc:Fallback>
      </mc:AlternateContent>
      <p:sp>
        <p:nvSpPr>
          <p:cNvPr id="90" name="Arc 89"/>
          <p:cNvSpPr/>
          <p:nvPr/>
        </p:nvSpPr>
        <p:spPr>
          <a:xfrm>
            <a:off x="6248400" y="4724400"/>
            <a:ext cx="457200" cy="4572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91" name="TextBox 90"/>
          <p:cNvSpPr txBox="1"/>
          <p:nvPr/>
        </p:nvSpPr>
        <p:spPr>
          <a:xfrm>
            <a:off x="6577640" y="4707147"/>
            <a:ext cx="2261559" cy="461665"/>
          </a:xfrm>
          <a:prstGeom prst="rect">
            <a:avLst/>
          </a:prstGeom>
          <a:noFill/>
        </p:spPr>
        <p:txBody>
          <a:bodyPr wrap="square" rtlCol="0">
            <a:spAutoFit/>
          </a:bodyPr>
          <a:lstStyle/>
          <a:p>
            <a:pPr algn="ctr"/>
            <a:r>
              <a:rPr lang="en-GB" sz="1200" dirty="0" smtClean="0">
                <a:solidFill>
                  <a:srgbClr val="FF0000"/>
                </a:solidFill>
                <a:latin typeface="Comic Sans MS" pitchFamily="66" charset="0"/>
              </a:rPr>
              <a:t>Choose a direction as positive and sub in values</a:t>
            </a:r>
            <a:endParaRPr lang="en-GB" sz="1200" dirty="0">
              <a:solidFill>
                <a:srgbClr val="FF0000"/>
              </a:solidFill>
              <a:latin typeface="Comic Sans MS" pitchFamily="66" charset="0"/>
            </a:endParaRPr>
          </a:p>
        </p:txBody>
      </p:sp>
      <p:sp>
        <p:nvSpPr>
          <p:cNvPr id="92" name="TextBox 91"/>
          <p:cNvSpPr txBox="1"/>
          <p:nvPr/>
        </p:nvSpPr>
        <p:spPr>
          <a:xfrm>
            <a:off x="5562600" y="4191000"/>
            <a:ext cx="1643399" cy="276999"/>
          </a:xfrm>
          <a:prstGeom prst="rect">
            <a:avLst/>
          </a:prstGeom>
          <a:noFill/>
        </p:spPr>
        <p:txBody>
          <a:bodyPr wrap="none" rtlCol="0">
            <a:spAutoFit/>
          </a:bodyPr>
          <a:lstStyle/>
          <a:p>
            <a:r>
              <a:rPr lang="en-GB" sz="1200" u="sng" dirty="0" smtClean="0">
                <a:latin typeface="Comic Sans MS" pitchFamily="66" charset="0"/>
              </a:rPr>
              <a:t>Resolve Horizontally</a:t>
            </a:r>
            <a:endParaRPr lang="en-GB" sz="1200" u="sng" dirty="0">
              <a:latin typeface="Comic Sans MS" pitchFamily="66" charset="0"/>
            </a:endParaRPr>
          </a:p>
        </p:txBody>
      </p:sp>
      <mc:AlternateContent xmlns:mc="http://schemas.openxmlformats.org/markup-compatibility/2006" xmlns:a14="http://schemas.microsoft.com/office/drawing/2010/main">
        <mc:Choice Requires="a14">
          <p:sp>
            <p:nvSpPr>
              <p:cNvPr id="93" name="TextBox 92"/>
              <p:cNvSpPr txBox="1"/>
              <p:nvPr/>
            </p:nvSpPr>
            <p:spPr>
              <a:xfrm>
                <a:off x="4267200" y="4953000"/>
                <a:ext cx="1976823"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𝑃𝐶𝑜𝑠</m:t>
                      </m:r>
                      <m:r>
                        <a:rPr lang="en-GB" sz="1400" b="0" i="1" smtClean="0">
                          <a:latin typeface="Cambria Math"/>
                        </a:rPr>
                        <m:t>40−</m:t>
                      </m:r>
                      <m:r>
                        <a:rPr lang="en-GB" sz="1400" b="0" i="1" smtClean="0">
                          <a:latin typeface="Cambria Math"/>
                        </a:rPr>
                        <m:t>𝑄𝐶𝑜𝑠</m:t>
                      </m:r>
                      <m:r>
                        <a:rPr lang="en-GB" sz="1400" b="0" i="1" smtClean="0">
                          <a:latin typeface="Cambria Math"/>
                        </a:rPr>
                        <m:t>55=0</m:t>
                      </m:r>
                    </m:oMath>
                  </m:oMathPara>
                </a14:m>
                <a:endParaRPr lang="en-GB" sz="1400" dirty="0"/>
              </a:p>
            </p:txBody>
          </p:sp>
        </mc:Choice>
        <mc:Fallback xmlns="">
          <p:sp>
            <p:nvSpPr>
              <p:cNvPr id="93" name="TextBox 92"/>
              <p:cNvSpPr txBox="1">
                <a:spLocks noRot="1" noChangeAspect="1" noMove="1" noResize="1" noEditPoints="1" noAdjustHandles="1" noChangeArrowheads="1" noChangeShapeType="1" noTextEdit="1"/>
              </p:cNvSpPr>
              <p:nvPr/>
            </p:nvSpPr>
            <p:spPr>
              <a:xfrm>
                <a:off x="4267200" y="4953000"/>
                <a:ext cx="1976823" cy="307777"/>
              </a:xfrm>
              <a:prstGeom prst="rect">
                <a:avLst/>
              </a:prstGeom>
              <a:blipFill rotWithShape="1">
                <a:blip r:embed="rId3"/>
                <a:stretch>
                  <a:fillRect b="-6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8" name="TextBox 97"/>
              <p:cNvSpPr txBox="1"/>
              <p:nvPr/>
            </p:nvSpPr>
            <p:spPr>
              <a:xfrm>
                <a:off x="5604295" y="5706374"/>
                <a:ext cx="829586"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𝐹</m:t>
                      </m:r>
                      <m:r>
                        <a:rPr lang="en-GB" sz="1400" b="0" i="1" smtClean="0">
                          <a:latin typeface="Cambria Math"/>
                        </a:rPr>
                        <m:t>=</m:t>
                      </m:r>
                      <m:r>
                        <a:rPr lang="en-GB" sz="1400" b="0" i="1" smtClean="0">
                          <a:latin typeface="Cambria Math"/>
                        </a:rPr>
                        <m:t>𝑚𝑎</m:t>
                      </m:r>
                    </m:oMath>
                  </m:oMathPara>
                </a14:m>
                <a:endParaRPr lang="en-GB" sz="1400" dirty="0"/>
              </a:p>
            </p:txBody>
          </p:sp>
        </mc:Choice>
        <mc:Fallback xmlns="">
          <p:sp>
            <p:nvSpPr>
              <p:cNvPr id="98" name="TextBox 97"/>
              <p:cNvSpPr txBox="1">
                <a:spLocks noRot="1" noChangeAspect="1" noMove="1" noResize="1" noEditPoints="1" noAdjustHandles="1" noChangeArrowheads="1" noChangeShapeType="1" noTextEdit="1"/>
              </p:cNvSpPr>
              <p:nvPr/>
            </p:nvSpPr>
            <p:spPr>
              <a:xfrm>
                <a:off x="5604295" y="5706374"/>
                <a:ext cx="829586" cy="307777"/>
              </a:xfrm>
              <a:prstGeom prst="rect">
                <a:avLst/>
              </a:prstGeom>
              <a:blipFill rotWithShape="1">
                <a:blip r:embed="rId4"/>
                <a:stretch>
                  <a:fillRect/>
                </a:stretch>
              </a:blipFill>
            </p:spPr>
            <p:txBody>
              <a:bodyPr/>
              <a:lstStyle/>
              <a:p>
                <a:r>
                  <a:rPr lang="en-GB">
                    <a:noFill/>
                  </a:rPr>
                  <a:t> </a:t>
                </a:r>
              </a:p>
            </p:txBody>
          </p:sp>
        </mc:Fallback>
      </mc:AlternateContent>
      <p:sp>
        <p:nvSpPr>
          <p:cNvPr id="99" name="Arc 98"/>
          <p:cNvSpPr/>
          <p:nvPr/>
        </p:nvSpPr>
        <p:spPr>
          <a:xfrm>
            <a:off x="6248400" y="5867400"/>
            <a:ext cx="457200" cy="457200"/>
          </a:xfrm>
          <a:prstGeom prst="arc">
            <a:avLst>
              <a:gd name="adj1" fmla="val 16200000"/>
              <a:gd name="adj2" fmla="val 5400000"/>
            </a:avLst>
          </a:prstGeom>
          <a:ln w="25400">
            <a:solidFill>
              <a:srgbClr val="0000FF"/>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00" name="TextBox 99"/>
          <p:cNvSpPr txBox="1"/>
          <p:nvPr/>
        </p:nvSpPr>
        <p:spPr>
          <a:xfrm>
            <a:off x="6577640" y="5850147"/>
            <a:ext cx="2261559" cy="461665"/>
          </a:xfrm>
          <a:prstGeom prst="rect">
            <a:avLst/>
          </a:prstGeom>
          <a:noFill/>
        </p:spPr>
        <p:txBody>
          <a:bodyPr wrap="square" rtlCol="0">
            <a:spAutoFit/>
          </a:bodyPr>
          <a:lstStyle/>
          <a:p>
            <a:pPr algn="ctr"/>
            <a:r>
              <a:rPr lang="en-GB" sz="1200" dirty="0" smtClean="0">
                <a:solidFill>
                  <a:srgbClr val="0000FF"/>
                </a:solidFill>
                <a:latin typeface="Comic Sans MS" pitchFamily="66" charset="0"/>
              </a:rPr>
              <a:t>Choose a direction as positive and sub in values</a:t>
            </a:r>
            <a:endParaRPr lang="en-GB" sz="1200" dirty="0">
              <a:solidFill>
                <a:srgbClr val="0000FF"/>
              </a:solidFill>
              <a:latin typeface="Comic Sans MS" pitchFamily="66" charset="0"/>
            </a:endParaRPr>
          </a:p>
        </p:txBody>
      </p:sp>
      <p:sp>
        <p:nvSpPr>
          <p:cNvPr id="101" name="TextBox 100"/>
          <p:cNvSpPr txBox="1"/>
          <p:nvPr/>
        </p:nvSpPr>
        <p:spPr>
          <a:xfrm>
            <a:off x="5562600" y="5334000"/>
            <a:ext cx="1463862" cy="276999"/>
          </a:xfrm>
          <a:prstGeom prst="rect">
            <a:avLst/>
          </a:prstGeom>
          <a:noFill/>
        </p:spPr>
        <p:txBody>
          <a:bodyPr wrap="none" rtlCol="0">
            <a:spAutoFit/>
          </a:bodyPr>
          <a:lstStyle/>
          <a:p>
            <a:r>
              <a:rPr lang="en-GB" sz="1200" u="sng" dirty="0" smtClean="0">
                <a:latin typeface="Comic Sans MS" pitchFamily="66" charset="0"/>
              </a:rPr>
              <a:t>Resolve Vertically</a:t>
            </a:r>
            <a:endParaRPr lang="en-GB" sz="1200" u="sng" dirty="0">
              <a:latin typeface="Comic Sans MS" pitchFamily="66" charset="0"/>
            </a:endParaRPr>
          </a:p>
        </p:txBody>
      </p:sp>
      <mc:AlternateContent xmlns:mc="http://schemas.openxmlformats.org/markup-compatibility/2006" xmlns:a14="http://schemas.microsoft.com/office/drawing/2010/main">
        <mc:Choice Requires="a14">
          <p:sp>
            <p:nvSpPr>
              <p:cNvPr id="102" name="TextBox 101"/>
              <p:cNvSpPr txBox="1"/>
              <p:nvPr/>
            </p:nvSpPr>
            <p:spPr>
              <a:xfrm>
                <a:off x="3733800" y="6096000"/>
                <a:ext cx="2537105"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𝑃𝑆𝑖𝑛</m:t>
                      </m:r>
                      <m:r>
                        <a:rPr lang="en-GB" sz="1400" b="0" i="1" smtClean="0">
                          <a:latin typeface="Cambria Math"/>
                        </a:rPr>
                        <m:t>40+</m:t>
                      </m:r>
                      <m:r>
                        <a:rPr lang="en-GB" sz="1400" b="0" i="1" smtClean="0">
                          <a:latin typeface="Cambria Math"/>
                        </a:rPr>
                        <m:t>𝑄𝑆𝑖𝑛</m:t>
                      </m:r>
                      <m:r>
                        <a:rPr lang="en-GB" sz="1400" b="0" i="1" smtClean="0">
                          <a:latin typeface="Cambria Math"/>
                        </a:rPr>
                        <m:t>55+1−2=0</m:t>
                      </m:r>
                    </m:oMath>
                  </m:oMathPara>
                </a14:m>
                <a:endParaRPr lang="en-GB" sz="1400" dirty="0"/>
              </a:p>
            </p:txBody>
          </p:sp>
        </mc:Choice>
        <mc:Fallback xmlns="">
          <p:sp>
            <p:nvSpPr>
              <p:cNvPr id="102" name="TextBox 101"/>
              <p:cNvSpPr txBox="1">
                <a:spLocks noRot="1" noChangeAspect="1" noMove="1" noResize="1" noEditPoints="1" noAdjustHandles="1" noChangeArrowheads="1" noChangeShapeType="1" noTextEdit="1"/>
              </p:cNvSpPr>
              <p:nvPr/>
            </p:nvSpPr>
            <p:spPr>
              <a:xfrm>
                <a:off x="3733800" y="6096000"/>
                <a:ext cx="2537105" cy="307777"/>
              </a:xfrm>
              <a:prstGeom prst="rect">
                <a:avLst/>
              </a:prstGeom>
              <a:blipFill rotWithShape="1">
                <a:blip r:embed="rId5"/>
                <a:stretch>
                  <a:fillRect b="-8000"/>
                </a:stretch>
              </a:blipFill>
            </p:spPr>
            <p:txBody>
              <a:bodyPr/>
              <a:lstStyle/>
              <a:p>
                <a:r>
                  <a:rPr lang="en-GB">
                    <a:noFill/>
                  </a:rPr>
                  <a:t> </a:t>
                </a:r>
              </a:p>
            </p:txBody>
          </p:sp>
        </mc:Fallback>
      </mc:AlternateContent>
      <p:sp>
        <p:nvSpPr>
          <p:cNvPr id="103" name="Arc 102"/>
          <p:cNvSpPr/>
          <p:nvPr/>
        </p:nvSpPr>
        <p:spPr>
          <a:xfrm>
            <a:off x="6254151" y="6330351"/>
            <a:ext cx="465826" cy="355121"/>
          </a:xfrm>
          <a:prstGeom prst="arc">
            <a:avLst>
              <a:gd name="adj1" fmla="val 16200000"/>
              <a:gd name="adj2" fmla="val 5400000"/>
            </a:avLst>
          </a:prstGeom>
          <a:ln w="25400">
            <a:solidFill>
              <a:srgbClr val="0000FF"/>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04" name="TextBox 103"/>
          <p:cNvSpPr txBox="1"/>
          <p:nvPr/>
        </p:nvSpPr>
        <p:spPr>
          <a:xfrm>
            <a:off x="6566139" y="6382110"/>
            <a:ext cx="1102745" cy="276999"/>
          </a:xfrm>
          <a:prstGeom prst="rect">
            <a:avLst/>
          </a:prstGeom>
          <a:noFill/>
        </p:spPr>
        <p:txBody>
          <a:bodyPr wrap="square" rtlCol="0">
            <a:spAutoFit/>
          </a:bodyPr>
          <a:lstStyle/>
          <a:p>
            <a:pPr algn="ctr"/>
            <a:r>
              <a:rPr lang="en-GB" sz="1200" dirty="0" smtClean="0">
                <a:solidFill>
                  <a:srgbClr val="0000FF"/>
                </a:solidFill>
                <a:latin typeface="Comic Sans MS" pitchFamily="66" charset="0"/>
              </a:rPr>
              <a:t>Simplify</a:t>
            </a:r>
            <a:endParaRPr lang="en-GB" sz="1200" dirty="0">
              <a:solidFill>
                <a:srgbClr val="0000FF"/>
              </a:solidFill>
              <a:latin typeface="Comic Sans MS" pitchFamily="66" charset="0"/>
            </a:endParaRPr>
          </a:p>
        </p:txBody>
      </p:sp>
      <mc:AlternateContent xmlns:mc="http://schemas.openxmlformats.org/markup-compatibility/2006" xmlns:a14="http://schemas.microsoft.com/office/drawing/2010/main">
        <mc:Choice Requires="a14">
          <p:sp>
            <p:nvSpPr>
              <p:cNvPr id="105" name="TextBox 104"/>
              <p:cNvSpPr txBox="1"/>
              <p:nvPr/>
            </p:nvSpPr>
            <p:spPr>
              <a:xfrm>
                <a:off x="4058728" y="6472686"/>
                <a:ext cx="2223301"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𝑃𝑆𝑖𝑛</m:t>
                      </m:r>
                      <m:r>
                        <a:rPr lang="en-GB" sz="1400" b="0" i="1" smtClean="0">
                          <a:latin typeface="Cambria Math"/>
                        </a:rPr>
                        <m:t>40+</m:t>
                      </m:r>
                      <m:r>
                        <a:rPr lang="en-GB" sz="1400" b="0" i="1" smtClean="0">
                          <a:latin typeface="Cambria Math"/>
                        </a:rPr>
                        <m:t>𝑄𝑆𝑖𝑛</m:t>
                      </m:r>
                      <m:r>
                        <a:rPr lang="en-GB" sz="1400" b="0" i="1" smtClean="0">
                          <a:latin typeface="Cambria Math"/>
                        </a:rPr>
                        <m:t>55−1=0</m:t>
                      </m:r>
                    </m:oMath>
                  </m:oMathPara>
                </a14:m>
                <a:endParaRPr lang="en-GB" sz="1400" dirty="0"/>
              </a:p>
            </p:txBody>
          </p:sp>
        </mc:Choice>
        <mc:Fallback xmlns="">
          <p:sp>
            <p:nvSpPr>
              <p:cNvPr id="105" name="TextBox 104"/>
              <p:cNvSpPr txBox="1">
                <a:spLocks noRot="1" noChangeAspect="1" noMove="1" noResize="1" noEditPoints="1" noAdjustHandles="1" noChangeArrowheads="1" noChangeShapeType="1" noTextEdit="1"/>
              </p:cNvSpPr>
              <p:nvPr/>
            </p:nvSpPr>
            <p:spPr>
              <a:xfrm>
                <a:off x="4058728" y="6472686"/>
                <a:ext cx="2223301" cy="307777"/>
              </a:xfrm>
              <a:prstGeom prst="rect">
                <a:avLst/>
              </a:prstGeom>
              <a:blipFill rotWithShape="1">
                <a:blip r:embed="rId6"/>
                <a:stretch>
                  <a:fillRect b="-8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06" name="TextBox 105"/>
              <p:cNvSpPr txBox="1"/>
              <p:nvPr/>
            </p:nvSpPr>
            <p:spPr>
              <a:xfrm>
                <a:off x="304800" y="4419600"/>
                <a:ext cx="1976823"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𝑃𝐶𝑜𝑠</m:t>
                      </m:r>
                      <m:r>
                        <a:rPr lang="en-GB" sz="1400" b="0" i="1" smtClean="0">
                          <a:latin typeface="Cambria Math"/>
                        </a:rPr>
                        <m:t>40−</m:t>
                      </m:r>
                      <m:r>
                        <a:rPr lang="en-GB" sz="1400" b="0" i="1" smtClean="0">
                          <a:latin typeface="Cambria Math"/>
                        </a:rPr>
                        <m:t>𝑄𝐶𝑜𝑠</m:t>
                      </m:r>
                      <m:r>
                        <a:rPr lang="en-GB" sz="1400" b="0" i="1" smtClean="0">
                          <a:latin typeface="Cambria Math"/>
                        </a:rPr>
                        <m:t>55=0</m:t>
                      </m:r>
                    </m:oMath>
                  </m:oMathPara>
                </a14:m>
                <a:endParaRPr lang="en-GB" sz="1400" dirty="0"/>
              </a:p>
            </p:txBody>
          </p:sp>
        </mc:Choice>
        <mc:Fallback xmlns="">
          <p:sp>
            <p:nvSpPr>
              <p:cNvPr id="106" name="TextBox 105"/>
              <p:cNvSpPr txBox="1">
                <a:spLocks noRot="1" noChangeAspect="1" noMove="1" noResize="1" noEditPoints="1" noAdjustHandles="1" noChangeArrowheads="1" noChangeShapeType="1" noTextEdit="1"/>
              </p:cNvSpPr>
              <p:nvPr/>
            </p:nvSpPr>
            <p:spPr>
              <a:xfrm>
                <a:off x="304800" y="4419600"/>
                <a:ext cx="1976823" cy="307777"/>
              </a:xfrm>
              <a:prstGeom prst="rect">
                <a:avLst/>
              </a:prstGeom>
              <a:blipFill rotWithShape="1">
                <a:blip r:embed="rId7"/>
                <a:stretch>
                  <a:fillRect b="-8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07" name="TextBox 106"/>
              <p:cNvSpPr txBox="1"/>
              <p:nvPr/>
            </p:nvSpPr>
            <p:spPr>
              <a:xfrm>
                <a:off x="304800" y="4800600"/>
                <a:ext cx="2223301"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𝑃𝑆𝑖𝑛</m:t>
                      </m:r>
                      <m:r>
                        <a:rPr lang="en-GB" sz="1400" b="0" i="1" smtClean="0">
                          <a:latin typeface="Cambria Math"/>
                        </a:rPr>
                        <m:t>40+</m:t>
                      </m:r>
                      <m:r>
                        <a:rPr lang="en-GB" sz="1400" b="0" i="1" smtClean="0">
                          <a:latin typeface="Cambria Math"/>
                        </a:rPr>
                        <m:t>𝑄𝑆𝑖𝑛</m:t>
                      </m:r>
                      <m:r>
                        <a:rPr lang="en-GB" sz="1400" b="0" i="1" smtClean="0">
                          <a:latin typeface="Cambria Math"/>
                        </a:rPr>
                        <m:t>55−1=0</m:t>
                      </m:r>
                    </m:oMath>
                  </m:oMathPara>
                </a14:m>
                <a:endParaRPr lang="en-GB" sz="1400" dirty="0"/>
              </a:p>
            </p:txBody>
          </p:sp>
        </mc:Choice>
        <mc:Fallback xmlns="">
          <p:sp>
            <p:nvSpPr>
              <p:cNvPr id="107" name="TextBox 106"/>
              <p:cNvSpPr txBox="1">
                <a:spLocks noRot="1" noChangeAspect="1" noMove="1" noResize="1" noEditPoints="1" noAdjustHandles="1" noChangeArrowheads="1" noChangeShapeType="1" noTextEdit="1"/>
              </p:cNvSpPr>
              <p:nvPr/>
            </p:nvSpPr>
            <p:spPr>
              <a:xfrm>
                <a:off x="304800" y="4800600"/>
                <a:ext cx="2223301" cy="307777"/>
              </a:xfrm>
              <a:prstGeom prst="rect">
                <a:avLst/>
              </a:prstGeom>
              <a:blipFill rotWithShape="1">
                <a:blip r:embed="rId8"/>
                <a:stretch>
                  <a:fillRect b="-6000"/>
                </a:stretch>
              </a:blipFill>
            </p:spPr>
            <p:txBody>
              <a:bodyPr/>
              <a:lstStyle/>
              <a:p>
                <a:r>
                  <a:rPr lang="en-GB">
                    <a:noFill/>
                  </a:rPr>
                  <a:t> </a:t>
                </a:r>
              </a:p>
            </p:txBody>
          </p:sp>
        </mc:Fallback>
      </mc:AlternateContent>
      <p:sp>
        <p:nvSpPr>
          <p:cNvPr id="108" name="TextBox 107"/>
          <p:cNvSpPr txBox="1"/>
          <p:nvPr/>
        </p:nvSpPr>
        <p:spPr>
          <a:xfrm>
            <a:off x="76200" y="4419600"/>
            <a:ext cx="330540" cy="307777"/>
          </a:xfrm>
          <a:prstGeom prst="rect">
            <a:avLst/>
          </a:prstGeom>
          <a:noFill/>
        </p:spPr>
        <p:txBody>
          <a:bodyPr wrap="none" rtlCol="0">
            <a:spAutoFit/>
          </a:bodyPr>
          <a:lstStyle/>
          <a:p>
            <a:pPr algn="ctr"/>
            <a:r>
              <a:rPr lang="en-GB" sz="1400" dirty="0" smtClean="0">
                <a:latin typeface="Comic Sans MS" pitchFamily="66" charset="0"/>
              </a:rPr>
              <a:t>1)</a:t>
            </a:r>
            <a:endParaRPr lang="en-GB" sz="1400" dirty="0">
              <a:latin typeface="Comic Sans MS" pitchFamily="66" charset="0"/>
            </a:endParaRPr>
          </a:p>
        </p:txBody>
      </p:sp>
      <p:sp>
        <p:nvSpPr>
          <p:cNvPr id="109" name="TextBox 108"/>
          <p:cNvSpPr txBox="1"/>
          <p:nvPr/>
        </p:nvSpPr>
        <p:spPr>
          <a:xfrm>
            <a:off x="76200" y="4800600"/>
            <a:ext cx="359394" cy="307777"/>
          </a:xfrm>
          <a:prstGeom prst="rect">
            <a:avLst/>
          </a:prstGeom>
          <a:noFill/>
        </p:spPr>
        <p:txBody>
          <a:bodyPr wrap="none" rtlCol="0">
            <a:spAutoFit/>
          </a:bodyPr>
          <a:lstStyle/>
          <a:p>
            <a:pPr algn="ctr"/>
            <a:r>
              <a:rPr lang="en-GB" sz="1400" dirty="0" smtClean="0">
                <a:latin typeface="Comic Sans MS" pitchFamily="66" charset="0"/>
              </a:rPr>
              <a:t>2)</a:t>
            </a:r>
            <a:endParaRPr lang="en-GB" sz="1400" dirty="0">
              <a:latin typeface="Comic Sans MS" pitchFamily="66" charset="0"/>
            </a:endParaRPr>
          </a:p>
        </p:txBody>
      </p:sp>
      <p:pic>
        <p:nvPicPr>
          <p:cNvPr id="48" name="Picture 2" descr="C:\Users\Mike\Downloads\mathspic (1).jp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2400" y="152400"/>
            <a:ext cx="1524000" cy="1104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565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blinds(horizontal)">
                                      <p:cBhvr>
                                        <p:cTn id="7" dur="500"/>
                                        <p:tgtEl>
                                          <p:spTgt spid="45"/>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47"/>
                                        </p:tgtEl>
                                        <p:attrNameLst>
                                          <p:attrName>style.visibility</p:attrName>
                                        </p:attrNameLst>
                                      </p:cBhvr>
                                      <p:to>
                                        <p:strVal val="visible"/>
                                      </p:to>
                                    </p:set>
                                    <p:animEffect transition="in" filter="blinds(horizontal)">
                                      <p:cBhvr>
                                        <p:cTn id="10" dur="500"/>
                                        <p:tgtEl>
                                          <p:spTgt spid="47"/>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58"/>
                                        </p:tgtEl>
                                        <p:attrNameLst>
                                          <p:attrName>style.visibility</p:attrName>
                                        </p:attrNameLst>
                                      </p:cBhvr>
                                      <p:to>
                                        <p:strVal val="visible"/>
                                      </p:to>
                                    </p:set>
                                    <p:animEffect transition="in" filter="blinds(horizontal)">
                                      <p:cBhvr>
                                        <p:cTn id="13" dur="500"/>
                                        <p:tgtEl>
                                          <p:spTgt spid="58"/>
                                        </p:tgtEl>
                                      </p:cBhvr>
                                    </p:animEffect>
                                  </p:childTnLst>
                                </p:cTn>
                              </p:par>
                              <p:par>
                                <p:cTn id="14" presetID="3" presetClass="entr" presetSubtype="10" fill="hold" nodeType="withEffect">
                                  <p:stCondLst>
                                    <p:cond delay="0"/>
                                  </p:stCondLst>
                                  <p:childTnLst>
                                    <p:set>
                                      <p:cBhvr>
                                        <p:cTn id="15" dur="1" fill="hold">
                                          <p:stCondLst>
                                            <p:cond delay="0"/>
                                          </p:stCondLst>
                                        </p:cTn>
                                        <p:tgtEl>
                                          <p:spTgt spid="46"/>
                                        </p:tgtEl>
                                        <p:attrNameLst>
                                          <p:attrName>style.visibility</p:attrName>
                                        </p:attrNameLst>
                                      </p:cBhvr>
                                      <p:to>
                                        <p:strVal val="visible"/>
                                      </p:to>
                                    </p:set>
                                    <p:animEffect transition="in" filter="blinds(horizontal)">
                                      <p:cBhvr>
                                        <p:cTn id="16" dur="500"/>
                                        <p:tgtEl>
                                          <p:spTgt spid="46"/>
                                        </p:tgtEl>
                                      </p:cBhvr>
                                    </p:animEffect>
                                  </p:childTnLst>
                                </p:cTn>
                              </p:par>
                              <p:par>
                                <p:cTn id="17" presetID="3" presetClass="entr" presetSubtype="10" fill="hold" nodeType="withEffect">
                                  <p:stCondLst>
                                    <p:cond delay="0"/>
                                  </p:stCondLst>
                                  <p:childTnLst>
                                    <p:set>
                                      <p:cBhvr>
                                        <p:cTn id="18" dur="1" fill="hold">
                                          <p:stCondLst>
                                            <p:cond delay="0"/>
                                          </p:stCondLst>
                                        </p:cTn>
                                        <p:tgtEl>
                                          <p:spTgt spid="60"/>
                                        </p:tgtEl>
                                        <p:attrNameLst>
                                          <p:attrName>style.visibility</p:attrName>
                                        </p:attrNameLst>
                                      </p:cBhvr>
                                      <p:to>
                                        <p:strVal val="visible"/>
                                      </p:to>
                                    </p:set>
                                    <p:animEffect transition="in" filter="blinds(horizontal)">
                                      <p:cBhvr>
                                        <p:cTn id="19" dur="500"/>
                                        <p:tgtEl>
                                          <p:spTgt spid="60"/>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61"/>
                                        </p:tgtEl>
                                        <p:attrNameLst>
                                          <p:attrName>style.visibility</p:attrName>
                                        </p:attrNameLst>
                                      </p:cBhvr>
                                      <p:to>
                                        <p:strVal val="visible"/>
                                      </p:to>
                                    </p:set>
                                    <p:animEffect transition="in" filter="blinds(horizontal)">
                                      <p:cBhvr>
                                        <p:cTn id="22" dur="500"/>
                                        <p:tgtEl>
                                          <p:spTgt spid="61"/>
                                        </p:tgtEl>
                                      </p:cBhvr>
                                    </p:animEffect>
                                  </p:childTnLst>
                                </p:cTn>
                              </p:par>
                              <p:par>
                                <p:cTn id="23" presetID="3" presetClass="entr" presetSubtype="10" fill="hold" nodeType="withEffect">
                                  <p:stCondLst>
                                    <p:cond delay="0"/>
                                  </p:stCondLst>
                                  <p:childTnLst>
                                    <p:set>
                                      <p:cBhvr>
                                        <p:cTn id="24" dur="1" fill="hold">
                                          <p:stCondLst>
                                            <p:cond delay="0"/>
                                          </p:stCondLst>
                                        </p:cTn>
                                        <p:tgtEl>
                                          <p:spTgt spid="63"/>
                                        </p:tgtEl>
                                        <p:attrNameLst>
                                          <p:attrName>style.visibility</p:attrName>
                                        </p:attrNameLst>
                                      </p:cBhvr>
                                      <p:to>
                                        <p:strVal val="visible"/>
                                      </p:to>
                                    </p:set>
                                    <p:animEffect transition="in" filter="blinds(horizontal)">
                                      <p:cBhvr>
                                        <p:cTn id="25" dur="500"/>
                                        <p:tgtEl>
                                          <p:spTgt spid="63"/>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64"/>
                                        </p:tgtEl>
                                        <p:attrNameLst>
                                          <p:attrName>style.visibility</p:attrName>
                                        </p:attrNameLst>
                                      </p:cBhvr>
                                      <p:to>
                                        <p:strVal val="visible"/>
                                      </p:to>
                                    </p:set>
                                    <p:animEffect transition="in" filter="blinds(horizontal)">
                                      <p:cBhvr>
                                        <p:cTn id="28" dur="500"/>
                                        <p:tgtEl>
                                          <p:spTgt spid="64"/>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62"/>
                                        </p:tgtEl>
                                        <p:attrNameLst>
                                          <p:attrName>style.visibility</p:attrName>
                                        </p:attrNameLst>
                                      </p:cBhvr>
                                      <p:to>
                                        <p:strVal val="visible"/>
                                      </p:to>
                                    </p:set>
                                    <p:animEffect transition="in" filter="blinds(horizontal)">
                                      <p:cBhvr>
                                        <p:cTn id="31" dur="500"/>
                                        <p:tgtEl>
                                          <p:spTgt spid="62"/>
                                        </p:tgtEl>
                                      </p:cBhvr>
                                    </p:animEffect>
                                  </p:childTnLst>
                                </p:cTn>
                              </p:par>
                              <p:par>
                                <p:cTn id="32" presetID="3" presetClass="entr" presetSubtype="10" fill="hold" nodeType="withEffect">
                                  <p:stCondLst>
                                    <p:cond delay="0"/>
                                  </p:stCondLst>
                                  <p:childTnLst>
                                    <p:set>
                                      <p:cBhvr>
                                        <p:cTn id="33" dur="1" fill="hold">
                                          <p:stCondLst>
                                            <p:cond delay="0"/>
                                          </p:stCondLst>
                                        </p:cTn>
                                        <p:tgtEl>
                                          <p:spTgt spid="59"/>
                                        </p:tgtEl>
                                        <p:attrNameLst>
                                          <p:attrName>style.visibility</p:attrName>
                                        </p:attrNameLst>
                                      </p:cBhvr>
                                      <p:to>
                                        <p:strVal val="visible"/>
                                      </p:to>
                                    </p:set>
                                    <p:animEffect transition="in" filter="blinds(horizontal)">
                                      <p:cBhvr>
                                        <p:cTn id="34" dur="500"/>
                                        <p:tgtEl>
                                          <p:spTgt spid="59"/>
                                        </p:tgtEl>
                                      </p:cBhvr>
                                    </p:animEffect>
                                  </p:childTnLst>
                                </p:cTn>
                              </p:par>
                              <p:par>
                                <p:cTn id="35" presetID="3" presetClass="entr" presetSubtype="10" fill="hold" nodeType="withEffect">
                                  <p:stCondLst>
                                    <p:cond delay="0"/>
                                  </p:stCondLst>
                                  <p:childTnLst>
                                    <p:set>
                                      <p:cBhvr>
                                        <p:cTn id="36" dur="1" fill="hold">
                                          <p:stCondLst>
                                            <p:cond delay="0"/>
                                          </p:stCondLst>
                                        </p:cTn>
                                        <p:tgtEl>
                                          <p:spTgt spid="65"/>
                                        </p:tgtEl>
                                        <p:attrNameLst>
                                          <p:attrName>style.visibility</p:attrName>
                                        </p:attrNameLst>
                                      </p:cBhvr>
                                      <p:to>
                                        <p:strVal val="visible"/>
                                      </p:to>
                                    </p:set>
                                    <p:animEffect transition="in" filter="blinds(horizontal)">
                                      <p:cBhvr>
                                        <p:cTn id="37" dur="500"/>
                                        <p:tgtEl>
                                          <p:spTgt spid="65"/>
                                        </p:tgtEl>
                                      </p:cBhvr>
                                    </p:animEffect>
                                  </p:childTnLst>
                                </p:cTn>
                              </p:par>
                              <p:par>
                                <p:cTn id="38" presetID="3" presetClass="entr" presetSubtype="10" fill="hold" grpId="0" nodeType="withEffect">
                                  <p:stCondLst>
                                    <p:cond delay="0"/>
                                  </p:stCondLst>
                                  <p:childTnLst>
                                    <p:set>
                                      <p:cBhvr>
                                        <p:cTn id="39" dur="1" fill="hold">
                                          <p:stCondLst>
                                            <p:cond delay="0"/>
                                          </p:stCondLst>
                                        </p:cTn>
                                        <p:tgtEl>
                                          <p:spTgt spid="66"/>
                                        </p:tgtEl>
                                        <p:attrNameLst>
                                          <p:attrName>style.visibility</p:attrName>
                                        </p:attrNameLst>
                                      </p:cBhvr>
                                      <p:to>
                                        <p:strVal val="visible"/>
                                      </p:to>
                                    </p:set>
                                    <p:animEffect transition="in" filter="blinds(horizontal)">
                                      <p:cBhvr>
                                        <p:cTn id="40" dur="500"/>
                                        <p:tgtEl>
                                          <p:spTgt spid="66"/>
                                        </p:tgtEl>
                                      </p:cBhvr>
                                    </p:animEffect>
                                  </p:childTnLst>
                                </p:cTn>
                              </p:par>
                              <p:par>
                                <p:cTn id="41" presetID="3" presetClass="entr" presetSubtype="10" fill="hold" grpId="0" nodeType="withEffect">
                                  <p:stCondLst>
                                    <p:cond delay="0"/>
                                  </p:stCondLst>
                                  <p:childTnLst>
                                    <p:set>
                                      <p:cBhvr>
                                        <p:cTn id="42" dur="1" fill="hold">
                                          <p:stCondLst>
                                            <p:cond delay="0"/>
                                          </p:stCondLst>
                                        </p:cTn>
                                        <p:tgtEl>
                                          <p:spTgt spid="70"/>
                                        </p:tgtEl>
                                        <p:attrNameLst>
                                          <p:attrName>style.visibility</p:attrName>
                                        </p:attrNameLst>
                                      </p:cBhvr>
                                      <p:to>
                                        <p:strVal val="visible"/>
                                      </p:to>
                                    </p:set>
                                    <p:animEffect transition="in" filter="blinds(horizontal)">
                                      <p:cBhvr>
                                        <p:cTn id="43" dur="500"/>
                                        <p:tgtEl>
                                          <p:spTgt spid="70"/>
                                        </p:tgtEl>
                                      </p:cBhvr>
                                    </p:animEffect>
                                  </p:childTnLst>
                                </p:cTn>
                              </p:par>
                              <p:par>
                                <p:cTn id="44" presetID="3" presetClass="entr" presetSubtype="10" fill="hold" grpId="0" nodeType="withEffect">
                                  <p:stCondLst>
                                    <p:cond delay="0"/>
                                  </p:stCondLst>
                                  <p:childTnLst>
                                    <p:set>
                                      <p:cBhvr>
                                        <p:cTn id="45" dur="1" fill="hold">
                                          <p:stCondLst>
                                            <p:cond delay="0"/>
                                          </p:stCondLst>
                                        </p:cTn>
                                        <p:tgtEl>
                                          <p:spTgt spid="69"/>
                                        </p:tgtEl>
                                        <p:attrNameLst>
                                          <p:attrName>style.visibility</p:attrName>
                                        </p:attrNameLst>
                                      </p:cBhvr>
                                      <p:to>
                                        <p:strVal val="visible"/>
                                      </p:to>
                                    </p:set>
                                    <p:animEffect transition="in" filter="blinds(horizontal)">
                                      <p:cBhvr>
                                        <p:cTn id="46" dur="500"/>
                                        <p:tgtEl>
                                          <p:spTgt spid="69"/>
                                        </p:tgtEl>
                                      </p:cBhvr>
                                    </p:animEffect>
                                  </p:childTnLst>
                                </p:cTn>
                              </p:par>
                              <p:par>
                                <p:cTn id="47" presetID="3" presetClass="entr" presetSubtype="10" fill="hold" grpId="0" nodeType="withEffect">
                                  <p:stCondLst>
                                    <p:cond delay="0"/>
                                  </p:stCondLst>
                                  <p:childTnLst>
                                    <p:set>
                                      <p:cBhvr>
                                        <p:cTn id="48" dur="1" fill="hold">
                                          <p:stCondLst>
                                            <p:cond delay="0"/>
                                          </p:stCondLst>
                                        </p:cTn>
                                        <p:tgtEl>
                                          <p:spTgt spid="67"/>
                                        </p:tgtEl>
                                        <p:attrNameLst>
                                          <p:attrName>style.visibility</p:attrName>
                                        </p:attrNameLst>
                                      </p:cBhvr>
                                      <p:to>
                                        <p:strVal val="visible"/>
                                      </p:to>
                                    </p:set>
                                    <p:animEffect transition="in" filter="blinds(horizontal)">
                                      <p:cBhvr>
                                        <p:cTn id="49" dur="500"/>
                                        <p:tgtEl>
                                          <p:spTgt spid="67"/>
                                        </p:tgtEl>
                                      </p:cBhvr>
                                    </p:animEffect>
                                  </p:childTnLst>
                                </p:cTn>
                              </p:par>
                              <p:par>
                                <p:cTn id="50" presetID="3" presetClass="entr" presetSubtype="10" fill="hold" grpId="0" nodeType="withEffect">
                                  <p:stCondLst>
                                    <p:cond delay="0"/>
                                  </p:stCondLst>
                                  <p:childTnLst>
                                    <p:set>
                                      <p:cBhvr>
                                        <p:cTn id="51" dur="1" fill="hold">
                                          <p:stCondLst>
                                            <p:cond delay="0"/>
                                          </p:stCondLst>
                                        </p:cTn>
                                        <p:tgtEl>
                                          <p:spTgt spid="36"/>
                                        </p:tgtEl>
                                        <p:attrNameLst>
                                          <p:attrName>style.visibility</p:attrName>
                                        </p:attrNameLst>
                                      </p:cBhvr>
                                      <p:to>
                                        <p:strVal val="visible"/>
                                      </p:to>
                                    </p:set>
                                    <p:animEffect transition="in" filter="blinds(horizontal)">
                                      <p:cBhvr>
                                        <p:cTn id="52" dur="500"/>
                                        <p:tgtEl>
                                          <p:spTgt spid="36"/>
                                        </p:tgtEl>
                                      </p:cBhvr>
                                    </p:animEffect>
                                  </p:childTnLst>
                                </p:cTn>
                              </p:par>
                              <p:par>
                                <p:cTn id="53" presetID="3" presetClass="entr" presetSubtype="10" fill="hold" grpId="0" nodeType="withEffect">
                                  <p:stCondLst>
                                    <p:cond delay="0"/>
                                  </p:stCondLst>
                                  <p:childTnLst>
                                    <p:set>
                                      <p:cBhvr>
                                        <p:cTn id="54" dur="1" fill="hold">
                                          <p:stCondLst>
                                            <p:cond delay="0"/>
                                          </p:stCondLst>
                                        </p:cTn>
                                        <p:tgtEl>
                                          <p:spTgt spid="68"/>
                                        </p:tgtEl>
                                        <p:attrNameLst>
                                          <p:attrName>style.visibility</p:attrName>
                                        </p:attrNameLst>
                                      </p:cBhvr>
                                      <p:to>
                                        <p:strVal val="visible"/>
                                      </p:to>
                                    </p:set>
                                    <p:animEffect transition="in" filter="blinds(horizontal)">
                                      <p:cBhvr>
                                        <p:cTn id="55" dur="500"/>
                                        <p:tgtEl>
                                          <p:spTgt spid="68"/>
                                        </p:tgtEl>
                                      </p:cBhvr>
                                    </p:animEffect>
                                  </p:childTnLst>
                                </p:cTn>
                              </p:par>
                            </p:childTnLst>
                          </p:cTn>
                        </p:par>
                      </p:childTnLst>
                    </p:cTn>
                  </p:par>
                  <p:par>
                    <p:cTn id="56" fill="hold">
                      <p:stCondLst>
                        <p:cond delay="indefinite"/>
                      </p:stCondLst>
                      <p:childTnLst>
                        <p:par>
                          <p:cTn id="57" fill="hold">
                            <p:stCondLst>
                              <p:cond delay="0"/>
                            </p:stCondLst>
                            <p:childTnLst>
                              <p:par>
                                <p:cTn id="58" presetID="3" presetClass="entr" presetSubtype="10" fill="hold" nodeType="clickEffect">
                                  <p:stCondLst>
                                    <p:cond delay="0"/>
                                  </p:stCondLst>
                                  <p:childTnLst>
                                    <p:set>
                                      <p:cBhvr>
                                        <p:cTn id="59" dur="1" fill="hold">
                                          <p:stCondLst>
                                            <p:cond delay="0"/>
                                          </p:stCondLst>
                                        </p:cTn>
                                        <p:tgtEl>
                                          <p:spTgt spid="3">
                                            <p:txEl>
                                              <p:pRg st="6" end="6"/>
                                            </p:txEl>
                                          </p:spTgt>
                                        </p:tgtEl>
                                        <p:attrNameLst>
                                          <p:attrName>style.visibility</p:attrName>
                                        </p:attrNameLst>
                                      </p:cBhvr>
                                      <p:to>
                                        <p:strVal val="visible"/>
                                      </p:to>
                                    </p:set>
                                    <p:animEffect transition="in" filter="blinds(horizontal)">
                                      <p:cBhvr>
                                        <p:cTn id="60" dur="500"/>
                                        <p:tgtEl>
                                          <p:spTgt spid="3">
                                            <p:txEl>
                                              <p:pRg st="6" end="6"/>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3" presetClass="entr" presetSubtype="10" fill="hold" nodeType="clickEffect">
                                  <p:stCondLst>
                                    <p:cond delay="0"/>
                                  </p:stCondLst>
                                  <p:childTnLst>
                                    <p:set>
                                      <p:cBhvr>
                                        <p:cTn id="64" dur="1" fill="hold">
                                          <p:stCondLst>
                                            <p:cond delay="0"/>
                                          </p:stCondLst>
                                        </p:cTn>
                                        <p:tgtEl>
                                          <p:spTgt spid="75"/>
                                        </p:tgtEl>
                                        <p:attrNameLst>
                                          <p:attrName>style.visibility</p:attrName>
                                        </p:attrNameLst>
                                      </p:cBhvr>
                                      <p:to>
                                        <p:strVal val="visible"/>
                                      </p:to>
                                    </p:set>
                                    <p:animEffect transition="in" filter="blinds(horizontal)">
                                      <p:cBhvr>
                                        <p:cTn id="65" dur="500"/>
                                        <p:tgtEl>
                                          <p:spTgt spid="75"/>
                                        </p:tgtEl>
                                      </p:cBhvr>
                                    </p:animEffect>
                                  </p:childTnLst>
                                </p:cTn>
                              </p:par>
                              <p:par>
                                <p:cTn id="66" presetID="3" presetClass="entr" presetSubtype="5" fill="hold" nodeType="withEffect">
                                  <p:stCondLst>
                                    <p:cond delay="0"/>
                                  </p:stCondLst>
                                  <p:childTnLst>
                                    <p:set>
                                      <p:cBhvr>
                                        <p:cTn id="67" dur="1" fill="hold">
                                          <p:stCondLst>
                                            <p:cond delay="0"/>
                                          </p:stCondLst>
                                        </p:cTn>
                                        <p:tgtEl>
                                          <p:spTgt spid="71"/>
                                        </p:tgtEl>
                                        <p:attrNameLst>
                                          <p:attrName>style.visibility</p:attrName>
                                        </p:attrNameLst>
                                      </p:cBhvr>
                                      <p:to>
                                        <p:strVal val="visible"/>
                                      </p:to>
                                    </p:set>
                                    <p:animEffect transition="in" filter="blinds(vertical)">
                                      <p:cBhvr>
                                        <p:cTn id="68" dur="500"/>
                                        <p:tgtEl>
                                          <p:spTgt spid="71"/>
                                        </p:tgtEl>
                                      </p:cBhvr>
                                    </p:animEffect>
                                  </p:childTnLst>
                                </p:cTn>
                              </p:par>
                            </p:childTnLst>
                          </p:cTn>
                        </p:par>
                      </p:childTnLst>
                    </p:cTn>
                  </p:par>
                  <p:par>
                    <p:cTn id="69" fill="hold">
                      <p:stCondLst>
                        <p:cond delay="indefinite"/>
                      </p:stCondLst>
                      <p:childTnLst>
                        <p:par>
                          <p:cTn id="70" fill="hold">
                            <p:stCondLst>
                              <p:cond delay="0"/>
                            </p:stCondLst>
                            <p:childTnLst>
                              <p:par>
                                <p:cTn id="71" presetID="3" presetClass="entr" presetSubtype="10" fill="hold" grpId="0" nodeType="clickEffect">
                                  <p:stCondLst>
                                    <p:cond delay="0"/>
                                  </p:stCondLst>
                                  <p:childTnLst>
                                    <p:set>
                                      <p:cBhvr>
                                        <p:cTn id="72" dur="1" fill="hold">
                                          <p:stCondLst>
                                            <p:cond delay="0"/>
                                          </p:stCondLst>
                                        </p:cTn>
                                        <p:tgtEl>
                                          <p:spTgt spid="88"/>
                                        </p:tgtEl>
                                        <p:attrNameLst>
                                          <p:attrName>style.visibility</p:attrName>
                                        </p:attrNameLst>
                                      </p:cBhvr>
                                      <p:to>
                                        <p:strVal val="visible"/>
                                      </p:to>
                                    </p:set>
                                    <p:animEffect transition="in" filter="blinds(horizontal)">
                                      <p:cBhvr>
                                        <p:cTn id="73" dur="500"/>
                                        <p:tgtEl>
                                          <p:spTgt spid="88"/>
                                        </p:tgtEl>
                                      </p:cBhvr>
                                    </p:animEffect>
                                  </p:childTnLst>
                                </p:cTn>
                              </p:par>
                            </p:childTnLst>
                          </p:cTn>
                        </p:par>
                      </p:childTnLst>
                    </p:cTn>
                  </p:par>
                  <p:par>
                    <p:cTn id="74" fill="hold">
                      <p:stCondLst>
                        <p:cond delay="indefinite"/>
                      </p:stCondLst>
                      <p:childTnLst>
                        <p:par>
                          <p:cTn id="75" fill="hold">
                            <p:stCondLst>
                              <p:cond delay="0"/>
                            </p:stCondLst>
                            <p:childTnLst>
                              <p:par>
                                <p:cTn id="76" presetID="3" presetClass="entr" presetSubtype="10" fill="hold" grpId="0" nodeType="clickEffect">
                                  <p:stCondLst>
                                    <p:cond delay="0"/>
                                  </p:stCondLst>
                                  <p:childTnLst>
                                    <p:set>
                                      <p:cBhvr>
                                        <p:cTn id="77" dur="1" fill="hold">
                                          <p:stCondLst>
                                            <p:cond delay="0"/>
                                          </p:stCondLst>
                                        </p:cTn>
                                        <p:tgtEl>
                                          <p:spTgt spid="85"/>
                                        </p:tgtEl>
                                        <p:attrNameLst>
                                          <p:attrName>style.visibility</p:attrName>
                                        </p:attrNameLst>
                                      </p:cBhvr>
                                      <p:to>
                                        <p:strVal val="visible"/>
                                      </p:to>
                                    </p:set>
                                    <p:animEffect transition="in" filter="blinds(horizontal)">
                                      <p:cBhvr>
                                        <p:cTn id="78" dur="500"/>
                                        <p:tgtEl>
                                          <p:spTgt spid="85"/>
                                        </p:tgtEl>
                                      </p:cBhvr>
                                    </p:animEffect>
                                  </p:childTnLst>
                                </p:cTn>
                              </p:par>
                            </p:childTnLst>
                          </p:cTn>
                        </p:par>
                      </p:childTnLst>
                    </p:cTn>
                  </p:par>
                  <p:par>
                    <p:cTn id="79" fill="hold">
                      <p:stCondLst>
                        <p:cond delay="indefinite"/>
                      </p:stCondLst>
                      <p:childTnLst>
                        <p:par>
                          <p:cTn id="80" fill="hold">
                            <p:stCondLst>
                              <p:cond delay="0"/>
                            </p:stCondLst>
                            <p:childTnLst>
                              <p:par>
                                <p:cTn id="81" presetID="3" presetClass="entr" presetSubtype="5" fill="hold" nodeType="clickEffect">
                                  <p:stCondLst>
                                    <p:cond delay="0"/>
                                  </p:stCondLst>
                                  <p:childTnLst>
                                    <p:set>
                                      <p:cBhvr>
                                        <p:cTn id="82" dur="1" fill="hold">
                                          <p:stCondLst>
                                            <p:cond delay="0"/>
                                          </p:stCondLst>
                                        </p:cTn>
                                        <p:tgtEl>
                                          <p:spTgt spid="81"/>
                                        </p:tgtEl>
                                        <p:attrNameLst>
                                          <p:attrName>style.visibility</p:attrName>
                                        </p:attrNameLst>
                                      </p:cBhvr>
                                      <p:to>
                                        <p:strVal val="visible"/>
                                      </p:to>
                                    </p:set>
                                    <p:animEffect transition="in" filter="blinds(vertical)">
                                      <p:cBhvr>
                                        <p:cTn id="83" dur="500"/>
                                        <p:tgtEl>
                                          <p:spTgt spid="81"/>
                                        </p:tgtEl>
                                      </p:cBhvr>
                                    </p:animEffect>
                                  </p:childTnLst>
                                </p:cTn>
                              </p:par>
                              <p:par>
                                <p:cTn id="84" presetID="3" presetClass="entr" presetSubtype="10" fill="hold" nodeType="withEffect">
                                  <p:stCondLst>
                                    <p:cond delay="0"/>
                                  </p:stCondLst>
                                  <p:childTnLst>
                                    <p:set>
                                      <p:cBhvr>
                                        <p:cTn id="85" dur="1" fill="hold">
                                          <p:stCondLst>
                                            <p:cond delay="0"/>
                                          </p:stCondLst>
                                        </p:cTn>
                                        <p:tgtEl>
                                          <p:spTgt spid="83"/>
                                        </p:tgtEl>
                                        <p:attrNameLst>
                                          <p:attrName>style.visibility</p:attrName>
                                        </p:attrNameLst>
                                      </p:cBhvr>
                                      <p:to>
                                        <p:strVal val="visible"/>
                                      </p:to>
                                    </p:set>
                                    <p:animEffect transition="in" filter="blinds(horizontal)">
                                      <p:cBhvr>
                                        <p:cTn id="86" dur="500"/>
                                        <p:tgtEl>
                                          <p:spTgt spid="83"/>
                                        </p:tgtEl>
                                      </p:cBhvr>
                                    </p:animEffect>
                                  </p:childTnLst>
                                </p:cTn>
                              </p:par>
                            </p:childTnLst>
                          </p:cTn>
                        </p:par>
                      </p:childTnLst>
                    </p:cTn>
                  </p:par>
                  <p:par>
                    <p:cTn id="87" fill="hold">
                      <p:stCondLst>
                        <p:cond delay="indefinite"/>
                      </p:stCondLst>
                      <p:childTnLst>
                        <p:par>
                          <p:cTn id="88" fill="hold">
                            <p:stCondLst>
                              <p:cond delay="0"/>
                            </p:stCondLst>
                            <p:childTnLst>
                              <p:par>
                                <p:cTn id="89" presetID="3" presetClass="entr" presetSubtype="10" fill="hold" grpId="0" nodeType="clickEffect">
                                  <p:stCondLst>
                                    <p:cond delay="0"/>
                                  </p:stCondLst>
                                  <p:childTnLst>
                                    <p:set>
                                      <p:cBhvr>
                                        <p:cTn id="90" dur="1" fill="hold">
                                          <p:stCondLst>
                                            <p:cond delay="0"/>
                                          </p:stCondLst>
                                        </p:cTn>
                                        <p:tgtEl>
                                          <p:spTgt spid="87"/>
                                        </p:tgtEl>
                                        <p:attrNameLst>
                                          <p:attrName>style.visibility</p:attrName>
                                        </p:attrNameLst>
                                      </p:cBhvr>
                                      <p:to>
                                        <p:strVal val="visible"/>
                                      </p:to>
                                    </p:set>
                                    <p:animEffect transition="in" filter="blinds(horizontal)">
                                      <p:cBhvr>
                                        <p:cTn id="91" dur="500"/>
                                        <p:tgtEl>
                                          <p:spTgt spid="87"/>
                                        </p:tgtEl>
                                      </p:cBhvr>
                                    </p:animEffect>
                                  </p:childTnLst>
                                </p:cTn>
                              </p:par>
                            </p:childTnLst>
                          </p:cTn>
                        </p:par>
                      </p:childTnLst>
                    </p:cTn>
                  </p:par>
                  <p:par>
                    <p:cTn id="92" fill="hold">
                      <p:stCondLst>
                        <p:cond delay="indefinite"/>
                      </p:stCondLst>
                      <p:childTnLst>
                        <p:par>
                          <p:cTn id="93" fill="hold">
                            <p:stCondLst>
                              <p:cond delay="0"/>
                            </p:stCondLst>
                            <p:childTnLst>
                              <p:par>
                                <p:cTn id="94" presetID="3" presetClass="entr" presetSubtype="10" fill="hold" grpId="0" nodeType="clickEffect">
                                  <p:stCondLst>
                                    <p:cond delay="0"/>
                                  </p:stCondLst>
                                  <p:childTnLst>
                                    <p:set>
                                      <p:cBhvr>
                                        <p:cTn id="95" dur="1" fill="hold">
                                          <p:stCondLst>
                                            <p:cond delay="0"/>
                                          </p:stCondLst>
                                        </p:cTn>
                                        <p:tgtEl>
                                          <p:spTgt spid="86"/>
                                        </p:tgtEl>
                                        <p:attrNameLst>
                                          <p:attrName>style.visibility</p:attrName>
                                        </p:attrNameLst>
                                      </p:cBhvr>
                                      <p:to>
                                        <p:strVal val="visible"/>
                                      </p:to>
                                    </p:set>
                                    <p:animEffect transition="in" filter="blinds(horizontal)">
                                      <p:cBhvr>
                                        <p:cTn id="96" dur="500"/>
                                        <p:tgtEl>
                                          <p:spTgt spid="86"/>
                                        </p:tgtEl>
                                      </p:cBhvr>
                                    </p:animEffect>
                                  </p:childTnLst>
                                </p:cTn>
                              </p:par>
                            </p:childTnLst>
                          </p:cTn>
                        </p:par>
                      </p:childTnLst>
                    </p:cTn>
                  </p:par>
                  <p:par>
                    <p:cTn id="97" fill="hold">
                      <p:stCondLst>
                        <p:cond delay="indefinite"/>
                      </p:stCondLst>
                      <p:childTnLst>
                        <p:par>
                          <p:cTn id="98" fill="hold">
                            <p:stCondLst>
                              <p:cond delay="0"/>
                            </p:stCondLst>
                            <p:childTnLst>
                              <p:par>
                                <p:cTn id="99" presetID="3" presetClass="entr" presetSubtype="10" fill="hold" grpId="0" nodeType="clickEffect">
                                  <p:stCondLst>
                                    <p:cond delay="0"/>
                                  </p:stCondLst>
                                  <p:childTnLst>
                                    <p:set>
                                      <p:cBhvr>
                                        <p:cTn id="100" dur="1" fill="hold">
                                          <p:stCondLst>
                                            <p:cond delay="0"/>
                                          </p:stCondLst>
                                        </p:cTn>
                                        <p:tgtEl>
                                          <p:spTgt spid="92"/>
                                        </p:tgtEl>
                                        <p:attrNameLst>
                                          <p:attrName>style.visibility</p:attrName>
                                        </p:attrNameLst>
                                      </p:cBhvr>
                                      <p:to>
                                        <p:strVal val="visible"/>
                                      </p:to>
                                    </p:set>
                                    <p:animEffect transition="in" filter="blinds(horizontal)">
                                      <p:cBhvr>
                                        <p:cTn id="101" dur="500"/>
                                        <p:tgtEl>
                                          <p:spTgt spid="92"/>
                                        </p:tgtEl>
                                      </p:cBhvr>
                                    </p:animEffect>
                                  </p:childTnLst>
                                </p:cTn>
                              </p:par>
                            </p:childTnLst>
                          </p:cTn>
                        </p:par>
                      </p:childTnLst>
                    </p:cTn>
                  </p:par>
                  <p:par>
                    <p:cTn id="102" fill="hold">
                      <p:stCondLst>
                        <p:cond delay="indefinite"/>
                      </p:stCondLst>
                      <p:childTnLst>
                        <p:par>
                          <p:cTn id="103" fill="hold">
                            <p:stCondLst>
                              <p:cond delay="0"/>
                            </p:stCondLst>
                            <p:childTnLst>
                              <p:par>
                                <p:cTn id="104" presetID="3" presetClass="entr" presetSubtype="10" fill="hold" grpId="0" nodeType="clickEffect">
                                  <p:stCondLst>
                                    <p:cond delay="0"/>
                                  </p:stCondLst>
                                  <p:childTnLst>
                                    <p:set>
                                      <p:cBhvr>
                                        <p:cTn id="105" dur="1" fill="hold">
                                          <p:stCondLst>
                                            <p:cond delay="0"/>
                                          </p:stCondLst>
                                        </p:cTn>
                                        <p:tgtEl>
                                          <p:spTgt spid="89"/>
                                        </p:tgtEl>
                                        <p:attrNameLst>
                                          <p:attrName>style.visibility</p:attrName>
                                        </p:attrNameLst>
                                      </p:cBhvr>
                                      <p:to>
                                        <p:strVal val="visible"/>
                                      </p:to>
                                    </p:set>
                                    <p:animEffect transition="in" filter="blinds(horizontal)">
                                      <p:cBhvr>
                                        <p:cTn id="106" dur="500"/>
                                        <p:tgtEl>
                                          <p:spTgt spid="89"/>
                                        </p:tgtEl>
                                      </p:cBhvr>
                                    </p:animEffect>
                                  </p:childTnLst>
                                </p:cTn>
                              </p:par>
                            </p:childTnLst>
                          </p:cTn>
                        </p:par>
                      </p:childTnLst>
                    </p:cTn>
                  </p:par>
                  <p:par>
                    <p:cTn id="107" fill="hold">
                      <p:stCondLst>
                        <p:cond delay="indefinite"/>
                      </p:stCondLst>
                      <p:childTnLst>
                        <p:par>
                          <p:cTn id="108" fill="hold">
                            <p:stCondLst>
                              <p:cond delay="0"/>
                            </p:stCondLst>
                            <p:childTnLst>
                              <p:par>
                                <p:cTn id="109" presetID="3" presetClass="entr" presetSubtype="10" fill="hold" grpId="0" nodeType="clickEffect">
                                  <p:stCondLst>
                                    <p:cond delay="0"/>
                                  </p:stCondLst>
                                  <p:childTnLst>
                                    <p:set>
                                      <p:cBhvr>
                                        <p:cTn id="110" dur="1" fill="hold">
                                          <p:stCondLst>
                                            <p:cond delay="0"/>
                                          </p:stCondLst>
                                        </p:cTn>
                                        <p:tgtEl>
                                          <p:spTgt spid="90"/>
                                        </p:tgtEl>
                                        <p:attrNameLst>
                                          <p:attrName>style.visibility</p:attrName>
                                        </p:attrNameLst>
                                      </p:cBhvr>
                                      <p:to>
                                        <p:strVal val="visible"/>
                                      </p:to>
                                    </p:set>
                                    <p:animEffect transition="in" filter="blinds(horizontal)">
                                      <p:cBhvr>
                                        <p:cTn id="111" dur="500"/>
                                        <p:tgtEl>
                                          <p:spTgt spid="90"/>
                                        </p:tgtEl>
                                      </p:cBhvr>
                                    </p:animEffect>
                                  </p:childTnLst>
                                </p:cTn>
                              </p:par>
                            </p:childTnLst>
                          </p:cTn>
                        </p:par>
                      </p:childTnLst>
                    </p:cTn>
                  </p:par>
                  <p:par>
                    <p:cTn id="112" fill="hold">
                      <p:stCondLst>
                        <p:cond delay="indefinite"/>
                      </p:stCondLst>
                      <p:childTnLst>
                        <p:par>
                          <p:cTn id="113" fill="hold">
                            <p:stCondLst>
                              <p:cond delay="0"/>
                            </p:stCondLst>
                            <p:childTnLst>
                              <p:par>
                                <p:cTn id="114" presetID="3" presetClass="entr" presetSubtype="10" fill="hold" grpId="0" nodeType="clickEffect">
                                  <p:stCondLst>
                                    <p:cond delay="0"/>
                                  </p:stCondLst>
                                  <p:childTnLst>
                                    <p:set>
                                      <p:cBhvr>
                                        <p:cTn id="115" dur="1" fill="hold">
                                          <p:stCondLst>
                                            <p:cond delay="0"/>
                                          </p:stCondLst>
                                        </p:cTn>
                                        <p:tgtEl>
                                          <p:spTgt spid="91"/>
                                        </p:tgtEl>
                                        <p:attrNameLst>
                                          <p:attrName>style.visibility</p:attrName>
                                        </p:attrNameLst>
                                      </p:cBhvr>
                                      <p:to>
                                        <p:strVal val="visible"/>
                                      </p:to>
                                    </p:set>
                                    <p:animEffect transition="in" filter="blinds(horizontal)">
                                      <p:cBhvr>
                                        <p:cTn id="116" dur="500"/>
                                        <p:tgtEl>
                                          <p:spTgt spid="91"/>
                                        </p:tgtEl>
                                      </p:cBhvr>
                                    </p:animEffect>
                                  </p:childTnLst>
                                </p:cTn>
                              </p:par>
                            </p:childTnLst>
                          </p:cTn>
                        </p:par>
                      </p:childTnLst>
                    </p:cTn>
                  </p:par>
                  <p:par>
                    <p:cTn id="117" fill="hold">
                      <p:stCondLst>
                        <p:cond delay="indefinite"/>
                      </p:stCondLst>
                      <p:childTnLst>
                        <p:par>
                          <p:cTn id="118" fill="hold">
                            <p:stCondLst>
                              <p:cond delay="0"/>
                            </p:stCondLst>
                            <p:childTnLst>
                              <p:par>
                                <p:cTn id="119" presetID="3" presetClass="entr" presetSubtype="10" fill="hold" grpId="0" nodeType="clickEffect">
                                  <p:stCondLst>
                                    <p:cond delay="0"/>
                                  </p:stCondLst>
                                  <p:childTnLst>
                                    <p:set>
                                      <p:cBhvr>
                                        <p:cTn id="120" dur="1" fill="hold">
                                          <p:stCondLst>
                                            <p:cond delay="0"/>
                                          </p:stCondLst>
                                        </p:cTn>
                                        <p:tgtEl>
                                          <p:spTgt spid="93"/>
                                        </p:tgtEl>
                                        <p:attrNameLst>
                                          <p:attrName>style.visibility</p:attrName>
                                        </p:attrNameLst>
                                      </p:cBhvr>
                                      <p:to>
                                        <p:strVal val="visible"/>
                                      </p:to>
                                    </p:set>
                                    <p:animEffect transition="in" filter="blinds(horizontal)">
                                      <p:cBhvr>
                                        <p:cTn id="121" dur="500"/>
                                        <p:tgtEl>
                                          <p:spTgt spid="93"/>
                                        </p:tgtEl>
                                      </p:cBhvr>
                                    </p:animEffect>
                                  </p:childTnLst>
                                </p:cTn>
                              </p:par>
                            </p:childTnLst>
                          </p:cTn>
                        </p:par>
                      </p:childTnLst>
                    </p:cTn>
                  </p:par>
                  <p:par>
                    <p:cTn id="122" fill="hold">
                      <p:stCondLst>
                        <p:cond delay="indefinite"/>
                      </p:stCondLst>
                      <p:childTnLst>
                        <p:par>
                          <p:cTn id="123" fill="hold">
                            <p:stCondLst>
                              <p:cond delay="0"/>
                            </p:stCondLst>
                            <p:childTnLst>
                              <p:par>
                                <p:cTn id="124" presetID="3" presetClass="entr" presetSubtype="10" fill="hold" grpId="0" nodeType="clickEffect">
                                  <p:stCondLst>
                                    <p:cond delay="0"/>
                                  </p:stCondLst>
                                  <p:childTnLst>
                                    <p:set>
                                      <p:cBhvr>
                                        <p:cTn id="125" dur="1" fill="hold">
                                          <p:stCondLst>
                                            <p:cond delay="0"/>
                                          </p:stCondLst>
                                        </p:cTn>
                                        <p:tgtEl>
                                          <p:spTgt spid="106"/>
                                        </p:tgtEl>
                                        <p:attrNameLst>
                                          <p:attrName>style.visibility</p:attrName>
                                        </p:attrNameLst>
                                      </p:cBhvr>
                                      <p:to>
                                        <p:strVal val="visible"/>
                                      </p:to>
                                    </p:set>
                                    <p:animEffect transition="in" filter="blinds(horizontal)">
                                      <p:cBhvr>
                                        <p:cTn id="126" dur="500"/>
                                        <p:tgtEl>
                                          <p:spTgt spid="106"/>
                                        </p:tgtEl>
                                      </p:cBhvr>
                                    </p:animEffect>
                                  </p:childTnLst>
                                </p:cTn>
                              </p:par>
                              <p:par>
                                <p:cTn id="127" presetID="3" presetClass="entr" presetSubtype="10" fill="hold" grpId="0" nodeType="withEffect">
                                  <p:stCondLst>
                                    <p:cond delay="0"/>
                                  </p:stCondLst>
                                  <p:childTnLst>
                                    <p:set>
                                      <p:cBhvr>
                                        <p:cTn id="128" dur="1" fill="hold">
                                          <p:stCondLst>
                                            <p:cond delay="0"/>
                                          </p:stCondLst>
                                        </p:cTn>
                                        <p:tgtEl>
                                          <p:spTgt spid="108"/>
                                        </p:tgtEl>
                                        <p:attrNameLst>
                                          <p:attrName>style.visibility</p:attrName>
                                        </p:attrNameLst>
                                      </p:cBhvr>
                                      <p:to>
                                        <p:strVal val="visible"/>
                                      </p:to>
                                    </p:set>
                                    <p:animEffect transition="in" filter="blinds(horizontal)">
                                      <p:cBhvr>
                                        <p:cTn id="129" dur="500"/>
                                        <p:tgtEl>
                                          <p:spTgt spid="108"/>
                                        </p:tgtEl>
                                      </p:cBhvr>
                                    </p:animEffect>
                                  </p:childTnLst>
                                </p:cTn>
                              </p:par>
                            </p:childTnLst>
                          </p:cTn>
                        </p:par>
                      </p:childTnLst>
                    </p:cTn>
                  </p:par>
                  <p:par>
                    <p:cTn id="130" fill="hold">
                      <p:stCondLst>
                        <p:cond delay="indefinite"/>
                      </p:stCondLst>
                      <p:childTnLst>
                        <p:par>
                          <p:cTn id="131" fill="hold">
                            <p:stCondLst>
                              <p:cond delay="0"/>
                            </p:stCondLst>
                            <p:childTnLst>
                              <p:par>
                                <p:cTn id="132" presetID="3" presetClass="entr" presetSubtype="10" fill="hold" grpId="0" nodeType="clickEffect">
                                  <p:stCondLst>
                                    <p:cond delay="0"/>
                                  </p:stCondLst>
                                  <p:childTnLst>
                                    <p:set>
                                      <p:cBhvr>
                                        <p:cTn id="133" dur="1" fill="hold">
                                          <p:stCondLst>
                                            <p:cond delay="0"/>
                                          </p:stCondLst>
                                        </p:cTn>
                                        <p:tgtEl>
                                          <p:spTgt spid="101"/>
                                        </p:tgtEl>
                                        <p:attrNameLst>
                                          <p:attrName>style.visibility</p:attrName>
                                        </p:attrNameLst>
                                      </p:cBhvr>
                                      <p:to>
                                        <p:strVal val="visible"/>
                                      </p:to>
                                    </p:set>
                                    <p:animEffect transition="in" filter="blinds(horizontal)">
                                      <p:cBhvr>
                                        <p:cTn id="134" dur="500"/>
                                        <p:tgtEl>
                                          <p:spTgt spid="101"/>
                                        </p:tgtEl>
                                      </p:cBhvr>
                                    </p:animEffect>
                                  </p:childTnLst>
                                </p:cTn>
                              </p:par>
                            </p:childTnLst>
                          </p:cTn>
                        </p:par>
                      </p:childTnLst>
                    </p:cTn>
                  </p:par>
                  <p:par>
                    <p:cTn id="135" fill="hold">
                      <p:stCondLst>
                        <p:cond delay="indefinite"/>
                      </p:stCondLst>
                      <p:childTnLst>
                        <p:par>
                          <p:cTn id="136" fill="hold">
                            <p:stCondLst>
                              <p:cond delay="0"/>
                            </p:stCondLst>
                            <p:childTnLst>
                              <p:par>
                                <p:cTn id="137" presetID="3" presetClass="entr" presetSubtype="10" fill="hold" grpId="0" nodeType="clickEffect">
                                  <p:stCondLst>
                                    <p:cond delay="0"/>
                                  </p:stCondLst>
                                  <p:childTnLst>
                                    <p:set>
                                      <p:cBhvr>
                                        <p:cTn id="138" dur="1" fill="hold">
                                          <p:stCondLst>
                                            <p:cond delay="0"/>
                                          </p:stCondLst>
                                        </p:cTn>
                                        <p:tgtEl>
                                          <p:spTgt spid="98"/>
                                        </p:tgtEl>
                                        <p:attrNameLst>
                                          <p:attrName>style.visibility</p:attrName>
                                        </p:attrNameLst>
                                      </p:cBhvr>
                                      <p:to>
                                        <p:strVal val="visible"/>
                                      </p:to>
                                    </p:set>
                                    <p:animEffect transition="in" filter="blinds(horizontal)">
                                      <p:cBhvr>
                                        <p:cTn id="139" dur="500"/>
                                        <p:tgtEl>
                                          <p:spTgt spid="98"/>
                                        </p:tgtEl>
                                      </p:cBhvr>
                                    </p:animEffect>
                                  </p:childTnLst>
                                </p:cTn>
                              </p:par>
                            </p:childTnLst>
                          </p:cTn>
                        </p:par>
                      </p:childTnLst>
                    </p:cTn>
                  </p:par>
                  <p:par>
                    <p:cTn id="140" fill="hold">
                      <p:stCondLst>
                        <p:cond delay="indefinite"/>
                      </p:stCondLst>
                      <p:childTnLst>
                        <p:par>
                          <p:cTn id="141" fill="hold">
                            <p:stCondLst>
                              <p:cond delay="0"/>
                            </p:stCondLst>
                            <p:childTnLst>
                              <p:par>
                                <p:cTn id="142" presetID="3" presetClass="entr" presetSubtype="10" fill="hold" grpId="0" nodeType="clickEffect">
                                  <p:stCondLst>
                                    <p:cond delay="0"/>
                                  </p:stCondLst>
                                  <p:childTnLst>
                                    <p:set>
                                      <p:cBhvr>
                                        <p:cTn id="143" dur="1" fill="hold">
                                          <p:stCondLst>
                                            <p:cond delay="0"/>
                                          </p:stCondLst>
                                        </p:cTn>
                                        <p:tgtEl>
                                          <p:spTgt spid="99"/>
                                        </p:tgtEl>
                                        <p:attrNameLst>
                                          <p:attrName>style.visibility</p:attrName>
                                        </p:attrNameLst>
                                      </p:cBhvr>
                                      <p:to>
                                        <p:strVal val="visible"/>
                                      </p:to>
                                    </p:set>
                                    <p:animEffect transition="in" filter="blinds(horizontal)">
                                      <p:cBhvr>
                                        <p:cTn id="144" dur="500"/>
                                        <p:tgtEl>
                                          <p:spTgt spid="99"/>
                                        </p:tgtEl>
                                      </p:cBhvr>
                                    </p:animEffect>
                                  </p:childTnLst>
                                </p:cTn>
                              </p:par>
                            </p:childTnLst>
                          </p:cTn>
                        </p:par>
                      </p:childTnLst>
                    </p:cTn>
                  </p:par>
                  <p:par>
                    <p:cTn id="145" fill="hold">
                      <p:stCondLst>
                        <p:cond delay="indefinite"/>
                      </p:stCondLst>
                      <p:childTnLst>
                        <p:par>
                          <p:cTn id="146" fill="hold">
                            <p:stCondLst>
                              <p:cond delay="0"/>
                            </p:stCondLst>
                            <p:childTnLst>
                              <p:par>
                                <p:cTn id="147" presetID="3" presetClass="entr" presetSubtype="10" fill="hold" grpId="0" nodeType="clickEffect">
                                  <p:stCondLst>
                                    <p:cond delay="0"/>
                                  </p:stCondLst>
                                  <p:childTnLst>
                                    <p:set>
                                      <p:cBhvr>
                                        <p:cTn id="148" dur="1" fill="hold">
                                          <p:stCondLst>
                                            <p:cond delay="0"/>
                                          </p:stCondLst>
                                        </p:cTn>
                                        <p:tgtEl>
                                          <p:spTgt spid="100"/>
                                        </p:tgtEl>
                                        <p:attrNameLst>
                                          <p:attrName>style.visibility</p:attrName>
                                        </p:attrNameLst>
                                      </p:cBhvr>
                                      <p:to>
                                        <p:strVal val="visible"/>
                                      </p:to>
                                    </p:set>
                                    <p:animEffect transition="in" filter="blinds(horizontal)">
                                      <p:cBhvr>
                                        <p:cTn id="149" dur="500"/>
                                        <p:tgtEl>
                                          <p:spTgt spid="100"/>
                                        </p:tgtEl>
                                      </p:cBhvr>
                                    </p:animEffect>
                                  </p:childTnLst>
                                </p:cTn>
                              </p:par>
                            </p:childTnLst>
                          </p:cTn>
                        </p:par>
                      </p:childTnLst>
                    </p:cTn>
                  </p:par>
                  <p:par>
                    <p:cTn id="150" fill="hold">
                      <p:stCondLst>
                        <p:cond delay="indefinite"/>
                      </p:stCondLst>
                      <p:childTnLst>
                        <p:par>
                          <p:cTn id="151" fill="hold">
                            <p:stCondLst>
                              <p:cond delay="0"/>
                            </p:stCondLst>
                            <p:childTnLst>
                              <p:par>
                                <p:cTn id="152" presetID="7" presetClass="emph" presetSubtype="2" fill="hold" nodeType="clickEffect">
                                  <p:stCondLst>
                                    <p:cond delay="0"/>
                                  </p:stCondLst>
                                  <p:childTnLst>
                                    <p:animClr clrSpc="rgb" dir="cw">
                                      <p:cBhvr>
                                        <p:cTn id="153" dur="500" fill="hold"/>
                                        <p:tgtEl>
                                          <p:spTgt spid="63"/>
                                        </p:tgtEl>
                                        <p:attrNameLst>
                                          <p:attrName>stroke.color</p:attrName>
                                        </p:attrNameLst>
                                      </p:cBhvr>
                                      <p:to>
                                        <a:schemeClr val="hlink"/>
                                      </p:to>
                                    </p:animClr>
                                    <p:set>
                                      <p:cBhvr>
                                        <p:cTn id="154" dur="500" fill="hold"/>
                                        <p:tgtEl>
                                          <p:spTgt spid="63"/>
                                        </p:tgtEl>
                                        <p:attrNameLst>
                                          <p:attrName>stroke.on</p:attrName>
                                        </p:attrNameLst>
                                      </p:cBhvr>
                                      <p:to>
                                        <p:strVal val="true"/>
                                      </p:to>
                                    </p:set>
                                  </p:childTnLst>
                                </p:cTn>
                              </p:par>
                              <p:par>
                                <p:cTn id="155" presetID="7" presetClass="emph" presetSubtype="2" fill="hold" nodeType="withEffect">
                                  <p:stCondLst>
                                    <p:cond delay="0"/>
                                  </p:stCondLst>
                                  <p:childTnLst>
                                    <p:animClr clrSpc="rgb" dir="cw">
                                      <p:cBhvr>
                                        <p:cTn id="156" dur="500" fill="hold"/>
                                        <p:tgtEl>
                                          <p:spTgt spid="65"/>
                                        </p:tgtEl>
                                        <p:attrNameLst>
                                          <p:attrName>stroke.color</p:attrName>
                                        </p:attrNameLst>
                                      </p:cBhvr>
                                      <p:to>
                                        <a:schemeClr val="hlink"/>
                                      </p:to>
                                    </p:animClr>
                                    <p:set>
                                      <p:cBhvr>
                                        <p:cTn id="157" dur="500" fill="hold"/>
                                        <p:tgtEl>
                                          <p:spTgt spid="65"/>
                                        </p:tgtEl>
                                        <p:attrNameLst>
                                          <p:attrName>stroke.on</p:attrName>
                                        </p:attrNameLst>
                                      </p:cBhvr>
                                      <p:to>
                                        <p:strVal val="true"/>
                                      </p:to>
                                    </p:set>
                                  </p:childTnLst>
                                </p:cTn>
                              </p:par>
                              <p:par>
                                <p:cTn id="158" presetID="3" presetClass="emph" presetSubtype="2" fill="hold" grpId="1" nodeType="withEffect">
                                  <p:stCondLst>
                                    <p:cond delay="0"/>
                                  </p:stCondLst>
                                  <p:childTnLst>
                                    <p:animClr clrSpc="rgb" dir="cw">
                                      <p:cBhvr override="childStyle">
                                        <p:cTn id="159" dur="500" fill="hold"/>
                                        <p:tgtEl>
                                          <p:spTgt spid="64"/>
                                        </p:tgtEl>
                                        <p:attrNameLst>
                                          <p:attrName>style.color</p:attrName>
                                        </p:attrNameLst>
                                      </p:cBhvr>
                                      <p:to>
                                        <a:schemeClr val="hlink"/>
                                      </p:to>
                                    </p:animClr>
                                  </p:childTnLst>
                                </p:cTn>
                              </p:par>
                              <p:par>
                                <p:cTn id="160" presetID="3" presetClass="emph" presetSubtype="2" fill="hold" grpId="1" nodeType="withEffect">
                                  <p:stCondLst>
                                    <p:cond delay="0"/>
                                  </p:stCondLst>
                                  <p:childTnLst>
                                    <p:animClr clrSpc="rgb" dir="cw">
                                      <p:cBhvr override="childStyle">
                                        <p:cTn id="161" dur="500" fill="hold"/>
                                        <p:tgtEl>
                                          <p:spTgt spid="66"/>
                                        </p:tgtEl>
                                        <p:attrNameLst>
                                          <p:attrName>style.color</p:attrName>
                                        </p:attrNameLst>
                                      </p:cBhvr>
                                      <p:to>
                                        <a:schemeClr val="hlink"/>
                                      </p:to>
                                    </p:animClr>
                                  </p:childTnLst>
                                </p:cTn>
                              </p:par>
                            </p:childTnLst>
                          </p:cTn>
                        </p:par>
                      </p:childTnLst>
                    </p:cTn>
                  </p:par>
                  <p:par>
                    <p:cTn id="162" fill="hold">
                      <p:stCondLst>
                        <p:cond delay="indefinite"/>
                      </p:stCondLst>
                      <p:childTnLst>
                        <p:par>
                          <p:cTn id="163" fill="hold">
                            <p:stCondLst>
                              <p:cond delay="0"/>
                            </p:stCondLst>
                            <p:childTnLst>
                              <p:par>
                                <p:cTn id="164" presetID="3" presetClass="entr" presetSubtype="10" fill="hold" grpId="0" nodeType="clickEffect">
                                  <p:stCondLst>
                                    <p:cond delay="0"/>
                                  </p:stCondLst>
                                  <p:childTnLst>
                                    <p:set>
                                      <p:cBhvr>
                                        <p:cTn id="165" dur="1" fill="hold">
                                          <p:stCondLst>
                                            <p:cond delay="0"/>
                                          </p:stCondLst>
                                        </p:cTn>
                                        <p:tgtEl>
                                          <p:spTgt spid="102"/>
                                        </p:tgtEl>
                                        <p:attrNameLst>
                                          <p:attrName>style.visibility</p:attrName>
                                        </p:attrNameLst>
                                      </p:cBhvr>
                                      <p:to>
                                        <p:strVal val="visible"/>
                                      </p:to>
                                    </p:set>
                                    <p:animEffect transition="in" filter="blinds(horizontal)">
                                      <p:cBhvr>
                                        <p:cTn id="166" dur="500"/>
                                        <p:tgtEl>
                                          <p:spTgt spid="102"/>
                                        </p:tgtEl>
                                      </p:cBhvr>
                                    </p:animEffect>
                                  </p:childTnLst>
                                </p:cTn>
                              </p:par>
                            </p:childTnLst>
                          </p:cTn>
                        </p:par>
                      </p:childTnLst>
                    </p:cTn>
                  </p:par>
                  <p:par>
                    <p:cTn id="167" fill="hold">
                      <p:stCondLst>
                        <p:cond delay="indefinite"/>
                      </p:stCondLst>
                      <p:childTnLst>
                        <p:par>
                          <p:cTn id="168" fill="hold">
                            <p:stCondLst>
                              <p:cond delay="0"/>
                            </p:stCondLst>
                            <p:childTnLst>
                              <p:par>
                                <p:cTn id="169" presetID="3" presetClass="entr" presetSubtype="10" fill="hold" grpId="0" nodeType="clickEffect">
                                  <p:stCondLst>
                                    <p:cond delay="0"/>
                                  </p:stCondLst>
                                  <p:childTnLst>
                                    <p:set>
                                      <p:cBhvr>
                                        <p:cTn id="170" dur="1" fill="hold">
                                          <p:stCondLst>
                                            <p:cond delay="0"/>
                                          </p:stCondLst>
                                        </p:cTn>
                                        <p:tgtEl>
                                          <p:spTgt spid="103"/>
                                        </p:tgtEl>
                                        <p:attrNameLst>
                                          <p:attrName>style.visibility</p:attrName>
                                        </p:attrNameLst>
                                      </p:cBhvr>
                                      <p:to>
                                        <p:strVal val="visible"/>
                                      </p:to>
                                    </p:set>
                                    <p:animEffect transition="in" filter="blinds(horizontal)">
                                      <p:cBhvr>
                                        <p:cTn id="171" dur="500"/>
                                        <p:tgtEl>
                                          <p:spTgt spid="103"/>
                                        </p:tgtEl>
                                      </p:cBhvr>
                                    </p:animEffect>
                                  </p:childTnLst>
                                </p:cTn>
                              </p:par>
                            </p:childTnLst>
                          </p:cTn>
                        </p:par>
                      </p:childTnLst>
                    </p:cTn>
                  </p:par>
                  <p:par>
                    <p:cTn id="172" fill="hold">
                      <p:stCondLst>
                        <p:cond delay="indefinite"/>
                      </p:stCondLst>
                      <p:childTnLst>
                        <p:par>
                          <p:cTn id="173" fill="hold">
                            <p:stCondLst>
                              <p:cond delay="0"/>
                            </p:stCondLst>
                            <p:childTnLst>
                              <p:par>
                                <p:cTn id="174" presetID="3" presetClass="entr" presetSubtype="10" fill="hold" grpId="0" nodeType="clickEffect">
                                  <p:stCondLst>
                                    <p:cond delay="0"/>
                                  </p:stCondLst>
                                  <p:childTnLst>
                                    <p:set>
                                      <p:cBhvr>
                                        <p:cTn id="175" dur="1" fill="hold">
                                          <p:stCondLst>
                                            <p:cond delay="0"/>
                                          </p:stCondLst>
                                        </p:cTn>
                                        <p:tgtEl>
                                          <p:spTgt spid="104"/>
                                        </p:tgtEl>
                                        <p:attrNameLst>
                                          <p:attrName>style.visibility</p:attrName>
                                        </p:attrNameLst>
                                      </p:cBhvr>
                                      <p:to>
                                        <p:strVal val="visible"/>
                                      </p:to>
                                    </p:set>
                                    <p:animEffect transition="in" filter="blinds(horizontal)">
                                      <p:cBhvr>
                                        <p:cTn id="176" dur="500"/>
                                        <p:tgtEl>
                                          <p:spTgt spid="104"/>
                                        </p:tgtEl>
                                      </p:cBhvr>
                                    </p:animEffect>
                                  </p:childTnLst>
                                </p:cTn>
                              </p:par>
                            </p:childTnLst>
                          </p:cTn>
                        </p:par>
                      </p:childTnLst>
                    </p:cTn>
                  </p:par>
                  <p:par>
                    <p:cTn id="177" fill="hold">
                      <p:stCondLst>
                        <p:cond delay="indefinite"/>
                      </p:stCondLst>
                      <p:childTnLst>
                        <p:par>
                          <p:cTn id="178" fill="hold">
                            <p:stCondLst>
                              <p:cond delay="0"/>
                            </p:stCondLst>
                            <p:childTnLst>
                              <p:par>
                                <p:cTn id="179" presetID="3" presetClass="entr" presetSubtype="10" fill="hold" grpId="0" nodeType="clickEffect">
                                  <p:stCondLst>
                                    <p:cond delay="0"/>
                                  </p:stCondLst>
                                  <p:childTnLst>
                                    <p:set>
                                      <p:cBhvr>
                                        <p:cTn id="180" dur="1" fill="hold">
                                          <p:stCondLst>
                                            <p:cond delay="0"/>
                                          </p:stCondLst>
                                        </p:cTn>
                                        <p:tgtEl>
                                          <p:spTgt spid="105"/>
                                        </p:tgtEl>
                                        <p:attrNameLst>
                                          <p:attrName>style.visibility</p:attrName>
                                        </p:attrNameLst>
                                      </p:cBhvr>
                                      <p:to>
                                        <p:strVal val="visible"/>
                                      </p:to>
                                    </p:set>
                                    <p:animEffect transition="in" filter="blinds(horizontal)">
                                      <p:cBhvr>
                                        <p:cTn id="181" dur="500"/>
                                        <p:tgtEl>
                                          <p:spTgt spid="105"/>
                                        </p:tgtEl>
                                      </p:cBhvr>
                                    </p:animEffect>
                                  </p:childTnLst>
                                </p:cTn>
                              </p:par>
                            </p:childTnLst>
                          </p:cTn>
                        </p:par>
                      </p:childTnLst>
                    </p:cTn>
                  </p:par>
                  <p:par>
                    <p:cTn id="182" fill="hold">
                      <p:stCondLst>
                        <p:cond delay="indefinite"/>
                      </p:stCondLst>
                      <p:childTnLst>
                        <p:par>
                          <p:cTn id="183" fill="hold">
                            <p:stCondLst>
                              <p:cond delay="0"/>
                            </p:stCondLst>
                            <p:childTnLst>
                              <p:par>
                                <p:cTn id="184" presetID="3" presetClass="entr" presetSubtype="10" fill="hold" grpId="0" nodeType="clickEffect">
                                  <p:stCondLst>
                                    <p:cond delay="0"/>
                                  </p:stCondLst>
                                  <p:childTnLst>
                                    <p:set>
                                      <p:cBhvr>
                                        <p:cTn id="185" dur="1" fill="hold">
                                          <p:stCondLst>
                                            <p:cond delay="0"/>
                                          </p:stCondLst>
                                        </p:cTn>
                                        <p:tgtEl>
                                          <p:spTgt spid="107"/>
                                        </p:tgtEl>
                                        <p:attrNameLst>
                                          <p:attrName>style.visibility</p:attrName>
                                        </p:attrNameLst>
                                      </p:cBhvr>
                                      <p:to>
                                        <p:strVal val="visible"/>
                                      </p:to>
                                    </p:set>
                                    <p:animEffect transition="in" filter="blinds(horizontal)">
                                      <p:cBhvr>
                                        <p:cTn id="186" dur="500"/>
                                        <p:tgtEl>
                                          <p:spTgt spid="107"/>
                                        </p:tgtEl>
                                      </p:cBhvr>
                                    </p:animEffect>
                                  </p:childTnLst>
                                </p:cTn>
                              </p:par>
                              <p:par>
                                <p:cTn id="187" presetID="3" presetClass="entr" presetSubtype="10" fill="hold" grpId="0" nodeType="withEffect">
                                  <p:stCondLst>
                                    <p:cond delay="0"/>
                                  </p:stCondLst>
                                  <p:childTnLst>
                                    <p:set>
                                      <p:cBhvr>
                                        <p:cTn id="188" dur="1" fill="hold">
                                          <p:stCondLst>
                                            <p:cond delay="0"/>
                                          </p:stCondLst>
                                        </p:cTn>
                                        <p:tgtEl>
                                          <p:spTgt spid="109"/>
                                        </p:tgtEl>
                                        <p:attrNameLst>
                                          <p:attrName>style.visibility</p:attrName>
                                        </p:attrNameLst>
                                      </p:cBhvr>
                                      <p:to>
                                        <p:strVal val="visible"/>
                                      </p:to>
                                    </p:set>
                                    <p:animEffect transition="in" filter="blinds(horizontal)">
                                      <p:cBhvr>
                                        <p:cTn id="189" dur="500"/>
                                        <p:tgtEl>
                                          <p:spTgt spid="1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p:bldP spid="58" grpId="0"/>
      <p:bldP spid="61" grpId="0"/>
      <p:bldP spid="62" grpId="0"/>
      <p:bldP spid="64" grpId="0"/>
      <p:bldP spid="64" grpId="1"/>
      <p:bldP spid="66" grpId="0"/>
      <p:bldP spid="66" grpId="1"/>
      <p:bldP spid="36" grpId="0" animBg="1"/>
      <p:bldP spid="68" grpId="0" animBg="1"/>
      <p:bldP spid="69" grpId="0"/>
      <p:bldP spid="70" grpId="0"/>
      <p:bldP spid="67" grpId="0" animBg="1"/>
      <p:bldP spid="85" grpId="0"/>
      <p:bldP spid="86" grpId="0"/>
      <p:bldP spid="87" grpId="0"/>
      <p:bldP spid="88" grpId="0"/>
      <p:bldP spid="89" grpId="0"/>
      <p:bldP spid="90" grpId="0" animBg="1"/>
      <p:bldP spid="91" grpId="0"/>
      <p:bldP spid="92" grpId="0"/>
      <p:bldP spid="93" grpId="0"/>
      <p:bldP spid="98" grpId="0"/>
      <p:bldP spid="99" grpId="0" animBg="1"/>
      <p:bldP spid="100" grpId="0"/>
      <p:bldP spid="101" grpId="0"/>
      <p:bldP spid="102" grpId="0"/>
      <p:bldP spid="103" grpId="0" animBg="1"/>
      <p:bldP spid="104" grpId="0"/>
      <p:bldP spid="105" grpId="0"/>
      <p:bldP spid="106" grpId="0"/>
      <p:bldP spid="107" grpId="0"/>
      <p:bldP spid="108" grpId="0"/>
      <p:bldP spid="10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omic Sans MS" pitchFamily="66" charset="0"/>
              </a:rPr>
              <a:t>Statics of a Particle</a:t>
            </a:r>
            <a:endParaRPr lang="en-GB" dirty="0">
              <a:latin typeface="Comic Sans MS" pitchFamily="66" charset="0"/>
            </a:endParaRPr>
          </a:p>
        </p:txBody>
      </p:sp>
      <p:sp>
        <p:nvSpPr>
          <p:cNvPr id="3" name="Content Placeholder 2"/>
          <p:cNvSpPr>
            <a:spLocks noGrp="1"/>
          </p:cNvSpPr>
          <p:nvPr>
            <p:ph idx="1"/>
          </p:nvPr>
        </p:nvSpPr>
        <p:spPr>
          <a:xfrm>
            <a:off x="152400" y="1600200"/>
            <a:ext cx="3657600" cy="4800600"/>
          </a:xfrm>
        </p:spPr>
        <p:txBody>
          <a:bodyPr>
            <a:normAutofit/>
          </a:bodyPr>
          <a:lstStyle/>
          <a:p>
            <a:pPr marL="0" indent="0" algn="ctr">
              <a:buNone/>
            </a:pPr>
            <a:r>
              <a:rPr lang="en-GB" sz="1400" b="1" dirty="0" smtClean="0">
                <a:latin typeface="Comic Sans MS" pitchFamily="66" charset="0"/>
              </a:rPr>
              <a:t>You can solve problems involving particles in equilibrium by considering forces acting horizontally and vertically</a:t>
            </a:r>
            <a:endParaRPr lang="en-GB" sz="1400" dirty="0" smtClean="0">
              <a:latin typeface="Comic Sans MS" pitchFamily="66" charset="0"/>
            </a:endParaRPr>
          </a:p>
          <a:p>
            <a:pPr marL="0" indent="0" algn="ctr">
              <a:buNone/>
            </a:pPr>
            <a:endParaRPr lang="en-GB" sz="1400" b="1" dirty="0">
              <a:latin typeface="Comic Sans MS" pitchFamily="66" charset="0"/>
            </a:endParaRPr>
          </a:p>
          <a:p>
            <a:pPr marL="0" indent="0" algn="ctr">
              <a:buNone/>
            </a:pPr>
            <a:r>
              <a:rPr lang="en-GB" sz="1400" dirty="0" smtClean="0">
                <a:latin typeface="Comic Sans MS" pitchFamily="66" charset="0"/>
              </a:rPr>
              <a:t>The diagram to the right shows a particle in equilibrium under a number of forces. </a:t>
            </a:r>
          </a:p>
          <a:p>
            <a:pPr marL="0" indent="0" algn="ctr">
              <a:buNone/>
            </a:pPr>
            <a:endParaRPr lang="en-GB" sz="1400" dirty="0">
              <a:latin typeface="Comic Sans MS" pitchFamily="66" charset="0"/>
            </a:endParaRPr>
          </a:p>
          <a:p>
            <a:pPr marL="0" indent="0" algn="ctr">
              <a:buNone/>
            </a:pPr>
            <a:r>
              <a:rPr lang="en-GB" sz="1400" dirty="0" smtClean="0">
                <a:latin typeface="Comic Sans MS" pitchFamily="66" charset="0"/>
              </a:rPr>
              <a:t>Calculate the magnitudes of the forces P and Q</a:t>
            </a:r>
          </a:p>
          <a:p>
            <a:pPr marL="0" indent="0" algn="ctr">
              <a:buNone/>
            </a:pPr>
            <a:endParaRPr lang="en-GB" sz="1400" dirty="0">
              <a:latin typeface="Comic Sans MS" pitchFamily="66" charset="0"/>
            </a:endParaRPr>
          </a:p>
          <a:p>
            <a:pPr algn="ctr">
              <a:buFont typeface="Wingdings"/>
              <a:buChar char="à"/>
            </a:pPr>
            <a:r>
              <a:rPr lang="en-GB" sz="1400" dirty="0" smtClean="0">
                <a:latin typeface="Comic Sans MS" pitchFamily="66" charset="0"/>
                <a:sym typeface="Wingdings" pitchFamily="2" charset="2"/>
              </a:rPr>
              <a:t>Start by resolving in both directions</a:t>
            </a:r>
          </a:p>
          <a:p>
            <a:pPr algn="ctr">
              <a:buFont typeface="Wingdings"/>
              <a:buChar char="à"/>
            </a:pPr>
            <a:endParaRPr lang="en-GB" sz="1400" dirty="0">
              <a:latin typeface="Comic Sans MS" pitchFamily="66" charset="0"/>
              <a:sym typeface="Wingdings" pitchFamily="2" charset="2"/>
            </a:endParaRPr>
          </a:p>
          <a:p>
            <a:pPr algn="ctr">
              <a:buFont typeface="Wingdings"/>
              <a:buChar char="à"/>
            </a:pPr>
            <a:endParaRPr lang="en-GB" sz="1400" dirty="0" smtClean="0">
              <a:latin typeface="Comic Sans MS" pitchFamily="66" charset="0"/>
              <a:sym typeface="Wingdings" pitchFamily="2" charset="2"/>
            </a:endParaRPr>
          </a:p>
          <a:p>
            <a:pPr algn="ctr">
              <a:buFont typeface="Wingdings"/>
              <a:buChar char="à"/>
            </a:pPr>
            <a:endParaRPr lang="en-GB" sz="1400" dirty="0">
              <a:latin typeface="Comic Sans MS" pitchFamily="66" charset="0"/>
              <a:sym typeface="Wingdings" pitchFamily="2" charset="2"/>
            </a:endParaRPr>
          </a:p>
          <a:p>
            <a:pPr algn="ctr">
              <a:buFont typeface="Wingdings"/>
              <a:buChar char="à"/>
            </a:pPr>
            <a:endParaRPr lang="en-GB" sz="1400" dirty="0" smtClean="0">
              <a:latin typeface="Comic Sans MS" pitchFamily="66" charset="0"/>
              <a:sym typeface="Wingdings" pitchFamily="2" charset="2"/>
            </a:endParaRPr>
          </a:p>
          <a:p>
            <a:pPr algn="ctr">
              <a:buFont typeface="Wingdings"/>
              <a:buChar char="à"/>
            </a:pPr>
            <a:r>
              <a:rPr lang="en-GB" sz="1400" dirty="0" smtClean="0">
                <a:solidFill>
                  <a:srgbClr val="FF0000"/>
                </a:solidFill>
                <a:latin typeface="Comic Sans MS" pitchFamily="66" charset="0"/>
                <a:sym typeface="Wingdings" pitchFamily="2" charset="2"/>
              </a:rPr>
              <a:t>You can now solve these by rearranging one and subbing it into the other!</a:t>
            </a:r>
          </a:p>
          <a:p>
            <a:pPr algn="ctr">
              <a:buFont typeface="Wingdings"/>
              <a:buChar char="à"/>
            </a:pPr>
            <a:r>
              <a:rPr lang="en-GB" sz="1400" dirty="0" smtClean="0">
                <a:solidFill>
                  <a:srgbClr val="FF0000"/>
                </a:solidFill>
                <a:latin typeface="Comic Sans MS" pitchFamily="66" charset="0"/>
                <a:sym typeface="Wingdings" pitchFamily="2" charset="2"/>
              </a:rPr>
              <a:t>Q = 0.769N</a:t>
            </a:r>
            <a:endParaRPr lang="en-GB" sz="1400" dirty="0">
              <a:solidFill>
                <a:srgbClr val="FF0000"/>
              </a:solidFill>
              <a:latin typeface="Comic Sans MS" pitchFamily="66" charset="0"/>
            </a:endParaRPr>
          </a:p>
        </p:txBody>
      </p:sp>
      <p:sp>
        <p:nvSpPr>
          <p:cNvPr id="4" name="TextBox 3"/>
          <p:cNvSpPr txBox="1"/>
          <p:nvPr/>
        </p:nvSpPr>
        <p:spPr>
          <a:xfrm>
            <a:off x="8721718" y="6531169"/>
            <a:ext cx="460382" cy="338554"/>
          </a:xfrm>
          <a:prstGeom prst="rect">
            <a:avLst/>
          </a:prstGeom>
          <a:noFill/>
        </p:spPr>
        <p:txBody>
          <a:bodyPr wrap="none" rtlCol="0">
            <a:spAutoFit/>
          </a:bodyPr>
          <a:lstStyle/>
          <a:p>
            <a:pPr algn="r"/>
            <a:r>
              <a:rPr lang="en-GB" sz="1600" dirty="0" smtClean="0">
                <a:latin typeface="Comic Sans MS" pitchFamily="66" charset="0"/>
              </a:rPr>
              <a:t>4A</a:t>
            </a:r>
            <a:endParaRPr lang="en-GB" sz="1600" dirty="0">
              <a:latin typeface="Comic Sans MS" pitchFamily="66" charset="0"/>
            </a:endParaRPr>
          </a:p>
        </p:txBody>
      </p:sp>
      <p:cxnSp>
        <p:nvCxnSpPr>
          <p:cNvPr id="45" name="Straight Arrow Connector 44"/>
          <p:cNvCxnSpPr/>
          <p:nvPr/>
        </p:nvCxnSpPr>
        <p:spPr>
          <a:xfrm flipV="1">
            <a:off x="6324600" y="1447800"/>
            <a:ext cx="0" cy="2590800"/>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rot="5400000" flipV="1">
            <a:off x="6324600" y="1524000"/>
            <a:ext cx="0" cy="2590800"/>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47" name="TextBox 46"/>
          <p:cNvSpPr txBox="1"/>
          <p:nvPr/>
        </p:nvSpPr>
        <p:spPr>
          <a:xfrm>
            <a:off x="6172200" y="1143000"/>
            <a:ext cx="304800" cy="307777"/>
          </a:xfrm>
          <a:prstGeom prst="rect">
            <a:avLst/>
          </a:prstGeom>
          <a:noFill/>
        </p:spPr>
        <p:txBody>
          <a:bodyPr wrap="square" rtlCol="0">
            <a:spAutoFit/>
          </a:bodyPr>
          <a:lstStyle/>
          <a:p>
            <a:r>
              <a:rPr lang="en-GB" sz="1400" dirty="0" smtClean="0">
                <a:latin typeface="Comic Sans MS" pitchFamily="66" charset="0"/>
              </a:rPr>
              <a:t>y</a:t>
            </a:r>
            <a:endParaRPr lang="en-GB" sz="1400" dirty="0">
              <a:latin typeface="Comic Sans MS" pitchFamily="66" charset="0"/>
            </a:endParaRPr>
          </a:p>
        </p:txBody>
      </p:sp>
      <p:sp>
        <p:nvSpPr>
          <p:cNvPr id="58" name="TextBox 57"/>
          <p:cNvSpPr txBox="1"/>
          <p:nvPr/>
        </p:nvSpPr>
        <p:spPr>
          <a:xfrm>
            <a:off x="7543800" y="2667000"/>
            <a:ext cx="304800" cy="307777"/>
          </a:xfrm>
          <a:prstGeom prst="rect">
            <a:avLst/>
          </a:prstGeom>
          <a:noFill/>
        </p:spPr>
        <p:txBody>
          <a:bodyPr wrap="square" rtlCol="0">
            <a:spAutoFit/>
          </a:bodyPr>
          <a:lstStyle/>
          <a:p>
            <a:r>
              <a:rPr lang="en-GB" sz="1400" dirty="0" smtClean="0">
                <a:latin typeface="Comic Sans MS" pitchFamily="66" charset="0"/>
              </a:rPr>
              <a:t>x</a:t>
            </a:r>
            <a:endParaRPr lang="en-GB" sz="1400" dirty="0">
              <a:latin typeface="Comic Sans MS" pitchFamily="66" charset="0"/>
            </a:endParaRPr>
          </a:p>
        </p:txBody>
      </p:sp>
      <p:cxnSp>
        <p:nvCxnSpPr>
          <p:cNvPr id="59" name="Straight Arrow Connector 58"/>
          <p:cNvCxnSpPr/>
          <p:nvPr/>
        </p:nvCxnSpPr>
        <p:spPr>
          <a:xfrm flipV="1">
            <a:off x="6321724" y="1940943"/>
            <a:ext cx="1086929" cy="892835"/>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flipH="1" flipV="1">
            <a:off x="5493589" y="1785668"/>
            <a:ext cx="828136" cy="1048112"/>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1" name="TextBox 60"/>
          <p:cNvSpPr txBox="1"/>
          <p:nvPr/>
        </p:nvSpPr>
        <p:spPr>
          <a:xfrm>
            <a:off x="5162909" y="1500997"/>
            <a:ext cx="537327" cy="307777"/>
          </a:xfrm>
          <a:prstGeom prst="rect">
            <a:avLst/>
          </a:prstGeom>
          <a:noFill/>
        </p:spPr>
        <p:txBody>
          <a:bodyPr wrap="none" rtlCol="0">
            <a:spAutoFit/>
          </a:bodyPr>
          <a:lstStyle/>
          <a:p>
            <a:r>
              <a:rPr lang="en-GB" sz="1400" dirty="0" smtClean="0">
                <a:latin typeface="Comic Sans MS" pitchFamily="66" charset="0"/>
              </a:rPr>
              <a:t>Q N</a:t>
            </a:r>
            <a:endParaRPr lang="en-GB" sz="1400" dirty="0">
              <a:latin typeface="Comic Sans MS" pitchFamily="66" charset="0"/>
            </a:endParaRPr>
          </a:p>
        </p:txBody>
      </p:sp>
      <p:sp>
        <p:nvSpPr>
          <p:cNvPr id="62" name="TextBox 61"/>
          <p:cNvSpPr txBox="1"/>
          <p:nvPr/>
        </p:nvSpPr>
        <p:spPr>
          <a:xfrm>
            <a:off x="7184366" y="1600200"/>
            <a:ext cx="473206" cy="307777"/>
          </a:xfrm>
          <a:prstGeom prst="rect">
            <a:avLst/>
          </a:prstGeom>
          <a:noFill/>
        </p:spPr>
        <p:txBody>
          <a:bodyPr wrap="none" rtlCol="0">
            <a:spAutoFit/>
          </a:bodyPr>
          <a:lstStyle/>
          <a:p>
            <a:r>
              <a:rPr lang="en-GB" sz="1400" dirty="0" smtClean="0">
                <a:latin typeface="Comic Sans MS" pitchFamily="66" charset="0"/>
              </a:rPr>
              <a:t>P N</a:t>
            </a:r>
            <a:endParaRPr lang="en-GB" sz="1400" dirty="0">
              <a:latin typeface="Comic Sans MS" pitchFamily="66" charset="0"/>
            </a:endParaRPr>
          </a:p>
        </p:txBody>
      </p:sp>
      <p:cxnSp>
        <p:nvCxnSpPr>
          <p:cNvPr id="63" name="Straight Arrow Connector 62"/>
          <p:cNvCxnSpPr/>
          <p:nvPr/>
        </p:nvCxnSpPr>
        <p:spPr>
          <a:xfrm flipV="1">
            <a:off x="6320286" y="2260120"/>
            <a:ext cx="1" cy="533399"/>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64" name="TextBox 63"/>
          <p:cNvSpPr txBox="1"/>
          <p:nvPr/>
        </p:nvSpPr>
        <p:spPr>
          <a:xfrm>
            <a:off x="6303034" y="2032959"/>
            <a:ext cx="407484" cy="307777"/>
          </a:xfrm>
          <a:prstGeom prst="rect">
            <a:avLst/>
          </a:prstGeom>
          <a:noFill/>
        </p:spPr>
        <p:txBody>
          <a:bodyPr wrap="none" rtlCol="0">
            <a:spAutoFit/>
          </a:bodyPr>
          <a:lstStyle/>
          <a:p>
            <a:r>
              <a:rPr lang="en-GB" sz="1400" dirty="0" smtClean="0">
                <a:solidFill>
                  <a:srgbClr val="0000FF"/>
                </a:solidFill>
                <a:latin typeface="Comic Sans MS" pitchFamily="66" charset="0"/>
              </a:rPr>
              <a:t>1N</a:t>
            </a:r>
            <a:endParaRPr lang="en-GB" sz="1400" dirty="0">
              <a:solidFill>
                <a:srgbClr val="0000FF"/>
              </a:solidFill>
              <a:latin typeface="Comic Sans MS" pitchFamily="66" charset="0"/>
            </a:endParaRPr>
          </a:p>
        </p:txBody>
      </p:sp>
      <p:cxnSp>
        <p:nvCxnSpPr>
          <p:cNvPr id="65" name="Straight Arrow Connector 64"/>
          <p:cNvCxnSpPr/>
          <p:nvPr/>
        </p:nvCxnSpPr>
        <p:spPr>
          <a:xfrm>
            <a:off x="6320286" y="2793520"/>
            <a:ext cx="0" cy="1066800"/>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66" name="TextBox 65"/>
          <p:cNvSpPr txBox="1"/>
          <p:nvPr/>
        </p:nvSpPr>
        <p:spPr>
          <a:xfrm>
            <a:off x="6328914" y="3505200"/>
            <a:ext cx="436338" cy="307777"/>
          </a:xfrm>
          <a:prstGeom prst="rect">
            <a:avLst/>
          </a:prstGeom>
          <a:noFill/>
        </p:spPr>
        <p:txBody>
          <a:bodyPr wrap="none" rtlCol="0">
            <a:spAutoFit/>
          </a:bodyPr>
          <a:lstStyle/>
          <a:p>
            <a:r>
              <a:rPr lang="en-GB" sz="1400" dirty="0" smtClean="0">
                <a:solidFill>
                  <a:srgbClr val="0000FF"/>
                </a:solidFill>
                <a:latin typeface="Comic Sans MS" pitchFamily="66" charset="0"/>
              </a:rPr>
              <a:t>2N</a:t>
            </a:r>
            <a:endParaRPr lang="en-GB" sz="1400" dirty="0">
              <a:solidFill>
                <a:srgbClr val="0000FF"/>
              </a:solidFill>
              <a:latin typeface="Comic Sans MS" pitchFamily="66" charset="0"/>
            </a:endParaRPr>
          </a:p>
        </p:txBody>
      </p:sp>
      <p:sp>
        <p:nvSpPr>
          <p:cNvPr id="36" name="Arc 35"/>
          <p:cNvSpPr/>
          <p:nvPr/>
        </p:nvSpPr>
        <p:spPr>
          <a:xfrm>
            <a:off x="5736566" y="2362200"/>
            <a:ext cx="914400" cy="914400"/>
          </a:xfrm>
          <a:prstGeom prst="arc">
            <a:avLst>
              <a:gd name="adj1" fmla="val 19944165"/>
              <a:gd name="adj2" fmla="val 21452713"/>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8" name="Arc 67"/>
          <p:cNvSpPr/>
          <p:nvPr/>
        </p:nvSpPr>
        <p:spPr>
          <a:xfrm>
            <a:off x="6041366" y="2362200"/>
            <a:ext cx="914400" cy="914400"/>
          </a:xfrm>
          <a:prstGeom prst="arc">
            <a:avLst>
              <a:gd name="adj1" fmla="val 10836511"/>
              <a:gd name="adj2" fmla="val 12681041"/>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9" name="TextBox 68"/>
          <p:cNvSpPr txBox="1"/>
          <p:nvPr/>
        </p:nvSpPr>
        <p:spPr>
          <a:xfrm>
            <a:off x="6574766" y="2514600"/>
            <a:ext cx="436338" cy="276999"/>
          </a:xfrm>
          <a:prstGeom prst="rect">
            <a:avLst/>
          </a:prstGeom>
          <a:noFill/>
        </p:spPr>
        <p:txBody>
          <a:bodyPr wrap="none" rtlCol="0">
            <a:spAutoFit/>
          </a:bodyPr>
          <a:lstStyle/>
          <a:p>
            <a:r>
              <a:rPr lang="en-GB" sz="1200" dirty="0" smtClean="0">
                <a:latin typeface="Comic Sans MS" pitchFamily="66" charset="0"/>
              </a:rPr>
              <a:t>40°</a:t>
            </a:r>
            <a:endParaRPr lang="en-GB" sz="1200" dirty="0">
              <a:latin typeface="Comic Sans MS" pitchFamily="66" charset="0"/>
            </a:endParaRPr>
          </a:p>
        </p:txBody>
      </p:sp>
      <p:sp>
        <p:nvSpPr>
          <p:cNvPr id="70" name="TextBox 69"/>
          <p:cNvSpPr txBox="1"/>
          <p:nvPr/>
        </p:nvSpPr>
        <p:spPr>
          <a:xfrm>
            <a:off x="5736566" y="2514600"/>
            <a:ext cx="436338" cy="276999"/>
          </a:xfrm>
          <a:prstGeom prst="rect">
            <a:avLst/>
          </a:prstGeom>
          <a:noFill/>
        </p:spPr>
        <p:txBody>
          <a:bodyPr wrap="none" rtlCol="0">
            <a:spAutoFit/>
          </a:bodyPr>
          <a:lstStyle/>
          <a:p>
            <a:r>
              <a:rPr lang="en-GB" sz="1200" dirty="0" smtClean="0">
                <a:latin typeface="Comic Sans MS" pitchFamily="66" charset="0"/>
              </a:rPr>
              <a:t>55°</a:t>
            </a:r>
            <a:endParaRPr lang="en-GB" sz="1200" dirty="0">
              <a:latin typeface="Comic Sans MS" pitchFamily="66" charset="0"/>
            </a:endParaRPr>
          </a:p>
        </p:txBody>
      </p:sp>
      <p:cxnSp>
        <p:nvCxnSpPr>
          <p:cNvPr id="71" name="Straight Arrow Connector 70"/>
          <p:cNvCxnSpPr/>
          <p:nvPr/>
        </p:nvCxnSpPr>
        <p:spPr>
          <a:xfrm>
            <a:off x="6346166" y="2819400"/>
            <a:ext cx="1066800"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5" name="Straight Arrow Connector 74"/>
          <p:cNvCxnSpPr/>
          <p:nvPr/>
        </p:nvCxnSpPr>
        <p:spPr>
          <a:xfrm flipV="1">
            <a:off x="7412966" y="1905000"/>
            <a:ext cx="0" cy="914400"/>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p:nvPr/>
        </p:nvCxnSpPr>
        <p:spPr>
          <a:xfrm flipH="1">
            <a:off x="5507966" y="2819400"/>
            <a:ext cx="838200"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83" name="Straight Arrow Connector 82"/>
          <p:cNvCxnSpPr/>
          <p:nvPr/>
        </p:nvCxnSpPr>
        <p:spPr>
          <a:xfrm flipV="1">
            <a:off x="5507966" y="1828800"/>
            <a:ext cx="0" cy="990600"/>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67" name="Oval 66"/>
          <p:cNvSpPr/>
          <p:nvPr/>
        </p:nvSpPr>
        <p:spPr>
          <a:xfrm>
            <a:off x="6290687" y="2776275"/>
            <a:ext cx="76200" cy="762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5" name="TextBox 84"/>
          <p:cNvSpPr txBox="1"/>
          <p:nvPr/>
        </p:nvSpPr>
        <p:spPr>
          <a:xfrm>
            <a:off x="7412966" y="2286000"/>
            <a:ext cx="684803" cy="276999"/>
          </a:xfrm>
          <a:prstGeom prst="rect">
            <a:avLst/>
          </a:prstGeom>
          <a:noFill/>
        </p:spPr>
        <p:txBody>
          <a:bodyPr wrap="none" rtlCol="0">
            <a:spAutoFit/>
          </a:bodyPr>
          <a:lstStyle/>
          <a:p>
            <a:r>
              <a:rPr lang="en-GB" sz="1200" dirty="0" smtClean="0">
                <a:solidFill>
                  <a:srgbClr val="0000FF"/>
                </a:solidFill>
                <a:latin typeface="Comic Sans MS" pitchFamily="66" charset="0"/>
              </a:rPr>
              <a:t>PSin40</a:t>
            </a:r>
            <a:endParaRPr lang="en-GB" sz="1200" dirty="0">
              <a:solidFill>
                <a:srgbClr val="0000FF"/>
              </a:solidFill>
              <a:latin typeface="Comic Sans MS" pitchFamily="66" charset="0"/>
            </a:endParaRPr>
          </a:p>
        </p:txBody>
      </p:sp>
      <p:sp>
        <p:nvSpPr>
          <p:cNvPr id="86" name="TextBox 85"/>
          <p:cNvSpPr txBox="1"/>
          <p:nvPr/>
        </p:nvSpPr>
        <p:spPr>
          <a:xfrm>
            <a:off x="4822166" y="2209800"/>
            <a:ext cx="739305" cy="276999"/>
          </a:xfrm>
          <a:prstGeom prst="rect">
            <a:avLst/>
          </a:prstGeom>
          <a:noFill/>
        </p:spPr>
        <p:txBody>
          <a:bodyPr wrap="none" rtlCol="0">
            <a:spAutoFit/>
          </a:bodyPr>
          <a:lstStyle/>
          <a:p>
            <a:r>
              <a:rPr lang="en-GB" sz="1200" dirty="0" smtClean="0">
                <a:solidFill>
                  <a:srgbClr val="0000FF"/>
                </a:solidFill>
                <a:latin typeface="Comic Sans MS" pitchFamily="66" charset="0"/>
              </a:rPr>
              <a:t>QSin55</a:t>
            </a:r>
            <a:endParaRPr lang="en-GB" sz="1200" dirty="0">
              <a:solidFill>
                <a:srgbClr val="0000FF"/>
              </a:solidFill>
              <a:latin typeface="Comic Sans MS" pitchFamily="66" charset="0"/>
            </a:endParaRPr>
          </a:p>
        </p:txBody>
      </p:sp>
      <p:sp>
        <p:nvSpPr>
          <p:cNvPr id="87" name="TextBox 86"/>
          <p:cNvSpPr txBox="1"/>
          <p:nvPr/>
        </p:nvSpPr>
        <p:spPr>
          <a:xfrm>
            <a:off x="5584166" y="2819400"/>
            <a:ext cx="756938" cy="276999"/>
          </a:xfrm>
          <a:prstGeom prst="rect">
            <a:avLst/>
          </a:prstGeom>
          <a:noFill/>
        </p:spPr>
        <p:txBody>
          <a:bodyPr wrap="none" rtlCol="0">
            <a:spAutoFit/>
          </a:bodyPr>
          <a:lstStyle/>
          <a:p>
            <a:r>
              <a:rPr lang="en-GB" sz="1200" dirty="0" smtClean="0">
                <a:solidFill>
                  <a:srgbClr val="FF0000"/>
                </a:solidFill>
                <a:latin typeface="Comic Sans MS" pitchFamily="66" charset="0"/>
              </a:rPr>
              <a:t>QCos55</a:t>
            </a:r>
            <a:endParaRPr lang="en-GB" sz="1200" dirty="0">
              <a:solidFill>
                <a:srgbClr val="FF0000"/>
              </a:solidFill>
              <a:latin typeface="Comic Sans MS" pitchFamily="66" charset="0"/>
            </a:endParaRPr>
          </a:p>
        </p:txBody>
      </p:sp>
      <p:sp>
        <p:nvSpPr>
          <p:cNvPr id="88" name="TextBox 87"/>
          <p:cNvSpPr txBox="1"/>
          <p:nvPr/>
        </p:nvSpPr>
        <p:spPr>
          <a:xfrm>
            <a:off x="6574766" y="2819400"/>
            <a:ext cx="702436" cy="276999"/>
          </a:xfrm>
          <a:prstGeom prst="rect">
            <a:avLst/>
          </a:prstGeom>
          <a:noFill/>
        </p:spPr>
        <p:txBody>
          <a:bodyPr wrap="none" rtlCol="0">
            <a:spAutoFit/>
          </a:bodyPr>
          <a:lstStyle/>
          <a:p>
            <a:r>
              <a:rPr lang="en-GB" sz="1200" dirty="0" smtClean="0">
                <a:solidFill>
                  <a:srgbClr val="FF0000"/>
                </a:solidFill>
                <a:latin typeface="Comic Sans MS" pitchFamily="66" charset="0"/>
              </a:rPr>
              <a:t>PCos40</a:t>
            </a:r>
            <a:endParaRPr lang="en-GB" sz="12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106" name="TextBox 105"/>
              <p:cNvSpPr txBox="1"/>
              <p:nvPr/>
            </p:nvSpPr>
            <p:spPr>
              <a:xfrm>
                <a:off x="304800" y="4419600"/>
                <a:ext cx="1976823"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𝑃𝐶𝑜𝑠</m:t>
                      </m:r>
                      <m:r>
                        <a:rPr lang="en-GB" sz="1400" b="0" i="1" smtClean="0">
                          <a:latin typeface="Cambria Math"/>
                        </a:rPr>
                        <m:t>40−</m:t>
                      </m:r>
                      <m:r>
                        <a:rPr lang="en-GB" sz="1400" b="0" i="1" smtClean="0">
                          <a:latin typeface="Cambria Math"/>
                        </a:rPr>
                        <m:t>𝑄𝐶𝑜𝑠</m:t>
                      </m:r>
                      <m:r>
                        <a:rPr lang="en-GB" sz="1400" b="0" i="1" smtClean="0">
                          <a:latin typeface="Cambria Math"/>
                        </a:rPr>
                        <m:t>55=0</m:t>
                      </m:r>
                    </m:oMath>
                  </m:oMathPara>
                </a14:m>
                <a:endParaRPr lang="en-GB" sz="1400" dirty="0"/>
              </a:p>
            </p:txBody>
          </p:sp>
        </mc:Choice>
        <mc:Fallback xmlns="">
          <p:sp>
            <p:nvSpPr>
              <p:cNvPr id="106" name="TextBox 105"/>
              <p:cNvSpPr txBox="1">
                <a:spLocks noRot="1" noChangeAspect="1" noMove="1" noResize="1" noEditPoints="1" noAdjustHandles="1" noChangeArrowheads="1" noChangeShapeType="1" noTextEdit="1"/>
              </p:cNvSpPr>
              <p:nvPr/>
            </p:nvSpPr>
            <p:spPr>
              <a:xfrm>
                <a:off x="304800" y="4419600"/>
                <a:ext cx="1976823" cy="307777"/>
              </a:xfrm>
              <a:prstGeom prst="rect">
                <a:avLst/>
              </a:prstGeom>
              <a:blipFill rotWithShape="1">
                <a:blip r:embed="rId2"/>
                <a:stretch>
                  <a:fillRect b="-8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07" name="TextBox 106"/>
              <p:cNvSpPr txBox="1"/>
              <p:nvPr/>
            </p:nvSpPr>
            <p:spPr>
              <a:xfrm>
                <a:off x="304800" y="4800600"/>
                <a:ext cx="2223301"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𝑃𝑆𝑖𝑛</m:t>
                      </m:r>
                      <m:r>
                        <a:rPr lang="en-GB" sz="1400" b="0" i="1" smtClean="0">
                          <a:latin typeface="Cambria Math"/>
                        </a:rPr>
                        <m:t>40+</m:t>
                      </m:r>
                      <m:r>
                        <a:rPr lang="en-GB" sz="1400" b="0" i="1" smtClean="0">
                          <a:latin typeface="Cambria Math"/>
                        </a:rPr>
                        <m:t>𝑄𝑆𝑖𝑛</m:t>
                      </m:r>
                      <m:r>
                        <a:rPr lang="en-GB" sz="1400" b="0" i="1" smtClean="0">
                          <a:latin typeface="Cambria Math"/>
                        </a:rPr>
                        <m:t>55−1=0</m:t>
                      </m:r>
                    </m:oMath>
                  </m:oMathPara>
                </a14:m>
                <a:endParaRPr lang="en-GB" sz="1400" dirty="0"/>
              </a:p>
            </p:txBody>
          </p:sp>
        </mc:Choice>
        <mc:Fallback xmlns="">
          <p:sp>
            <p:nvSpPr>
              <p:cNvPr id="107" name="TextBox 106"/>
              <p:cNvSpPr txBox="1">
                <a:spLocks noRot="1" noChangeAspect="1" noMove="1" noResize="1" noEditPoints="1" noAdjustHandles="1" noChangeArrowheads="1" noChangeShapeType="1" noTextEdit="1"/>
              </p:cNvSpPr>
              <p:nvPr/>
            </p:nvSpPr>
            <p:spPr>
              <a:xfrm>
                <a:off x="304800" y="4800600"/>
                <a:ext cx="2223301" cy="307777"/>
              </a:xfrm>
              <a:prstGeom prst="rect">
                <a:avLst/>
              </a:prstGeom>
              <a:blipFill rotWithShape="1">
                <a:blip r:embed="rId3"/>
                <a:stretch>
                  <a:fillRect b="-6000"/>
                </a:stretch>
              </a:blipFill>
            </p:spPr>
            <p:txBody>
              <a:bodyPr/>
              <a:lstStyle/>
              <a:p>
                <a:r>
                  <a:rPr lang="en-GB">
                    <a:noFill/>
                  </a:rPr>
                  <a:t> </a:t>
                </a:r>
              </a:p>
            </p:txBody>
          </p:sp>
        </mc:Fallback>
      </mc:AlternateContent>
      <p:sp>
        <p:nvSpPr>
          <p:cNvPr id="5" name="TextBox 4"/>
          <p:cNvSpPr txBox="1"/>
          <p:nvPr/>
        </p:nvSpPr>
        <p:spPr>
          <a:xfrm>
            <a:off x="76200" y="4419600"/>
            <a:ext cx="330540" cy="307777"/>
          </a:xfrm>
          <a:prstGeom prst="rect">
            <a:avLst/>
          </a:prstGeom>
          <a:noFill/>
        </p:spPr>
        <p:txBody>
          <a:bodyPr wrap="none" rtlCol="0">
            <a:spAutoFit/>
          </a:bodyPr>
          <a:lstStyle/>
          <a:p>
            <a:pPr algn="ctr"/>
            <a:r>
              <a:rPr lang="en-GB" sz="1400" dirty="0" smtClean="0">
                <a:latin typeface="Comic Sans MS" pitchFamily="66" charset="0"/>
              </a:rPr>
              <a:t>1)</a:t>
            </a:r>
            <a:endParaRPr lang="en-GB" sz="1400" dirty="0">
              <a:latin typeface="Comic Sans MS" pitchFamily="66" charset="0"/>
            </a:endParaRPr>
          </a:p>
        </p:txBody>
      </p:sp>
      <p:sp>
        <p:nvSpPr>
          <p:cNvPr id="48" name="TextBox 47"/>
          <p:cNvSpPr txBox="1"/>
          <p:nvPr/>
        </p:nvSpPr>
        <p:spPr>
          <a:xfrm>
            <a:off x="76200" y="4800600"/>
            <a:ext cx="359394" cy="307777"/>
          </a:xfrm>
          <a:prstGeom prst="rect">
            <a:avLst/>
          </a:prstGeom>
          <a:noFill/>
        </p:spPr>
        <p:txBody>
          <a:bodyPr wrap="none" rtlCol="0">
            <a:spAutoFit/>
          </a:bodyPr>
          <a:lstStyle/>
          <a:p>
            <a:pPr algn="ctr"/>
            <a:r>
              <a:rPr lang="en-GB" sz="1400" dirty="0" smtClean="0">
                <a:latin typeface="Comic Sans MS" pitchFamily="66" charset="0"/>
              </a:rPr>
              <a:t>2)</a:t>
            </a:r>
            <a:endParaRPr lang="en-GB" sz="1400" dirty="0">
              <a:latin typeface="Comic Sans MS" pitchFamily="66" charset="0"/>
            </a:endParaRPr>
          </a:p>
        </p:txBody>
      </p:sp>
      <p:cxnSp>
        <p:nvCxnSpPr>
          <p:cNvPr id="8" name="Straight Arrow Connector 7"/>
          <p:cNvCxnSpPr/>
          <p:nvPr/>
        </p:nvCxnSpPr>
        <p:spPr>
          <a:xfrm>
            <a:off x="2209800" y="4572000"/>
            <a:ext cx="3048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53" name="TextBox 52"/>
              <p:cNvSpPr txBox="1"/>
              <p:nvPr/>
            </p:nvSpPr>
            <p:spPr>
              <a:xfrm>
                <a:off x="2497347" y="4293079"/>
                <a:ext cx="1181669" cy="50148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m:t>
                      </m:r>
                      <m:r>
                        <a:rPr lang="en-GB" sz="1400" b="0" i="1" smtClean="0">
                          <a:latin typeface="Cambria Math"/>
                        </a:rPr>
                        <m:t>=</m:t>
                      </m:r>
                      <m:f>
                        <m:fPr>
                          <m:ctrlPr>
                            <a:rPr lang="en-GB" sz="1400" b="0" i="1" smtClean="0">
                              <a:latin typeface="Cambria Math"/>
                            </a:rPr>
                          </m:ctrlPr>
                        </m:fPr>
                        <m:num>
                          <m:r>
                            <a:rPr lang="en-GB" sz="1400" b="0" i="1" smtClean="0">
                              <a:latin typeface="Cambria Math"/>
                            </a:rPr>
                            <m:t>𝑄𝐶𝑜𝑠</m:t>
                          </m:r>
                          <m:r>
                            <a:rPr lang="en-GB" sz="1400" b="0" i="1" smtClean="0">
                              <a:latin typeface="Cambria Math"/>
                            </a:rPr>
                            <m:t>55</m:t>
                          </m:r>
                        </m:num>
                        <m:den>
                          <m:r>
                            <a:rPr lang="en-GB" sz="1400" b="0" i="1" smtClean="0">
                              <a:latin typeface="Cambria Math"/>
                            </a:rPr>
                            <m:t>𝐶𝑜𝑠</m:t>
                          </m:r>
                          <m:r>
                            <a:rPr lang="en-GB" sz="1400" b="0" i="1" smtClean="0">
                              <a:latin typeface="Cambria Math"/>
                            </a:rPr>
                            <m:t>40</m:t>
                          </m:r>
                        </m:den>
                      </m:f>
                    </m:oMath>
                  </m:oMathPara>
                </a14:m>
                <a:endParaRPr lang="en-GB" sz="1400" dirty="0"/>
              </a:p>
            </p:txBody>
          </p:sp>
        </mc:Choice>
        <mc:Fallback xmlns="">
          <p:sp>
            <p:nvSpPr>
              <p:cNvPr id="53" name="TextBox 52"/>
              <p:cNvSpPr txBox="1">
                <a:spLocks noRot="1" noChangeAspect="1" noMove="1" noResize="1" noEditPoints="1" noAdjustHandles="1" noChangeArrowheads="1" noChangeShapeType="1" noTextEdit="1"/>
              </p:cNvSpPr>
              <p:nvPr/>
            </p:nvSpPr>
            <p:spPr>
              <a:xfrm>
                <a:off x="2497347" y="4293079"/>
                <a:ext cx="1181669" cy="501484"/>
              </a:xfrm>
              <a:prstGeom prst="rect">
                <a:avLst/>
              </a:prstGeom>
              <a:blipFill rotWithShape="1">
                <a:blip r:embed="rId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4" name="TextBox 53"/>
              <p:cNvSpPr txBox="1"/>
              <p:nvPr/>
            </p:nvSpPr>
            <p:spPr>
              <a:xfrm>
                <a:off x="5023449" y="4081732"/>
                <a:ext cx="1934569" cy="27699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𝑃𝑆𝑖𝑛</m:t>
                      </m:r>
                      <m:r>
                        <a:rPr lang="en-GB" sz="1200" b="0" i="1" smtClean="0">
                          <a:latin typeface="Cambria Math"/>
                        </a:rPr>
                        <m:t>40+</m:t>
                      </m:r>
                      <m:r>
                        <a:rPr lang="en-GB" sz="1200" b="0" i="1" smtClean="0">
                          <a:latin typeface="Cambria Math"/>
                        </a:rPr>
                        <m:t>𝑄𝑆𝑖𝑛</m:t>
                      </m:r>
                      <m:r>
                        <a:rPr lang="en-GB" sz="1200" b="0" i="1" smtClean="0">
                          <a:latin typeface="Cambria Math"/>
                        </a:rPr>
                        <m:t>55−1=0</m:t>
                      </m:r>
                    </m:oMath>
                  </m:oMathPara>
                </a14:m>
                <a:endParaRPr lang="en-GB" sz="1200" dirty="0"/>
              </a:p>
            </p:txBody>
          </p:sp>
        </mc:Choice>
        <mc:Fallback xmlns="">
          <p:sp>
            <p:nvSpPr>
              <p:cNvPr id="54" name="TextBox 53"/>
              <p:cNvSpPr txBox="1">
                <a:spLocks noRot="1" noChangeAspect="1" noMove="1" noResize="1" noEditPoints="1" noAdjustHandles="1" noChangeArrowheads="1" noChangeShapeType="1" noTextEdit="1"/>
              </p:cNvSpPr>
              <p:nvPr/>
            </p:nvSpPr>
            <p:spPr>
              <a:xfrm>
                <a:off x="5023449" y="4081732"/>
                <a:ext cx="1934569" cy="276999"/>
              </a:xfrm>
              <a:prstGeom prst="rect">
                <a:avLst/>
              </a:prstGeom>
              <a:blipFill rotWithShape="1">
                <a:blip r:embed="rId5"/>
                <a:stretch>
                  <a:fillRect b="-2222"/>
                </a:stretch>
              </a:blipFill>
            </p:spPr>
            <p:txBody>
              <a:bodyPr/>
              <a:lstStyle/>
              <a:p>
                <a:r>
                  <a:rPr lang="en-GB">
                    <a:noFill/>
                  </a:rPr>
                  <a:t> </a:t>
                </a:r>
              </a:p>
            </p:txBody>
          </p:sp>
        </mc:Fallback>
      </mc:AlternateContent>
      <p:sp>
        <p:nvSpPr>
          <p:cNvPr id="55" name="TextBox 54"/>
          <p:cNvSpPr txBox="1"/>
          <p:nvPr/>
        </p:nvSpPr>
        <p:spPr>
          <a:xfrm>
            <a:off x="4730672" y="4081732"/>
            <a:ext cx="335348" cy="276999"/>
          </a:xfrm>
          <a:prstGeom prst="rect">
            <a:avLst/>
          </a:prstGeom>
          <a:noFill/>
        </p:spPr>
        <p:txBody>
          <a:bodyPr wrap="none" rtlCol="0">
            <a:spAutoFit/>
          </a:bodyPr>
          <a:lstStyle/>
          <a:p>
            <a:pPr algn="ctr"/>
            <a:r>
              <a:rPr lang="en-GB" sz="1200" dirty="0" smtClean="0">
                <a:latin typeface="Comic Sans MS" pitchFamily="66" charset="0"/>
              </a:rPr>
              <a:t>2)</a:t>
            </a:r>
            <a:endParaRPr lang="en-GB" sz="1200" dirty="0">
              <a:latin typeface="Comic Sans MS" pitchFamily="66" charset="0"/>
            </a:endParaRPr>
          </a:p>
        </p:txBody>
      </p:sp>
      <mc:AlternateContent xmlns:mc="http://schemas.openxmlformats.org/markup-compatibility/2006" xmlns:a14="http://schemas.microsoft.com/office/drawing/2010/main">
        <mc:Choice Requires="a14">
          <p:sp>
            <p:nvSpPr>
              <p:cNvPr id="56" name="TextBox 55"/>
              <p:cNvSpPr txBox="1"/>
              <p:nvPr/>
            </p:nvSpPr>
            <p:spPr>
              <a:xfrm>
                <a:off x="4413849" y="4386532"/>
                <a:ext cx="2558393" cy="507318"/>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d>
                        <m:dPr>
                          <m:ctrlPr>
                            <a:rPr lang="en-GB" sz="1200" b="0" i="1" smtClean="0">
                              <a:latin typeface="Cambria Math"/>
                            </a:rPr>
                          </m:ctrlPr>
                        </m:dPr>
                        <m:e>
                          <m:f>
                            <m:fPr>
                              <m:ctrlPr>
                                <a:rPr lang="en-GB" sz="1200" b="0" i="1" smtClean="0">
                                  <a:latin typeface="Cambria Math"/>
                                </a:rPr>
                              </m:ctrlPr>
                            </m:fPr>
                            <m:num>
                              <m:r>
                                <a:rPr lang="en-GB" sz="1200" b="0" i="1" smtClean="0">
                                  <a:latin typeface="Cambria Math"/>
                                </a:rPr>
                                <m:t>𝑄𝐶𝑜𝑠</m:t>
                              </m:r>
                              <m:r>
                                <a:rPr lang="en-GB" sz="1200" b="0" i="1" smtClean="0">
                                  <a:latin typeface="Cambria Math"/>
                                </a:rPr>
                                <m:t>55</m:t>
                              </m:r>
                            </m:num>
                            <m:den>
                              <m:r>
                                <a:rPr lang="en-GB" sz="1200" b="0" i="1" smtClean="0">
                                  <a:latin typeface="Cambria Math"/>
                                </a:rPr>
                                <m:t>𝐶𝑜𝑠</m:t>
                              </m:r>
                              <m:r>
                                <a:rPr lang="en-GB" sz="1200" b="0" i="1" smtClean="0">
                                  <a:latin typeface="Cambria Math"/>
                                </a:rPr>
                                <m:t>40</m:t>
                              </m:r>
                            </m:den>
                          </m:f>
                        </m:e>
                      </m:d>
                      <m:r>
                        <a:rPr lang="en-GB" sz="1200" b="0" i="1" smtClean="0">
                          <a:latin typeface="Cambria Math"/>
                        </a:rPr>
                        <m:t>𝑆𝑖𝑛</m:t>
                      </m:r>
                      <m:r>
                        <a:rPr lang="en-GB" sz="1200" b="0" i="1" smtClean="0">
                          <a:latin typeface="Cambria Math"/>
                        </a:rPr>
                        <m:t>40+</m:t>
                      </m:r>
                      <m:r>
                        <a:rPr lang="en-GB" sz="1200" b="0" i="1" smtClean="0">
                          <a:latin typeface="Cambria Math"/>
                        </a:rPr>
                        <m:t>𝑄𝑆𝑖𝑛</m:t>
                      </m:r>
                      <m:r>
                        <a:rPr lang="en-GB" sz="1200" b="0" i="1" smtClean="0">
                          <a:latin typeface="Cambria Math"/>
                        </a:rPr>
                        <m:t>55−1=0</m:t>
                      </m:r>
                    </m:oMath>
                  </m:oMathPara>
                </a14:m>
                <a:endParaRPr lang="en-GB" sz="1200" dirty="0"/>
              </a:p>
            </p:txBody>
          </p:sp>
        </mc:Choice>
        <mc:Fallback xmlns="">
          <p:sp>
            <p:nvSpPr>
              <p:cNvPr id="56" name="TextBox 55"/>
              <p:cNvSpPr txBox="1">
                <a:spLocks noRot="1" noChangeAspect="1" noMove="1" noResize="1" noEditPoints="1" noAdjustHandles="1" noChangeArrowheads="1" noChangeShapeType="1" noTextEdit="1"/>
              </p:cNvSpPr>
              <p:nvPr/>
            </p:nvSpPr>
            <p:spPr>
              <a:xfrm>
                <a:off x="4413849" y="4386532"/>
                <a:ext cx="2558393" cy="507318"/>
              </a:xfrm>
              <a:prstGeom prst="rect">
                <a:avLst/>
              </a:prstGeom>
              <a:blipFill rotWithShape="1">
                <a:blip r:embed="rId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2" name="TextBox 71"/>
              <p:cNvSpPr txBox="1"/>
              <p:nvPr/>
            </p:nvSpPr>
            <p:spPr>
              <a:xfrm>
                <a:off x="3886200" y="4953000"/>
                <a:ext cx="3098349" cy="27699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𝑄𝐶𝑜𝑠</m:t>
                      </m:r>
                      <m:r>
                        <a:rPr lang="en-GB" sz="1200" b="0" i="1" smtClean="0">
                          <a:latin typeface="Cambria Math"/>
                        </a:rPr>
                        <m:t>55</m:t>
                      </m:r>
                      <m:r>
                        <a:rPr lang="en-GB" sz="1200" b="0" i="1" smtClean="0">
                          <a:latin typeface="Cambria Math"/>
                        </a:rPr>
                        <m:t>𝑆𝑖𝑛</m:t>
                      </m:r>
                      <m:r>
                        <a:rPr lang="en-GB" sz="1200" b="0" i="1" smtClean="0">
                          <a:latin typeface="Cambria Math"/>
                        </a:rPr>
                        <m:t>40+</m:t>
                      </m:r>
                      <m:r>
                        <a:rPr lang="en-GB" sz="1200" b="0" i="1" smtClean="0">
                          <a:latin typeface="Cambria Math"/>
                        </a:rPr>
                        <m:t>𝑄𝑆𝑖𝑛</m:t>
                      </m:r>
                      <m:r>
                        <a:rPr lang="en-GB" sz="1200" b="0" i="1" smtClean="0">
                          <a:latin typeface="Cambria Math"/>
                        </a:rPr>
                        <m:t>55</m:t>
                      </m:r>
                      <m:r>
                        <a:rPr lang="en-GB" sz="1200" b="0" i="1" smtClean="0">
                          <a:latin typeface="Cambria Math"/>
                        </a:rPr>
                        <m:t>𝐶𝑜𝑠</m:t>
                      </m:r>
                      <m:r>
                        <a:rPr lang="en-GB" sz="1200" b="0" i="1" smtClean="0">
                          <a:latin typeface="Cambria Math"/>
                        </a:rPr>
                        <m:t>40−</m:t>
                      </m:r>
                      <m:r>
                        <a:rPr lang="en-GB" sz="1200" b="0" i="1" smtClean="0">
                          <a:latin typeface="Cambria Math"/>
                        </a:rPr>
                        <m:t>𝐶𝑜𝑠</m:t>
                      </m:r>
                      <m:r>
                        <a:rPr lang="en-GB" sz="1200" b="0" i="1" smtClean="0">
                          <a:latin typeface="Cambria Math"/>
                        </a:rPr>
                        <m:t>40=0</m:t>
                      </m:r>
                    </m:oMath>
                  </m:oMathPara>
                </a14:m>
                <a:endParaRPr lang="en-GB" sz="1200" dirty="0"/>
              </a:p>
            </p:txBody>
          </p:sp>
        </mc:Choice>
        <mc:Fallback xmlns="">
          <p:sp>
            <p:nvSpPr>
              <p:cNvPr id="72" name="TextBox 71"/>
              <p:cNvSpPr txBox="1">
                <a:spLocks noRot="1" noChangeAspect="1" noMove="1" noResize="1" noEditPoints="1" noAdjustHandles="1" noChangeArrowheads="1" noChangeShapeType="1" noTextEdit="1"/>
              </p:cNvSpPr>
              <p:nvPr/>
            </p:nvSpPr>
            <p:spPr>
              <a:xfrm>
                <a:off x="3886200" y="4953000"/>
                <a:ext cx="3098349" cy="276999"/>
              </a:xfrm>
              <a:prstGeom prst="rect">
                <a:avLst/>
              </a:prstGeom>
              <a:blipFill rotWithShape="1">
                <a:blip r:embed="rId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3" name="TextBox 72"/>
              <p:cNvSpPr txBox="1"/>
              <p:nvPr/>
            </p:nvSpPr>
            <p:spPr>
              <a:xfrm>
                <a:off x="4481423" y="5316747"/>
                <a:ext cx="2829621" cy="27699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𝑄𝐶𝑜𝑠</m:t>
                      </m:r>
                      <m:r>
                        <a:rPr lang="en-GB" sz="1200" b="0" i="1" smtClean="0">
                          <a:latin typeface="Cambria Math"/>
                        </a:rPr>
                        <m:t>55</m:t>
                      </m:r>
                      <m:r>
                        <a:rPr lang="en-GB" sz="1200" b="0" i="1" smtClean="0">
                          <a:latin typeface="Cambria Math"/>
                        </a:rPr>
                        <m:t>𝑆𝑖𝑛</m:t>
                      </m:r>
                      <m:r>
                        <a:rPr lang="en-GB" sz="1200" b="0" i="1" smtClean="0">
                          <a:latin typeface="Cambria Math"/>
                        </a:rPr>
                        <m:t>40+</m:t>
                      </m:r>
                      <m:r>
                        <a:rPr lang="en-GB" sz="1200" b="0" i="1" smtClean="0">
                          <a:latin typeface="Cambria Math"/>
                        </a:rPr>
                        <m:t>𝑄𝑆𝑖𝑛</m:t>
                      </m:r>
                      <m:r>
                        <a:rPr lang="en-GB" sz="1200" b="0" i="1" smtClean="0">
                          <a:latin typeface="Cambria Math"/>
                        </a:rPr>
                        <m:t>55</m:t>
                      </m:r>
                      <m:r>
                        <a:rPr lang="en-GB" sz="1200" b="0" i="1" smtClean="0">
                          <a:latin typeface="Cambria Math"/>
                        </a:rPr>
                        <m:t>𝐶𝑜𝑠</m:t>
                      </m:r>
                      <m:r>
                        <a:rPr lang="en-GB" sz="1200" b="0" i="1" smtClean="0">
                          <a:latin typeface="Cambria Math"/>
                        </a:rPr>
                        <m:t>40=</m:t>
                      </m:r>
                      <m:r>
                        <a:rPr lang="en-GB" sz="1200" b="0" i="1" smtClean="0">
                          <a:latin typeface="Cambria Math"/>
                        </a:rPr>
                        <m:t>𝐶𝑜𝑠</m:t>
                      </m:r>
                      <m:r>
                        <a:rPr lang="en-GB" sz="1200" b="0" i="1" smtClean="0">
                          <a:latin typeface="Cambria Math"/>
                        </a:rPr>
                        <m:t>40</m:t>
                      </m:r>
                    </m:oMath>
                  </m:oMathPara>
                </a14:m>
                <a:endParaRPr lang="en-GB" sz="1200" dirty="0"/>
              </a:p>
            </p:txBody>
          </p:sp>
        </mc:Choice>
        <mc:Fallback xmlns="">
          <p:sp>
            <p:nvSpPr>
              <p:cNvPr id="73" name="TextBox 72"/>
              <p:cNvSpPr txBox="1">
                <a:spLocks noRot="1" noChangeAspect="1" noMove="1" noResize="1" noEditPoints="1" noAdjustHandles="1" noChangeArrowheads="1" noChangeShapeType="1" noTextEdit="1"/>
              </p:cNvSpPr>
              <p:nvPr/>
            </p:nvSpPr>
            <p:spPr>
              <a:xfrm>
                <a:off x="4481423" y="5316747"/>
                <a:ext cx="2829621" cy="276999"/>
              </a:xfrm>
              <a:prstGeom prst="rect">
                <a:avLst/>
              </a:prstGeom>
              <a:blipFill rotWithShape="1">
                <a:blip r:embed="rId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4" name="TextBox 73"/>
              <p:cNvSpPr txBox="1"/>
              <p:nvPr/>
            </p:nvSpPr>
            <p:spPr>
              <a:xfrm>
                <a:off x="4472797" y="5706373"/>
                <a:ext cx="2858155" cy="27699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𝑄</m:t>
                      </m:r>
                      <m:r>
                        <a:rPr lang="en-GB" sz="1200" b="0" i="1" smtClean="0">
                          <a:latin typeface="Cambria Math"/>
                        </a:rPr>
                        <m:t>(</m:t>
                      </m:r>
                      <m:r>
                        <a:rPr lang="en-GB" sz="1200" b="0" i="1" smtClean="0">
                          <a:latin typeface="Cambria Math"/>
                        </a:rPr>
                        <m:t>𝐶𝑜𝑠</m:t>
                      </m:r>
                      <m:r>
                        <a:rPr lang="en-GB" sz="1200" b="0" i="1" smtClean="0">
                          <a:latin typeface="Cambria Math"/>
                        </a:rPr>
                        <m:t>55</m:t>
                      </m:r>
                      <m:r>
                        <a:rPr lang="en-GB" sz="1200" b="0" i="1" smtClean="0">
                          <a:latin typeface="Cambria Math"/>
                        </a:rPr>
                        <m:t>𝑆𝑖𝑛</m:t>
                      </m:r>
                      <m:r>
                        <a:rPr lang="en-GB" sz="1200" b="0" i="1" smtClean="0">
                          <a:latin typeface="Cambria Math"/>
                        </a:rPr>
                        <m:t>40+</m:t>
                      </m:r>
                      <m:r>
                        <a:rPr lang="en-GB" sz="1200" b="0" i="1" smtClean="0">
                          <a:latin typeface="Cambria Math"/>
                        </a:rPr>
                        <m:t>𝑆𝑖𝑛</m:t>
                      </m:r>
                      <m:r>
                        <a:rPr lang="en-GB" sz="1200" b="0" i="1" smtClean="0">
                          <a:latin typeface="Cambria Math"/>
                        </a:rPr>
                        <m:t>55</m:t>
                      </m:r>
                      <m:r>
                        <a:rPr lang="en-GB" sz="1200" b="0" i="1" smtClean="0">
                          <a:latin typeface="Cambria Math"/>
                        </a:rPr>
                        <m:t>𝐶𝑜𝑠</m:t>
                      </m:r>
                      <m:r>
                        <a:rPr lang="en-GB" sz="1200" b="0" i="1" smtClean="0">
                          <a:latin typeface="Cambria Math"/>
                        </a:rPr>
                        <m:t>40)=</m:t>
                      </m:r>
                      <m:r>
                        <a:rPr lang="en-GB" sz="1200" b="0" i="1" smtClean="0">
                          <a:latin typeface="Cambria Math"/>
                        </a:rPr>
                        <m:t>𝐶𝑜𝑠</m:t>
                      </m:r>
                      <m:r>
                        <a:rPr lang="en-GB" sz="1200" b="0" i="1" smtClean="0">
                          <a:latin typeface="Cambria Math"/>
                        </a:rPr>
                        <m:t>40</m:t>
                      </m:r>
                    </m:oMath>
                  </m:oMathPara>
                </a14:m>
                <a:endParaRPr lang="en-GB" sz="1200" dirty="0"/>
              </a:p>
            </p:txBody>
          </p:sp>
        </mc:Choice>
        <mc:Fallback xmlns="">
          <p:sp>
            <p:nvSpPr>
              <p:cNvPr id="74" name="TextBox 73"/>
              <p:cNvSpPr txBox="1">
                <a:spLocks noRot="1" noChangeAspect="1" noMove="1" noResize="1" noEditPoints="1" noAdjustHandles="1" noChangeArrowheads="1" noChangeShapeType="1" noTextEdit="1"/>
              </p:cNvSpPr>
              <p:nvPr/>
            </p:nvSpPr>
            <p:spPr>
              <a:xfrm>
                <a:off x="4472797" y="5706373"/>
                <a:ext cx="2858155" cy="276999"/>
              </a:xfrm>
              <a:prstGeom prst="rect">
                <a:avLst/>
              </a:prstGeom>
              <a:blipFill rotWithShape="1">
                <a:blip r:embed="rId9"/>
                <a:stretch>
                  <a:fillRect b="-6522"/>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6" name="TextBox 75"/>
              <p:cNvSpPr txBox="1"/>
              <p:nvPr/>
            </p:nvSpPr>
            <p:spPr>
              <a:xfrm>
                <a:off x="6384986" y="6018362"/>
                <a:ext cx="2444580" cy="47198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𝑄</m:t>
                      </m:r>
                      <m:r>
                        <a:rPr lang="en-GB" sz="1200" b="0" i="1" smtClean="0">
                          <a:latin typeface="Cambria Math"/>
                        </a:rPr>
                        <m:t>=</m:t>
                      </m:r>
                      <m:f>
                        <m:fPr>
                          <m:ctrlPr>
                            <a:rPr lang="en-GB" sz="1200" b="0" i="1" smtClean="0">
                              <a:latin typeface="Cambria Math"/>
                            </a:rPr>
                          </m:ctrlPr>
                        </m:fPr>
                        <m:num>
                          <m:r>
                            <a:rPr lang="en-GB" sz="1200" b="0" i="1" smtClean="0">
                              <a:latin typeface="Cambria Math"/>
                            </a:rPr>
                            <m:t>𝐶𝑜𝑠</m:t>
                          </m:r>
                          <m:r>
                            <a:rPr lang="en-GB" sz="1200" b="0" i="1" smtClean="0">
                              <a:latin typeface="Cambria Math"/>
                            </a:rPr>
                            <m:t>40</m:t>
                          </m:r>
                        </m:num>
                        <m:den>
                          <m:r>
                            <a:rPr lang="en-GB" sz="1200" b="0" i="1" smtClean="0">
                              <a:latin typeface="Cambria Math"/>
                            </a:rPr>
                            <m:t>(</m:t>
                          </m:r>
                          <m:r>
                            <a:rPr lang="en-GB" sz="1200" b="0" i="1" smtClean="0">
                              <a:latin typeface="Cambria Math"/>
                            </a:rPr>
                            <m:t>𝐶𝑜𝑠</m:t>
                          </m:r>
                          <m:r>
                            <a:rPr lang="en-GB" sz="1200" b="0" i="1" smtClean="0">
                              <a:latin typeface="Cambria Math"/>
                            </a:rPr>
                            <m:t>55</m:t>
                          </m:r>
                          <m:r>
                            <a:rPr lang="en-GB" sz="1200" b="0" i="1" smtClean="0">
                              <a:latin typeface="Cambria Math"/>
                            </a:rPr>
                            <m:t>𝑆𝑖𝑛</m:t>
                          </m:r>
                          <m:r>
                            <a:rPr lang="en-GB" sz="1200" b="0" i="1" smtClean="0">
                              <a:latin typeface="Cambria Math"/>
                            </a:rPr>
                            <m:t>40+</m:t>
                          </m:r>
                          <m:r>
                            <a:rPr lang="en-GB" sz="1200" b="0" i="1" smtClean="0">
                              <a:latin typeface="Cambria Math"/>
                            </a:rPr>
                            <m:t>𝑆𝑖𝑛</m:t>
                          </m:r>
                          <m:r>
                            <a:rPr lang="en-GB" sz="1200" b="0" i="1" smtClean="0">
                              <a:latin typeface="Cambria Math"/>
                            </a:rPr>
                            <m:t>55</m:t>
                          </m:r>
                          <m:r>
                            <a:rPr lang="en-GB" sz="1200" b="0" i="1" smtClean="0">
                              <a:latin typeface="Cambria Math"/>
                            </a:rPr>
                            <m:t>𝐶𝑜𝑠</m:t>
                          </m:r>
                          <m:r>
                            <a:rPr lang="en-GB" sz="1200" b="0" i="1" smtClean="0">
                              <a:latin typeface="Cambria Math"/>
                            </a:rPr>
                            <m:t>40)</m:t>
                          </m:r>
                        </m:den>
                      </m:f>
                    </m:oMath>
                  </m:oMathPara>
                </a14:m>
                <a:endParaRPr lang="en-GB" sz="1200" dirty="0"/>
              </a:p>
            </p:txBody>
          </p:sp>
        </mc:Choice>
        <mc:Fallback xmlns="">
          <p:sp>
            <p:nvSpPr>
              <p:cNvPr id="76" name="TextBox 75"/>
              <p:cNvSpPr txBox="1">
                <a:spLocks noRot="1" noChangeAspect="1" noMove="1" noResize="1" noEditPoints="1" noAdjustHandles="1" noChangeArrowheads="1" noChangeShapeType="1" noTextEdit="1"/>
              </p:cNvSpPr>
              <p:nvPr/>
            </p:nvSpPr>
            <p:spPr>
              <a:xfrm>
                <a:off x="6384986" y="6018362"/>
                <a:ext cx="2444580" cy="471989"/>
              </a:xfrm>
              <a:prstGeom prst="rect">
                <a:avLst/>
              </a:prstGeom>
              <a:blipFill rotWithShape="1">
                <a:blip r:embed="rId10"/>
                <a:stretch>
                  <a:fillRect b="-5128"/>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7" name="TextBox 76"/>
              <p:cNvSpPr txBox="1"/>
              <p:nvPr/>
            </p:nvSpPr>
            <p:spPr>
              <a:xfrm>
                <a:off x="6399364" y="6581001"/>
                <a:ext cx="1017458" cy="27699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200" b="0" i="1" smtClean="0">
                          <a:latin typeface="Cambria Math"/>
                        </a:rPr>
                        <m:t>𝑄</m:t>
                      </m:r>
                      <m:r>
                        <a:rPr lang="en-GB" sz="1200" b="0" i="1" smtClean="0">
                          <a:latin typeface="Cambria Math"/>
                        </a:rPr>
                        <m:t>=0.769</m:t>
                      </m:r>
                      <m:r>
                        <a:rPr lang="en-GB" sz="1200" b="0" i="1" smtClean="0">
                          <a:latin typeface="Cambria Math"/>
                        </a:rPr>
                        <m:t>𝑁</m:t>
                      </m:r>
                    </m:oMath>
                  </m:oMathPara>
                </a14:m>
                <a:endParaRPr lang="en-GB" sz="1200" dirty="0"/>
              </a:p>
            </p:txBody>
          </p:sp>
        </mc:Choice>
        <mc:Fallback xmlns="">
          <p:sp>
            <p:nvSpPr>
              <p:cNvPr id="77" name="TextBox 76"/>
              <p:cNvSpPr txBox="1">
                <a:spLocks noRot="1" noChangeAspect="1" noMove="1" noResize="1" noEditPoints="1" noAdjustHandles="1" noChangeArrowheads="1" noChangeShapeType="1" noTextEdit="1"/>
              </p:cNvSpPr>
              <p:nvPr/>
            </p:nvSpPr>
            <p:spPr>
              <a:xfrm>
                <a:off x="6399364" y="6581001"/>
                <a:ext cx="1017458" cy="276999"/>
              </a:xfrm>
              <a:prstGeom prst="rect">
                <a:avLst/>
              </a:prstGeom>
              <a:blipFill rotWithShape="1">
                <a:blip r:embed="rId11"/>
                <a:stretch>
                  <a:fillRect/>
                </a:stretch>
              </a:blipFill>
            </p:spPr>
            <p:txBody>
              <a:bodyPr/>
              <a:lstStyle/>
              <a:p>
                <a:r>
                  <a:rPr lang="en-GB">
                    <a:noFill/>
                  </a:rPr>
                  <a:t> </a:t>
                </a:r>
              </a:p>
            </p:txBody>
          </p:sp>
        </mc:Fallback>
      </mc:AlternateContent>
      <p:sp>
        <p:nvSpPr>
          <p:cNvPr id="78" name="Arc 77"/>
          <p:cNvSpPr/>
          <p:nvPr/>
        </p:nvSpPr>
        <p:spPr>
          <a:xfrm>
            <a:off x="6799052" y="4209691"/>
            <a:ext cx="447137" cy="405441"/>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9" name="TextBox 78"/>
          <p:cNvSpPr txBox="1"/>
          <p:nvPr/>
        </p:nvSpPr>
        <p:spPr>
          <a:xfrm>
            <a:off x="7190115" y="4183811"/>
            <a:ext cx="1488059" cy="430887"/>
          </a:xfrm>
          <a:prstGeom prst="rect">
            <a:avLst/>
          </a:prstGeom>
          <a:noFill/>
        </p:spPr>
        <p:txBody>
          <a:bodyPr wrap="square" rtlCol="0">
            <a:spAutoFit/>
          </a:bodyPr>
          <a:lstStyle/>
          <a:p>
            <a:pPr algn="ctr"/>
            <a:r>
              <a:rPr lang="en-GB" sz="1100" dirty="0" smtClean="0">
                <a:solidFill>
                  <a:srgbClr val="FF0000"/>
                </a:solidFill>
                <a:latin typeface="Comic Sans MS" pitchFamily="66" charset="0"/>
              </a:rPr>
              <a:t>Replace P with the Q equivalent</a:t>
            </a:r>
            <a:endParaRPr lang="en-GB" sz="1100" dirty="0">
              <a:solidFill>
                <a:srgbClr val="FF0000"/>
              </a:solidFill>
              <a:latin typeface="Comic Sans MS" pitchFamily="66" charset="0"/>
            </a:endParaRPr>
          </a:p>
        </p:txBody>
      </p:sp>
      <p:sp>
        <p:nvSpPr>
          <p:cNvPr id="80" name="Arc 79"/>
          <p:cNvSpPr/>
          <p:nvPr/>
        </p:nvSpPr>
        <p:spPr>
          <a:xfrm>
            <a:off x="6796177" y="4672642"/>
            <a:ext cx="447137" cy="405441"/>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2" name="Arc 81"/>
          <p:cNvSpPr/>
          <p:nvPr/>
        </p:nvSpPr>
        <p:spPr>
          <a:xfrm>
            <a:off x="7095228" y="5089585"/>
            <a:ext cx="444260" cy="365185"/>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4" name="Arc 83"/>
          <p:cNvSpPr/>
          <p:nvPr/>
        </p:nvSpPr>
        <p:spPr>
          <a:xfrm>
            <a:off x="7083726" y="5466272"/>
            <a:ext cx="444260" cy="365185"/>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94" name="Arc 93"/>
          <p:cNvSpPr/>
          <p:nvPr/>
        </p:nvSpPr>
        <p:spPr>
          <a:xfrm flipH="1">
            <a:off x="6045681" y="6282906"/>
            <a:ext cx="424130" cy="419819"/>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95" name="Arc 94"/>
          <p:cNvSpPr/>
          <p:nvPr/>
        </p:nvSpPr>
        <p:spPr>
          <a:xfrm flipH="1">
            <a:off x="4274390" y="5831457"/>
            <a:ext cx="424130" cy="419819"/>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96" name="TextBox 95"/>
          <p:cNvSpPr txBox="1"/>
          <p:nvPr/>
        </p:nvSpPr>
        <p:spPr>
          <a:xfrm>
            <a:off x="7177177" y="4727709"/>
            <a:ext cx="1966823" cy="261610"/>
          </a:xfrm>
          <a:prstGeom prst="rect">
            <a:avLst/>
          </a:prstGeom>
          <a:noFill/>
        </p:spPr>
        <p:txBody>
          <a:bodyPr wrap="square" rtlCol="0">
            <a:spAutoFit/>
          </a:bodyPr>
          <a:lstStyle/>
          <a:p>
            <a:pPr algn="ctr"/>
            <a:r>
              <a:rPr lang="en-GB" sz="1100" dirty="0" smtClean="0">
                <a:solidFill>
                  <a:srgbClr val="FF0000"/>
                </a:solidFill>
                <a:latin typeface="Comic Sans MS" pitchFamily="66" charset="0"/>
              </a:rPr>
              <a:t>Multiply all terms by Cos40</a:t>
            </a:r>
            <a:endParaRPr lang="en-GB" sz="1100" dirty="0">
              <a:solidFill>
                <a:srgbClr val="FF0000"/>
              </a:solidFill>
              <a:latin typeface="Comic Sans MS" pitchFamily="66" charset="0"/>
            </a:endParaRPr>
          </a:p>
        </p:txBody>
      </p:sp>
      <p:sp>
        <p:nvSpPr>
          <p:cNvPr id="97" name="TextBox 96"/>
          <p:cNvSpPr txBox="1"/>
          <p:nvPr/>
        </p:nvSpPr>
        <p:spPr>
          <a:xfrm>
            <a:off x="7562490" y="5156155"/>
            <a:ext cx="951782" cy="261610"/>
          </a:xfrm>
          <a:prstGeom prst="rect">
            <a:avLst/>
          </a:prstGeom>
          <a:noFill/>
        </p:spPr>
        <p:txBody>
          <a:bodyPr wrap="square" rtlCol="0">
            <a:spAutoFit/>
          </a:bodyPr>
          <a:lstStyle/>
          <a:p>
            <a:pPr algn="ctr"/>
            <a:r>
              <a:rPr lang="en-GB" sz="1100" dirty="0" smtClean="0">
                <a:solidFill>
                  <a:srgbClr val="FF0000"/>
                </a:solidFill>
                <a:latin typeface="Comic Sans MS" pitchFamily="66" charset="0"/>
              </a:rPr>
              <a:t>Add Cos40</a:t>
            </a:r>
            <a:endParaRPr lang="en-GB" sz="1100" dirty="0">
              <a:solidFill>
                <a:srgbClr val="FF0000"/>
              </a:solidFill>
              <a:latin typeface="Comic Sans MS" pitchFamily="66" charset="0"/>
            </a:endParaRPr>
          </a:p>
        </p:txBody>
      </p:sp>
      <p:sp>
        <p:nvSpPr>
          <p:cNvPr id="108" name="TextBox 107"/>
          <p:cNvSpPr txBox="1"/>
          <p:nvPr/>
        </p:nvSpPr>
        <p:spPr>
          <a:xfrm>
            <a:off x="7481976" y="5446577"/>
            <a:ext cx="1541253" cy="430887"/>
          </a:xfrm>
          <a:prstGeom prst="rect">
            <a:avLst/>
          </a:prstGeom>
          <a:noFill/>
        </p:spPr>
        <p:txBody>
          <a:bodyPr wrap="square" rtlCol="0">
            <a:spAutoFit/>
          </a:bodyPr>
          <a:lstStyle/>
          <a:p>
            <a:pPr algn="ctr"/>
            <a:r>
              <a:rPr lang="en-GB" sz="1100" dirty="0" smtClean="0">
                <a:solidFill>
                  <a:srgbClr val="FF0000"/>
                </a:solidFill>
                <a:latin typeface="Comic Sans MS" pitchFamily="66" charset="0"/>
              </a:rPr>
              <a:t>Factorise Q on the left side</a:t>
            </a:r>
            <a:endParaRPr lang="en-GB" sz="1100" dirty="0">
              <a:solidFill>
                <a:srgbClr val="FF0000"/>
              </a:solidFill>
              <a:latin typeface="Comic Sans MS" pitchFamily="66" charset="0"/>
            </a:endParaRPr>
          </a:p>
        </p:txBody>
      </p:sp>
      <p:sp>
        <p:nvSpPr>
          <p:cNvPr id="109" name="TextBox 108"/>
          <p:cNvSpPr txBox="1"/>
          <p:nvPr/>
        </p:nvSpPr>
        <p:spPr>
          <a:xfrm>
            <a:off x="3269411" y="5831891"/>
            <a:ext cx="1043797" cy="430887"/>
          </a:xfrm>
          <a:prstGeom prst="rect">
            <a:avLst/>
          </a:prstGeom>
          <a:noFill/>
        </p:spPr>
        <p:txBody>
          <a:bodyPr wrap="square" rtlCol="0">
            <a:spAutoFit/>
          </a:bodyPr>
          <a:lstStyle/>
          <a:p>
            <a:pPr algn="ctr"/>
            <a:r>
              <a:rPr lang="en-GB" sz="1100" dirty="0" smtClean="0">
                <a:solidFill>
                  <a:srgbClr val="FF0000"/>
                </a:solidFill>
                <a:latin typeface="Comic Sans MS" pitchFamily="66" charset="0"/>
              </a:rPr>
              <a:t>Divide by the bracket</a:t>
            </a:r>
            <a:endParaRPr lang="en-GB" sz="1100" dirty="0">
              <a:solidFill>
                <a:srgbClr val="FF0000"/>
              </a:solidFill>
              <a:latin typeface="Comic Sans MS" pitchFamily="66" charset="0"/>
            </a:endParaRPr>
          </a:p>
        </p:txBody>
      </p:sp>
      <p:sp>
        <p:nvSpPr>
          <p:cNvPr id="110" name="TextBox 109"/>
          <p:cNvSpPr txBox="1"/>
          <p:nvPr/>
        </p:nvSpPr>
        <p:spPr>
          <a:xfrm>
            <a:off x="5069455" y="6372481"/>
            <a:ext cx="1043797" cy="261610"/>
          </a:xfrm>
          <a:prstGeom prst="rect">
            <a:avLst/>
          </a:prstGeom>
          <a:noFill/>
        </p:spPr>
        <p:txBody>
          <a:bodyPr wrap="square" rtlCol="0">
            <a:spAutoFit/>
          </a:bodyPr>
          <a:lstStyle/>
          <a:p>
            <a:pPr algn="ctr"/>
            <a:r>
              <a:rPr lang="en-GB" sz="1100" dirty="0" smtClean="0">
                <a:solidFill>
                  <a:srgbClr val="FF0000"/>
                </a:solidFill>
                <a:latin typeface="Comic Sans MS" pitchFamily="66" charset="0"/>
              </a:rPr>
              <a:t>Calculate</a:t>
            </a:r>
            <a:endParaRPr lang="en-GB" sz="1100" dirty="0">
              <a:solidFill>
                <a:srgbClr val="FF0000"/>
              </a:solidFill>
              <a:latin typeface="Comic Sans MS" pitchFamily="66" charset="0"/>
            </a:endParaRPr>
          </a:p>
        </p:txBody>
      </p:sp>
      <p:sp>
        <p:nvSpPr>
          <p:cNvPr id="10" name="Rectangle 9"/>
          <p:cNvSpPr/>
          <p:nvPr/>
        </p:nvSpPr>
        <p:spPr>
          <a:xfrm>
            <a:off x="5115464" y="4088922"/>
            <a:ext cx="155275" cy="24154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1" name="Rectangle 110"/>
          <p:cNvSpPr/>
          <p:nvPr/>
        </p:nvSpPr>
        <p:spPr>
          <a:xfrm>
            <a:off x="4482860" y="4396596"/>
            <a:ext cx="753374" cy="46870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2" name="Rectangle 111"/>
          <p:cNvSpPr/>
          <p:nvPr/>
        </p:nvSpPr>
        <p:spPr>
          <a:xfrm>
            <a:off x="2582173" y="4324709"/>
            <a:ext cx="1049547" cy="46870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9" name="Picture 2" descr="C:\Users\Mike\Downloads\mathspic (1).jpg"/>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2400" y="152400"/>
            <a:ext cx="1524000" cy="1104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76095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1" end="11"/>
                                            </p:txEl>
                                          </p:spTgt>
                                        </p:tgtEl>
                                        <p:attrNameLst>
                                          <p:attrName>style.visibility</p:attrName>
                                        </p:attrNameLst>
                                      </p:cBhvr>
                                      <p:to>
                                        <p:strVal val="visible"/>
                                      </p:to>
                                    </p:set>
                                    <p:animEffect transition="in" filter="blinds(horizontal)">
                                      <p:cBhvr>
                                        <p:cTn id="7" dur="500"/>
                                        <p:tgtEl>
                                          <p:spTgt spid="3">
                                            <p:txEl>
                                              <p:pRg st="11" end="1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3"/>
                                        </p:tgtEl>
                                        <p:attrNameLst>
                                          <p:attrName>style.visibility</p:attrName>
                                        </p:attrNameLst>
                                      </p:cBhvr>
                                      <p:to>
                                        <p:strVal val="visible"/>
                                      </p:to>
                                    </p:set>
                                    <p:animEffect transition="in" filter="blinds(horizontal)">
                                      <p:cBhvr>
                                        <p:cTn id="17" dur="500"/>
                                        <p:tgtEl>
                                          <p:spTgt spid="5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5"/>
                                        </p:tgtEl>
                                        <p:attrNameLst>
                                          <p:attrName>style.visibility</p:attrName>
                                        </p:attrNameLst>
                                      </p:cBhvr>
                                      <p:to>
                                        <p:strVal val="visible"/>
                                      </p:to>
                                    </p:set>
                                    <p:animEffect transition="in" filter="blinds(horizontal)">
                                      <p:cBhvr>
                                        <p:cTn id="22" dur="500"/>
                                        <p:tgtEl>
                                          <p:spTgt spid="55"/>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54"/>
                                        </p:tgtEl>
                                        <p:attrNameLst>
                                          <p:attrName>style.visibility</p:attrName>
                                        </p:attrNameLst>
                                      </p:cBhvr>
                                      <p:to>
                                        <p:strVal val="visible"/>
                                      </p:to>
                                    </p:set>
                                    <p:animEffect transition="in" filter="blinds(horizontal)">
                                      <p:cBhvr>
                                        <p:cTn id="25" dur="500"/>
                                        <p:tgtEl>
                                          <p:spTgt spid="54"/>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78"/>
                                        </p:tgtEl>
                                        <p:attrNameLst>
                                          <p:attrName>style.visibility</p:attrName>
                                        </p:attrNameLst>
                                      </p:cBhvr>
                                      <p:to>
                                        <p:strVal val="visible"/>
                                      </p:to>
                                    </p:set>
                                    <p:animEffect transition="in" filter="blinds(horizontal)">
                                      <p:cBhvr>
                                        <p:cTn id="30" dur="500"/>
                                        <p:tgtEl>
                                          <p:spTgt spid="78"/>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79"/>
                                        </p:tgtEl>
                                        <p:attrNameLst>
                                          <p:attrName>style.visibility</p:attrName>
                                        </p:attrNameLst>
                                      </p:cBhvr>
                                      <p:to>
                                        <p:strVal val="visible"/>
                                      </p:to>
                                    </p:set>
                                    <p:animEffect transition="in" filter="blinds(horizontal)">
                                      <p:cBhvr>
                                        <p:cTn id="35" dur="500"/>
                                        <p:tgtEl>
                                          <p:spTgt spid="79"/>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56"/>
                                        </p:tgtEl>
                                        <p:attrNameLst>
                                          <p:attrName>style.visibility</p:attrName>
                                        </p:attrNameLst>
                                      </p:cBhvr>
                                      <p:to>
                                        <p:strVal val="visible"/>
                                      </p:to>
                                    </p:set>
                                    <p:animEffect transition="in" filter="blinds(horizontal)">
                                      <p:cBhvr>
                                        <p:cTn id="40" dur="500"/>
                                        <p:tgtEl>
                                          <p:spTgt spid="56"/>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112"/>
                                        </p:tgtEl>
                                        <p:attrNameLst>
                                          <p:attrName>style.visibility</p:attrName>
                                        </p:attrNameLst>
                                      </p:cBhvr>
                                      <p:to>
                                        <p:strVal val="visible"/>
                                      </p:to>
                                    </p:set>
                                    <p:animEffect transition="in" filter="blinds(horizontal)">
                                      <p:cBhvr>
                                        <p:cTn id="45" dur="500"/>
                                        <p:tgtEl>
                                          <p:spTgt spid="112"/>
                                        </p:tgtEl>
                                      </p:cBhvr>
                                    </p:animEffect>
                                  </p:childTnLst>
                                </p:cTn>
                              </p:par>
                            </p:childTnLst>
                          </p:cTn>
                        </p:par>
                      </p:childTnLst>
                    </p:cTn>
                  </p:par>
                  <p:par>
                    <p:cTn id="46" fill="hold">
                      <p:stCondLst>
                        <p:cond delay="indefinite"/>
                      </p:stCondLst>
                      <p:childTnLst>
                        <p:par>
                          <p:cTn id="47" fill="hold">
                            <p:stCondLst>
                              <p:cond delay="0"/>
                            </p:stCondLst>
                            <p:childTnLst>
                              <p:par>
                                <p:cTn id="48" presetID="3" presetClass="entr" presetSubtype="10" fill="hold" grpId="0" nodeType="clickEffect">
                                  <p:stCondLst>
                                    <p:cond delay="0"/>
                                  </p:stCondLst>
                                  <p:childTnLst>
                                    <p:set>
                                      <p:cBhvr>
                                        <p:cTn id="49" dur="1" fill="hold">
                                          <p:stCondLst>
                                            <p:cond delay="0"/>
                                          </p:stCondLst>
                                        </p:cTn>
                                        <p:tgtEl>
                                          <p:spTgt spid="10"/>
                                        </p:tgtEl>
                                        <p:attrNameLst>
                                          <p:attrName>style.visibility</p:attrName>
                                        </p:attrNameLst>
                                      </p:cBhvr>
                                      <p:to>
                                        <p:strVal val="visible"/>
                                      </p:to>
                                    </p:set>
                                    <p:animEffect transition="in" filter="blinds(horizontal)">
                                      <p:cBhvr>
                                        <p:cTn id="50" dur="500"/>
                                        <p:tgtEl>
                                          <p:spTgt spid="10"/>
                                        </p:tgtEl>
                                      </p:cBhvr>
                                    </p:animEffect>
                                  </p:childTnLst>
                                </p:cTn>
                              </p:par>
                              <p:par>
                                <p:cTn id="51" presetID="3" presetClass="entr" presetSubtype="10" fill="hold" grpId="0" nodeType="withEffect">
                                  <p:stCondLst>
                                    <p:cond delay="0"/>
                                  </p:stCondLst>
                                  <p:childTnLst>
                                    <p:set>
                                      <p:cBhvr>
                                        <p:cTn id="52" dur="1" fill="hold">
                                          <p:stCondLst>
                                            <p:cond delay="0"/>
                                          </p:stCondLst>
                                        </p:cTn>
                                        <p:tgtEl>
                                          <p:spTgt spid="111"/>
                                        </p:tgtEl>
                                        <p:attrNameLst>
                                          <p:attrName>style.visibility</p:attrName>
                                        </p:attrNameLst>
                                      </p:cBhvr>
                                      <p:to>
                                        <p:strVal val="visible"/>
                                      </p:to>
                                    </p:set>
                                    <p:animEffect transition="in" filter="blinds(horizontal)">
                                      <p:cBhvr>
                                        <p:cTn id="53" dur="500"/>
                                        <p:tgtEl>
                                          <p:spTgt spid="111"/>
                                        </p:tgtEl>
                                      </p:cBhvr>
                                    </p:animEffect>
                                  </p:childTnLst>
                                </p:cTn>
                              </p:par>
                            </p:childTnLst>
                          </p:cTn>
                        </p:par>
                      </p:childTnLst>
                    </p:cTn>
                  </p:par>
                  <p:par>
                    <p:cTn id="54" fill="hold">
                      <p:stCondLst>
                        <p:cond delay="indefinite"/>
                      </p:stCondLst>
                      <p:childTnLst>
                        <p:par>
                          <p:cTn id="55" fill="hold">
                            <p:stCondLst>
                              <p:cond delay="0"/>
                            </p:stCondLst>
                            <p:childTnLst>
                              <p:par>
                                <p:cTn id="56" presetID="3" presetClass="exit" presetSubtype="10" fill="hold" grpId="1" nodeType="clickEffect">
                                  <p:stCondLst>
                                    <p:cond delay="0"/>
                                  </p:stCondLst>
                                  <p:childTnLst>
                                    <p:animEffect transition="out" filter="blinds(horizontal)">
                                      <p:cBhvr>
                                        <p:cTn id="57" dur="500"/>
                                        <p:tgtEl>
                                          <p:spTgt spid="112"/>
                                        </p:tgtEl>
                                      </p:cBhvr>
                                    </p:animEffect>
                                    <p:set>
                                      <p:cBhvr>
                                        <p:cTn id="58" dur="1" fill="hold">
                                          <p:stCondLst>
                                            <p:cond delay="499"/>
                                          </p:stCondLst>
                                        </p:cTn>
                                        <p:tgtEl>
                                          <p:spTgt spid="112"/>
                                        </p:tgtEl>
                                        <p:attrNameLst>
                                          <p:attrName>style.visibility</p:attrName>
                                        </p:attrNameLst>
                                      </p:cBhvr>
                                      <p:to>
                                        <p:strVal val="hidden"/>
                                      </p:to>
                                    </p:set>
                                  </p:childTnLst>
                                </p:cTn>
                              </p:par>
                              <p:par>
                                <p:cTn id="59" presetID="3" presetClass="exit" presetSubtype="10" fill="hold" grpId="1" nodeType="withEffect">
                                  <p:stCondLst>
                                    <p:cond delay="0"/>
                                  </p:stCondLst>
                                  <p:childTnLst>
                                    <p:animEffect transition="out" filter="blinds(horizontal)">
                                      <p:cBhvr>
                                        <p:cTn id="60" dur="500"/>
                                        <p:tgtEl>
                                          <p:spTgt spid="10"/>
                                        </p:tgtEl>
                                      </p:cBhvr>
                                    </p:animEffect>
                                    <p:set>
                                      <p:cBhvr>
                                        <p:cTn id="61" dur="1" fill="hold">
                                          <p:stCondLst>
                                            <p:cond delay="499"/>
                                          </p:stCondLst>
                                        </p:cTn>
                                        <p:tgtEl>
                                          <p:spTgt spid="10"/>
                                        </p:tgtEl>
                                        <p:attrNameLst>
                                          <p:attrName>style.visibility</p:attrName>
                                        </p:attrNameLst>
                                      </p:cBhvr>
                                      <p:to>
                                        <p:strVal val="hidden"/>
                                      </p:to>
                                    </p:set>
                                  </p:childTnLst>
                                </p:cTn>
                              </p:par>
                              <p:par>
                                <p:cTn id="62" presetID="3" presetClass="exit" presetSubtype="10" fill="hold" grpId="1" nodeType="withEffect">
                                  <p:stCondLst>
                                    <p:cond delay="0"/>
                                  </p:stCondLst>
                                  <p:childTnLst>
                                    <p:animEffect transition="out" filter="blinds(horizontal)">
                                      <p:cBhvr>
                                        <p:cTn id="63" dur="500"/>
                                        <p:tgtEl>
                                          <p:spTgt spid="111"/>
                                        </p:tgtEl>
                                      </p:cBhvr>
                                    </p:animEffect>
                                    <p:set>
                                      <p:cBhvr>
                                        <p:cTn id="64" dur="1" fill="hold">
                                          <p:stCondLst>
                                            <p:cond delay="499"/>
                                          </p:stCondLst>
                                        </p:cTn>
                                        <p:tgtEl>
                                          <p:spTgt spid="111"/>
                                        </p:tgtEl>
                                        <p:attrNameLst>
                                          <p:attrName>style.visibility</p:attrName>
                                        </p:attrNameLst>
                                      </p:cBhvr>
                                      <p:to>
                                        <p:strVal val="hidden"/>
                                      </p:to>
                                    </p:set>
                                  </p:childTnLst>
                                </p:cTn>
                              </p:par>
                            </p:childTnLst>
                          </p:cTn>
                        </p:par>
                      </p:childTnLst>
                    </p:cTn>
                  </p:par>
                  <p:par>
                    <p:cTn id="65" fill="hold">
                      <p:stCondLst>
                        <p:cond delay="indefinite"/>
                      </p:stCondLst>
                      <p:childTnLst>
                        <p:par>
                          <p:cTn id="66" fill="hold">
                            <p:stCondLst>
                              <p:cond delay="0"/>
                            </p:stCondLst>
                            <p:childTnLst>
                              <p:par>
                                <p:cTn id="67" presetID="3" presetClass="entr" presetSubtype="10" fill="hold" grpId="0" nodeType="clickEffect">
                                  <p:stCondLst>
                                    <p:cond delay="0"/>
                                  </p:stCondLst>
                                  <p:childTnLst>
                                    <p:set>
                                      <p:cBhvr>
                                        <p:cTn id="68" dur="1" fill="hold">
                                          <p:stCondLst>
                                            <p:cond delay="0"/>
                                          </p:stCondLst>
                                        </p:cTn>
                                        <p:tgtEl>
                                          <p:spTgt spid="80"/>
                                        </p:tgtEl>
                                        <p:attrNameLst>
                                          <p:attrName>style.visibility</p:attrName>
                                        </p:attrNameLst>
                                      </p:cBhvr>
                                      <p:to>
                                        <p:strVal val="visible"/>
                                      </p:to>
                                    </p:set>
                                    <p:animEffect transition="in" filter="blinds(horizontal)">
                                      <p:cBhvr>
                                        <p:cTn id="69" dur="500"/>
                                        <p:tgtEl>
                                          <p:spTgt spid="80"/>
                                        </p:tgtEl>
                                      </p:cBhvr>
                                    </p:animEffect>
                                  </p:childTnLst>
                                </p:cTn>
                              </p:par>
                            </p:childTnLst>
                          </p:cTn>
                        </p:par>
                      </p:childTnLst>
                    </p:cTn>
                  </p:par>
                  <p:par>
                    <p:cTn id="70" fill="hold">
                      <p:stCondLst>
                        <p:cond delay="indefinite"/>
                      </p:stCondLst>
                      <p:childTnLst>
                        <p:par>
                          <p:cTn id="71" fill="hold">
                            <p:stCondLst>
                              <p:cond delay="0"/>
                            </p:stCondLst>
                            <p:childTnLst>
                              <p:par>
                                <p:cTn id="72" presetID="3" presetClass="entr" presetSubtype="10" fill="hold" grpId="0" nodeType="clickEffect">
                                  <p:stCondLst>
                                    <p:cond delay="0"/>
                                  </p:stCondLst>
                                  <p:childTnLst>
                                    <p:set>
                                      <p:cBhvr>
                                        <p:cTn id="73" dur="1" fill="hold">
                                          <p:stCondLst>
                                            <p:cond delay="0"/>
                                          </p:stCondLst>
                                        </p:cTn>
                                        <p:tgtEl>
                                          <p:spTgt spid="96"/>
                                        </p:tgtEl>
                                        <p:attrNameLst>
                                          <p:attrName>style.visibility</p:attrName>
                                        </p:attrNameLst>
                                      </p:cBhvr>
                                      <p:to>
                                        <p:strVal val="visible"/>
                                      </p:to>
                                    </p:set>
                                    <p:animEffect transition="in" filter="blinds(horizontal)">
                                      <p:cBhvr>
                                        <p:cTn id="74" dur="500"/>
                                        <p:tgtEl>
                                          <p:spTgt spid="96"/>
                                        </p:tgtEl>
                                      </p:cBhvr>
                                    </p:animEffect>
                                  </p:childTnLst>
                                </p:cTn>
                              </p:par>
                            </p:childTnLst>
                          </p:cTn>
                        </p:par>
                      </p:childTnLst>
                    </p:cTn>
                  </p:par>
                  <p:par>
                    <p:cTn id="75" fill="hold">
                      <p:stCondLst>
                        <p:cond delay="indefinite"/>
                      </p:stCondLst>
                      <p:childTnLst>
                        <p:par>
                          <p:cTn id="76" fill="hold">
                            <p:stCondLst>
                              <p:cond delay="0"/>
                            </p:stCondLst>
                            <p:childTnLst>
                              <p:par>
                                <p:cTn id="77" presetID="3" presetClass="entr" presetSubtype="10" fill="hold" grpId="0" nodeType="clickEffect">
                                  <p:stCondLst>
                                    <p:cond delay="0"/>
                                  </p:stCondLst>
                                  <p:childTnLst>
                                    <p:set>
                                      <p:cBhvr>
                                        <p:cTn id="78" dur="1" fill="hold">
                                          <p:stCondLst>
                                            <p:cond delay="0"/>
                                          </p:stCondLst>
                                        </p:cTn>
                                        <p:tgtEl>
                                          <p:spTgt spid="72"/>
                                        </p:tgtEl>
                                        <p:attrNameLst>
                                          <p:attrName>style.visibility</p:attrName>
                                        </p:attrNameLst>
                                      </p:cBhvr>
                                      <p:to>
                                        <p:strVal val="visible"/>
                                      </p:to>
                                    </p:set>
                                    <p:animEffect transition="in" filter="blinds(horizontal)">
                                      <p:cBhvr>
                                        <p:cTn id="79" dur="500"/>
                                        <p:tgtEl>
                                          <p:spTgt spid="72"/>
                                        </p:tgtEl>
                                      </p:cBhvr>
                                    </p:animEffect>
                                  </p:childTnLst>
                                </p:cTn>
                              </p:par>
                            </p:childTnLst>
                          </p:cTn>
                        </p:par>
                      </p:childTnLst>
                    </p:cTn>
                  </p:par>
                  <p:par>
                    <p:cTn id="80" fill="hold">
                      <p:stCondLst>
                        <p:cond delay="indefinite"/>
                      </p:stCondLst>
                      <p:childTnLst>
                        <p:par>
                          <p:cTn id="81" fill="hold">
                            <p:stCondLst>
                              <p:cond delay="0"/>
                            </p:stCondLst>
                            <p:childTnLst>
                              <p:par>
                                <p:cTn id="82" presetID="3" presetClass="entr" presetSubtype="10" fill="hold" grpId="0" nodeType="clickEffect">
                                  <p:stCondLst>
                                    <p:cond delay="0"/>
                                  </p:stCondLst>
                                  <p:childTnLst>
                                    <p:set>
                                      <p:cBhvr>
                                        <p:cTn id="83" dur="1" fill="hold">
                                          <p:stCondLst>
                                            <p:cond delay="0"/>
                                          </p:stCondLst>
                                        </p:cTn>
                                        <p:tgtEl>
                                          <p:spTgt spid="82"/>
                                        </p:tgtEl>
                                        <p:attrNameLst>
                                          <p:attrName>style.visibility</p:attrName>
                                        </p:attrNameLst>
                                      </p:cBhvr>
                                      <p:to>
                                        <p:strVal val="visible"/>
                                      </p:to>
                                    </p:set>
                                    <p:animEffect transition="in" filter="blinds(horizontal)">
                                      <p:cBhvr>
                                        <p:cTn id="84" dur="500"/>
                                        <p:tgtEl>
                                          <p:spTgt spid="82"/>
                                        </p:tgtEl>
                                      </p:cBhvr>
                                    </p:animEffect>
                                  </p:childTnLst>
                                </p:cTn>
                              </p:par>
                            </p:childTnLst>
                          </p:cTn>
                        </p:par>
                      </p:childTnLst>
                    </p:cTn>
                  </p:par>
                  <p:par>
                    <p:cTn id="85" fill="hold">
                      <p:stCondLst>
                        <p:cond delay="indefinite"/>
                      </p:stCondLst>
                      <p:childTnLst>
                        <p:par>
                          <p:cTn id="86" fill="hold">
                            <p:stCondLst>
                              <p:cond delay="0"/>
                            </p:stCondLst>
                            <p:childTnLst>
                              <p:par>
                                <p:cTn id="87" presetID="3" presetClass="entr" presetSubtype="10" fill="hold" grpId="0" nodeType="clickEffect">
                                  <p:stCondLst>
                                    <p:cond delay="0"/>
                                  </p:stCondLst>
                                  <p:childTnLst>
                                    <p:set>
                                      <p:cBhvr>
                                        <p:cTn id="88" dur="1" fill="hold">
                                          <p:stCondLst>
                                            <p:cond delay="0"/>
                                          </p:stCondLst>
                                        </p:cTn>
                                        <p:tgtEl>
                                          <p:spTgt spid="97"/>
                                        </p:tgtEl>
                                        <p:attrNameLst>
                                          <p:attrName>style.visibility</p:attrName>
                                        </p:attrNameLst>
                                      </p:cBhvr>
                                      <p:to>
                                        <p:strVal val="visible"/>
                                      </p:to>
                                    </p:set>
                                    <p:animEffect transition="in" filter="blinds(horizontal)">
                                      <p:cBhvr>
                                        <p:cTn id="89" dur="500"/>
                                        <p:tgtEl>
                                          <p:spTgt spid="97"/>
                                        </p:tgtEl>
                                      </p:cBhvr>
                                    </p:animEffect>
                                  </p:childTnLst>
                                </p:cTn>
                              </p:par>
                            </p:childTnLst>
                          </p:cTn>
                        </p:par>
                      </p:childTnLst>
                    </p:cTn>
                  </p:par>
                  <p:par>
                    <p:cTn id="90" fill="hold">
                      <p:stCondLst>
                        <p:cond delay="indefinite"/>
                      </p:stCondLst>
                      <p:childTnLst>
                        <p:par>
                          <p:cTn id="91" fill="hold">
                            <p:stCondLst>
                              <p:cond delay="0"/>
                            </p:stCondLst>
                            <p:childTnLst>
                              <p:par>
                                <p:cTn id="92" presetID="3" presetClass="entr" presetSubtype="10" fill="hold" grpId="0" nodeType="clickEffect">
                                  <p:stCondLst>
                                    <p:cond delay="0"/>
                                  </p:stCondLst>
                                  <p:childTnLst>
                                    <p:set>
                                      <p:cBhvr>
                                        <p:cTn id="93" dur="1" fill="hold">
                                          <p:stCondLst>
                                            <p:cond delay="0"/>
                                          </p:stCondLst>
                                        </p:cTn>
                                        <p:tgtEl>
                                          <p:spTgt spid="73"/>
                                        </p:tgtEl>
                                        <p:attrNameLst>
                                          <p:attrName>style.visibility</p:attrName>
                                        </p:attrNameLst>
                                      </p:cBhvr>
                                      <p:to>
                                        <p:strVal val="visible"/>
                                      </p:to>
                                    </p:set>
                                    <p:animEffect transition="in" filter="blinds(horizontal)">
                                      <p:cBhvr>
                                        <p:cTn id="94" dur="500"/>
                                        <p:tgtEl>
                                          <p:spTgt spid="73"/>
                                        </p:tgtEl>
                                      </p:cBhvr>
                                    </p:animEffect>
                                  </p:childTnLst>
                                </p:cTn>
                              </p:par>
                            </p:childTnLst>
                          </p:cTn>
                        </p:par>
                      </p:childTnLst>
                    </p:cTn>
                  </p:par>
                  <p:par>
                    <p:cTn id="95" fill="hold">
                      <p:stCondLst>
                        <p:cond delay="indefinite"/>
                      </p:stCondLst>
                      <p:childTnLst>
                        <p:par>
                          <p:cTn id="96" fill="hold">
                            <p:stCondLst>
                              <p:cond delay="0"/>
                            </p:stCondLst>
                            <p:childTnLst>
                              <p:par>
                                <p:cTn id="97" presetID="3" presetClass="entr" presetSubtype="10" fill="hold" grpId="0" nodeType="clickEffect">
                                  <p:stCondLst>
                                    <p:cond delay="0"/>
                                  </p:stCondLst>
                                  <p:childTnLst>
                                    <p:set>
                                      <p:cBhvr>
                                        <p:cTn id="98" dur="1" fill="hold">
                                          <p:stCondLst>
                                            <p:cond delay="0"/>
                                          </p:stCondLst>
                                        </p:cTn>
                                        <p:tgtEl>
                                          <p:spTgt spid="84"/>
                                        </p:tgtEl>
                                        <p:attrNameLst>
                                          <p:attrName>style.visibility</p:attrName>
                                        </p:attrNameLst>
                                      </p:cBhvr>
                                      <p:to>
                                        <p:strVal val="visible"/>
                                      </p:to>
                                    </p:set>
                                    <p:animEffect transition="in" filter="blinds(horizontal)">
                                      <p:cBhvr>
                                        <p:cTn id="99" dur="500"/>
                                        <p:tgtEl>
                                          <p:spTgt spid="84"/>
                                        </p:tgtEl>
                                      </p:cBhvr>
                                    </p:animEffect>
                                  </p:childTnLst>
                                </p:cTn>
                              </p:par>
                            </p:childTnLst>
                          </p:cTn>
                        </p:par>
                      </p:childTnLst>
                    </p:cTn>
                  </p:par>
                  <p:par>
                    <p:cTn id="100" fill="hold">
                      <p:stCondLst>
                        <p:cond delay="indefinite"/>
                      </p:stCondLst>
                      <p:childTnLst>
                        <p:par>
                          <p:cTn id="101" fill="hold">
                            <p:stCondLst>
                              <p:cond delay="0"/>
                            </p:stCondLst>
                            <p:childTnLst>
                              <p:par>
                                <p:cTn id="102" presetID="3" presetClass="entr" presetSubtype="10" fill="hold" grpId="0" nodeType="clickEffect">
                                  <p:stCondLst>
                                    <p:cond delay="0"/>
                                  </p:stCondLst>
                                  <p:childTnLst>
                                    <p:set>
                                      <p:cBhvr>
                                        <p:cTn id="103" dur="1" fill="hold">
                                          <p:stCondLst>
                                            <p:cond delay="0"/>
                                          </p:stCondLst>
                                        </p:cTn>
                                        <p:tgtEl>
                                          <p:spTgt spid="108"/>
                                        </p:tgtEl>
                                        <p:attrNameLst>
                                          <p:attrName>style.visibility</p:attrName>
                                        </p:attrNameLst>
                                      </p:cBhvr>
                                      <p:to>
                                        <p:strVal val="visible"/>
                                      </p:to>
                                    </p:set>
                                    <p:animEffect transition="in" filter="blinds(horizontal)">
                                      <p:cBhvr>
                                        <p:cTn id="104" dur="500"/>
                                        <p:tgtEl>
                                          <p:spTgt spid="108"/>
                                        </p:tgtEl>
                                      </p:cBhvr>
                                    </p:animEffect>
                                  </p:childTnLst>
                                </p:cTn>
                              </p:par>
                            </p:childTnLst>
                          </p:cTn>
                        </p:par>
                      </p:childTnLst>
                    </p:cTn>
                  </p:par>
                  <p:par>
                    <p:cTn id="105" fill="hold">
                      <p:stCondLst>
                        <p:cond delay="indefinite"/>
                      </p:stCondLst>
                      <p:childTnLst>
                        <p:par>
                          <p:cTn id="106" fill="hold">
                            <p:stCondLst>
                              <p:cond delay="0"/>
                            </p:stCondLst>
                            <p:childTnLst>
                              <p:par>
                                <p:cTn id="107" presetID="3" presetClass="entr" presetSubtype="10" fill="hold" grpId="0" nodeType="clickEffect">
                                  <p:stCondLst>
                                    <p:cond delay="0"/>
                                  </p:stCondLst>
                                  <p:childTnLst>
                                    <p:set>
                                      <p:cBhvr>
                                        <p:cTn id="108" dur="1" fill="hold">
                                          <p:stCondLst>
                                            <p:cond delay="0"/>
                                          </p:stCondLst>
                                        </p:cTn>
                                        <p:tgtEl>
                                          <p:spTgt spid="74"/>
                                        </p:tgtEl>
                                        <p:attrNameLst>
                                          <p:attrName>style.visibility</p:attrName>
                                        </p:attrNameLst>
                                      </p:cBhvr>
                                      <p:to>
                                        <p:strVal val="visible"/>
                                      </p:to>
                                    </p:set>
                                    <p:animEffect transition="in" filter="blinds(horizontal)">
                                      <p:cBhvr>
                                        <p:cTn id="109" dur="500"/>
                                        <p:tgtEl>
                                          <p:spTgt spid="74"/>
                                        </p:tgtEl>
                                      </p:cBhvr>
                                    </p:animEffect>
                                  </p:childTnLst>
                                </p:cTn>
                              </p:par>
                            </p:childTnLst>
                          </p:cTn>
                        </p:par>
                      </p:childTnLst>
                    </p:cTn>
                  </p:par>
                  <p:par>
                    <p:cTn id="110" fill="hold">
                      <p:stCondLst>
                        <p:cond delay="indefinite"/>
                      </p:stCondLst>
                      <p:childTnLst>
                        <p:par>
                          <p:cTn id="111" fill="hold">
                            <p:stCondLst>
                              <p:cond delay="0"/>
                            </p:stCondLst>
                            <p:childTnLst>
                              <p:par>
                                <p:cTn id="112" presetID="3" presetClass="entr" presetSubtype="10" fill="hold" grpId="0" nodeType="clickEffect">
                                  <p:stCondLst>
                                    <p:cond delay="0"/>
                                  </p:stCondLst>
                                  <p:childTnLst>
                                    <p:set>
                                      <p:cBhvr>
                                        <p:cTn id="113" dur="1" fill="hold">
                                          <p:stCondLst>
                                            <p:cond delay="0"/>
                                          </p:stCondLst>
                                        </p:cTn>
                                        <p:tgtEl>
                                          <p:spTgt spid="95"/>
                                        </p:tgtEl>
                                        <p:attrNameLst>
                                          <p:attrName>style.visibility</p:attrName>
                                        </p:attrNameLst>
                                      </p:cBhvr>
                                      <p:to>
                                        <p:strVal val="visible"/>
                                      </p:to>
                                    </p:set>
                                    <p:animEffect transition="in" filter="blinds(horizontal)">
                                      <p:cBhvr>
                                        <p:cTn id="114" dur="500"/>
                                        <p:tgtEl>
                                          <p:spTgt spid="95"/>
                                        </p:tgtEl>
                                      </p:cBhvr>
                                    </p:animEffect>
                                  </p:childTnLst>
                                </p:cTn>
                              </p:par>
                            </p:childTnLst>
                          </p:cTn>
                        </p:par>
                      </p:childTnLst>
                    </p:cTn>
                  </p:par>
                  <p:par>
                    <p:cTn id="115" fill="hold">
                      <p:stCondLst>
                        <p:cond delay="indefinite"/>
                      </p:stCondLst>
                      <p:childTnLst>
                        <p:par>
                          <p:cTn id="116" fill="hold">
                            <p:stCondLst>
                              <p:cond delay="0"/>
                            </p:stCondLst>
                            <p:childTnLst>
                              <p:par>
                                <p:cTn id="117" presetID="3" presetClass="entr" presetSubtype="10" fill="hold" grpId="0" nodeType="clickEffect">
                                  <p:stCondLst>
                                    <p:cond delay="0"/>
                                  </p:stCondLst>
                                  <p:childTnLst>
                                    <p:set>
                                      <p:cBhvr>
                                        <p:cTn id="118" dur="1" fill="hold">
                                          <p:stCondLst>
                                            <p:cond delay="0"/>
                                          </p:stCondLst>
                                        </p:cTn>
                                        <p:tgtEl>
                                          <p:spTgt spid="109"/>
                                        </p:tgtEl>
                                        <p:attrNameLst>
                                          <p:attrName>style.visibility</p:attrName>
                                        </p:attrNameLst>
                                      </p:cBhvr>
                                      <p:to>
                                        <p:strVal val="visible"/>
                                      </p:to>
                                    </p:set>
                                    <p:animEffect transition="in" filter="blinds(horizontal)">
                                      <p:cBhvr>
                                        <p:cTn id="119" dur="500"/>
                                        <p:tgtEl>
                                          <p:spTgt spid="109"/>
                                        </p:tgtEl>
                                      </p:cBhvr>
                                    </p:animEffect>
                                  </p:childTnLst>
                                </p:cTn>
                              </p:par>
                            </p:childTnLst>
                          </p:cTn>
                        </p:par>
                      </p:childTnLst>
                    </p:cTn>
                  </p:par>
                  <p:par>
                    <p:cTn id="120" fill="hold">
                      <p:stCondLst>
                        <p:cond delay="indefinite"/>
                      </p:stCondLst>
                      <p:childTnLst>
                        <p:par>
                          <p:cTn id="121" fill="hold">
                            <p:stCondLst>
                              <p:cond delay="0"/>
                            </p:stCondLst>
                            <p:childTnLst>
                              <p:par>
                                <p:cTn id="122" presetID="3" presetClass="entr" presetSubtype="10" fill="hold" grpId="0" nodeType="clickEffect">
                                  <p:stCondLst>
                                    <p:cond delay="0"/>
                                  </p:stCondLst>
                                  <p:childTnLst>
                                    <p:set>
                                      <p:cBhvr>
                                        <p:cTn id="123" dur="1" fill="hold">
                                          <p:stCondLst>
                                            <p:cond delay="0"/>
                                          </p:stCondLst>
                                        </p:cTn>
                                        <p:tgtEl>
                                          <p:spTgt spid="76"/>
                                        </p:tgtEl>
                                        <p:attrNameLst>
                                          <p:attrName>style.visibility</p:attrName>
                                        </p:attrNameLst>
                                      </p:cBhvr>
                                      <p:to>
                                        <p:strVal val="visible"/>
                                      </p:to>
                                    </p:set>
                                    <p:animEffect transition="in" filter="blinds(horizontal)">
                                      <p:cBhvr>
                                        <p:cTn id="124" dur="500"/>
                                        <p:tgtEl>
                                          <p:spTgt spid="76"/>
                                        </p:tgtEl>
                                      </p:cBhvr>
                                    </p:animEffect>
                                  </p:childTnLst>
                                </p:cTn>
                              </p:par>
                            </p:childTnLst>
                          </p:cTn>
                        </p:par>
                      </p:childTnLst>
                    </p:cTn>
                  </p:par>
                  <p:par>
                    <p:cTn id="125" fill="hold">
                      <p:stCondLst>
                        <p:cond delay="indefinite"/>
                      </p:stCondLst>
                      <p:childTnLst>
                        <p:par>
                          <p:cTn id="126" fill="hold">
                            <p:stCondLst>
                              <p:cond delay="0"/>
                            </p:stCondLst>
                            <p:childTnLst>
                              <p:par>
                                <p:cTn id="127" presetID="3" presetClass="entr" presetSubtype="10" fill="hold" grpId="0" nodeType="clickEffect">
                                  <p:stCondLst>
                                    <p:cond delay="0"/>
                                  </p:stCondLst>
                                  <p:childTnLst>
                                    <p:set>
                                      <p:cBhvr>
                                        <p:cTn id="128" dur="1" fill="hold">
                                          <p:stCondLst>
                                            <p:cond delay="0"/>
                                          </p:stCondLst>
                                        </p:cTn>
                                        <p:tgtEl>
                                          <p:spTgt spid="94"/>
                                        </p:tgtEl>
                                        <p:attrNameLst>
                                          <p:attrName>style.visibility</p:attrName>
                                        </p:attrNameLst>
                                      </p:cBhvr>
                                      <p:to>
                                        <p:strVal val="visible"/>
                                      </p:to>
                                    </p:set>
                                    <p:animEffect transition="in" filter="blinds(horizontal)">
                                      <p:cBhvr>
                                        <p:cTn id="129" dur="500"/>
                                        <p:tgtEl>
                                          <p:spTgt spid="94"/>
                                        </p:tgtEl>
                                      </p:cBhvr>
                                    </p:animEffect>
                                  </p:childTnLst>
                                </p:cTn>
                              </p:par>
                            </p:childTnLst>
                          </p:cTn>
                        </p:par>
                      </p:childTnLst>
                    </p:cTn>
                  </p:par>
                  <p:par>
                    <p:cTn id="130" fill="hold">
                      <p:stCondLst>
                        <p:cond delay="indefinite"/>
                      </p:stCondLst>
                      <p:childTnLst>
                        <p:par>
                          <p:cTn id="131" fill="hold">
                            <p:stCondLst>
                              <p:cond delay="0"/>
                            </p:stCondLst>
                            <p:childTnLst>
                              <p:par>
                                <p:cTn id="132" presetID="3" presetClass="entr" presetSubtype="10" fill="hold" grpId="0" nodeType="clickEffect">
                                  <p:stCondLst>
                                    <p:cond delay="0"/>
                                  </p:stCondLst>
                                  <p:childTnLst>
                                    <p:set>
                                      <p:cBhvr>
                                        <p:cTn id="133" dur="1" fill="hold">
                                          <p:stCondLst>
                                            <p:cond delay="0"/>
                                          </p:stCondLst>
                                        </p:cTn>
                                        <p:tgtEl>
                                          <p:spTgt spid="110"/>
                                        </p:tgtEl>
                                        <p:attrNameLst>
                                          <p:attrName>style.visibility</p:attrName>
                                        </p:attrNameLst>
                                      </p:cBhvr>
                                      <p:to>
                                        <p:strVal val="visible"/>
                                      </p:to>
                                    </p:set>
                                    <p:animEffect transition="in" filter="blinds(horizontal)">
                                      <p:cBhvr>
                                        <p:cTn id="134" dur="500"/>
                                        <p:tgtEl>
                                          <p:spTgt spid="110"/>
                                        </p:tgtEl>
                                      </p:cBhvr>
                                    </p:animEffect>
                                  </p:childTnLst>
                                </p:cTn>
                              </p:par>
                            </p:childTnLst>
                          </p:cTn>
                        </p:par>
                      </p:childTnLst>
                    </p:cTn>
                  </p:par>
                  <p:par>
                    <p:cTn id="135" fill="hold">
                      <p:stCondLst>
                        <p:cond delay="indefinite"/>
                      </p:stCondLst>
                      <p:childTnLst>
                        <p:par>
                          <p:cTn id="136" fill="hold">
                            <p:stCondLst>
                              <p:cond delay="0"/>
                            </p:stCondLst>
                            <p:childTnLst>
                              <p:par>
                                <p:cTn id="137" presetID="3" presetClass="entr" presetSubtype="10" fill="hold" grpId="0" nodeType="clickEffect">
                                  <p:stCondLst>
                                    <p:cond delay="0"/>
                                  </p:stCondLst>
                                  <p:childTnLst>
                                    <p:set>
                                      <p:cBhvr>
                                        <p:cTn id="138" dur="1" fill="hold">
                                          <p:stCondLst>
                                            <p:cond delay="0"/>
                                          </p:stCondLst>
                                        </p:cTn>
                                        <p:tgtEl>
                                          <p:spTgt spid="77"/>
                                        </p:tgtEl>
                                        <p:attrNameLst>
                                          <p:attrName>style.visibility</p:attrName>
                                        </p:attrNameLst>
                                      </p:cBhvr>
                                      <p:to>
                                        <p:strVal val="visible"/>
                                      </p:to>
                                    </p:set>
                                    <p:animEffect transition="in" filter="blinds(horizontal)">
                                      <p:cBhvr>
                                        <p:cTn id="139" dur="500"/>
                                        <p:tgtEl>
                                          <p:spTgt spid="77"/>
                                        </p:tgtEl>
                                      </p:cBhvr>
                                    </p:animEffect>
                                  </p:childTnLst>
                                </p:cTn>
                              </p:par>
                            </p:childTnLst>
                          </p:cTn>
                        </p:par>
                      </p:childTnLst>
                    </p:cTn>
                  </p:par>
                  <p:par>
                    <p:cTn id="140" fill="hold">
                      <p:stCondLst>
                        <p:cond delay="indefinite"/>
                      </p:stCondLst>
                      <p:childTnLst>
                        <p:par>
                          <p:cTn id="141" fill="hold">
                            <p:stCondLst>
                              <p:cond delay="0"/>
                            </p:stCondLst>
                            <p:childTnLst>
                              <p:par>
                                <p:cTn id="142" presetID="3" presetClass="entr" presetSubtype="10" fill="hold" nodeType="clickEffect">
                                  <p:stCondLst>
                                    <p:cond delay="0"/>
                                  </p:stCondLst>
                                  <p:childTnLst>
                                    <p:set>
                                      <p:cBhvr>
                                        <p:cTn id="143" dur="1" fill="hold">
                                          <p:stCondLst>
                                            <p:cond delay="0"/>
                                          </p:stCondLst>
                                        </p:cTn>
                                        <p:tgtEl>
                                          <p:spTgt spid="3">
                                            <p:txEl>
                                              <p:pRg st="12" end="12"/>
                                            </p:txEl>
                                          </p:spTgt>
                                        </p:tgtEl>
                                        <p:attrNameLst>
                                          <p:attrName>style.visibility</p:attrName>
                                        </p:attrNameLst>
                                      </p:cBhvr>
                                      <p:to>
                                        <p:strVal val="visible"/>
                                      </p:to>
                                    </p:set>
                                    <p:animEffect transition="in" filter="blinds(horizontal)">
                                      <p:cBhvr>
                                        <p:cTn id="144"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p:bldP spid="54" grpId="0"/>
      <p:bldP spid="55" grpId="0"/>
      <p:bldP spid="56" grpId="0"/>
      <p:bldP spid="72" grpId="0"/>
      <p:bldP spid="73" grpId="0"/>
      <p:bldP spid="74" grpId="0"/>
      <p:bldP spid="76" grpId="0"/>
      <p:bldP spid="77" grpId="0"/>
      <p:bldP spid="78" grpId="0" animBg="1"/>
      <p:bldP spid="79" grpId="0"/>
      <p:bldP spid="80" grpId="0" animBg="1"/>
      <p:bldP spid="82" grpId="0" animBg="1"/>
      <p:bldP spid="84" grpId="0" animBg="1"/>
      <p:bldP spid="94" grpId="0" animBg="1"/>
      <p:bldP spid="95" grpId="0" animBg="1"/>
      <p:bldP spid="96" grpId="0"/>
      <p:bldP spid="97" grpId="0"/>
      <p:bldP spid="108" grpId="0"/>
      <p:bldP spid="109" grpId="0"/>
      <p:bldP spid="110" grpId="0"/>
      <p:bldP spid="10" grpId="0" animBg="1"/>
      <p:bldP spid="10" grpId="1" animBg="1"/>
      <p:bldP spid="111" grpId="0" animBg="1"/>
      <p:bldP spid="111" grpId="1" animBg="1"/>
      <p:bldP spid="112" grpId="0" animBg="1"/>
      <p:bldP spid="112"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omic Sans MS" pitchFamily="66" charset="0"/>
              </a:rPr>
              <a:t>Statics of a Particle</a:t>
            </a:r>
            <a:endParaRPr lang="en-GB" dirty="0">
              <a:latin typeface="Comic Sans MS" pitchFamily="66" charset="0"/>
            </a:endParaRPr>
          </a:p>
        </p:txBody>
      </p:sp>
      <p:sp>
        <p:nvSpPr>
          <p:cNvPr id="3" name="Content Placeholder 2"/>
          <p:cNvSpPr>
            <a:spLocks noGrp="1"/>
          </p:cNvSpPr>
          <p:nvPr>
            <p:ph idx="1"/>
          </p:nvPr>
        </p:nvSpPr>
        <p:spPr>
          <a:xfrm>
            <a:off x="152400" y="1600200"/>
            <a:ext cx="3657600" cy="5105400"/>
          </a:xfrm>
        </p:spPr>
        <p:txBody>
          <a:bodyPr>
            <a:normAutofit/>
          </a:bodyPr>
          <a:lstStyle/>
          <a:p>
            <a:pPr marL="0" indent="0" algn="ctr">
              <a:buNone/>
            </a:pPr>
            <a:r>
              <a:rPr lang="en-GB" sz="1400" b="1" dirty="0" smtClean="0">
                <a:latin typeface="Comic Sans MS" pitchFamily="66" charset="0"/>
              </a:rPr>
              <a:t>You can solve problems involving particles in equilibrium by considering forces acting horizontally and vertically</a:t>
            </a:r>
            <a:endParaRPr lang="en-GB" sz="1400" dirty="0" smtClean="0">
              <a:latin typeface="Comic Sans MS" pitchFamily="66" charset="0"/>
            </a:endParaRPr>
          </a:p>
          <a:p>
            <a:pPr marL="0" indent="0" algn="ctr">
              <a:buNone/>
            </a:pPr>
            <a:endParaRPr lang="en-GB" sz="1400" b="1" dirty="0">
              <a:latin typeface="Comic Sans MS" pitchFamily="66" charset="0"/>
            </a:endParaRPr>
          </a:p>
          <a:p>
            <a:pPr marL="0" indent="0" algn="ctr">
              <a:buNone/>
            </a:pPr>
            <a:r>
              <a:rPr lang="en-GB" sz="1400" dirty="0" smtClean="0">
                <a:latin typeface="Comic Sans MS" pitchFamily="66" charset="0"/>
              </a:rPr>
              <a:t>The diagram to the right shows a particle in equilibrium under a number of forces. </a:t>
            </a:r>
          </a:p>
          <a:p>
            <a:pPr marL="0" indent="0" algn="ctr">
              <a:buNone/>
            </a:pPr>
            <a:endParaRPr lang="en-GB" sz="1400" dirty="0">
              <a:latin typeface="Comic Sans MS" pitchFamily="66" charset="0"/>
            </a:endParaRPr>
          </a:p>
          <a:p>
            <a:pPr marL="0" indent="0" algn="ctr">
              <a:buNone/>
            </a:pPr>
            <a:r>
              <a:rPr lang="en-GB" sz="1400" dirty="0" smtClean="0">
                <a:latin typeface="Comic Sans MS" pitchFamily="66" charset="0"/>
              </a:rPr>
              <a:t>Calculate the magnitudes of the forces P and Q</a:t>
            </a:r>
          </a:p>
          <a:p>
            <a:pPr marL="0" indent="0" algn="ctr">
              <a:buNone/>
            </a:pPr>
            <a:endParaRPr lang="en-GB" sz="1400" dirty="0">
              <a:latin typeface="Comic Sans MS" pitchFamily="66" charset="0"/>
            </a:endParaRPr>
          </a:p>
          <a:p>
            <a:pPr algn="ctr">
              <a:buFont typeface="Wingdings"/>
              <a:buChar char="à"/>
            </a:pPr>
            <a:r>
              <a:rPr lang="en-GB" sz="1400" dirty="0" smtClean="0">
                <a:latin typeface="Comic Sans MS" pitchFamily="66" charset="0"/>
                <a:sym typeface="Wingdings" pitchFamily="2" charset="2"/>
              </a:rPr>
              <a:t>Start by resolving in both directions</a:t>
            </a:r>
          </a:p>
          <a:p>
            <a:pPr algn="ctr">
              <a:buFont typeface="Wingdings"/>
              <a:buChar char="à"/>
            </a:pPr>
            <a:endParaRPr lang="en-GB" sz="1400" dirty="0">
              <a:latin typeface="Comic Sans MS" pitchFamily="66" charset="0"/>
              <a:sym typeface="Wingdings" pitchFamily="2" charset="2"/>
            </a:endParaRPr>
          </a:p>
          <a:p>
            <a:pPr algn="ctr">
              <a:buFont typeface="Wingdings"/>
              <a:buChar char="à"/>
            </a:pPr>
            <a:endParaRPr lang="en-GB" sz="1400" dirty="0" smtClean="0">
              <a:latin typeface="Comic Sans MS" pitchFamily="66" charset="0"/>
              <a:sym typeface="Wingdings" pitchFamily="2" charset="2"/>
            </a:endParaRPr>
          </a:p>
          <a:p>
            <a:pPr algn="ctr">
              <a:buFont typeface="Wingdings"/>
              <a:buChar char="à"/>
            </a:pPr>
            <a:endParaRPr lang="en-GB" sz="1400" dirty="0">
              <a:latin typeface="Comic Sans MS" pitchFamily="66" charset="0"/>
              <a:sym typeface="Wingdings" pitchFamily="2" charset="2"/>
            </a:endParaRPr>
          </a:p>
          <a:p>
            <a:pPr algn="ctr">
              <a:buFont typeface="Wingdings"/>
              <a:buChar char="à"/>
            </a:pPr>
            <a:endParaRPr lang="en-GB" sz="1400" dirty="0" smtClean="0">
              <a:latin typeface="Comic Sans MS" pitchFamily="66" charset="0"/>
              <a:sym typeface="Wingdings" pitchFamily="2" charset="2"/>
            </a:endParaRPr>
          </a:p>
          <a:p>
            <a:pPr algn="ctr">
              <a:buFont typeface="Wingdings"/>
              <a:buChar char="à"/>
            </a:pPr>
            <a:r>
              <a:rPr lang="en-GB" sz="1400" dirty="0" smtClean="0">
                <a:solidFill>
                  <a:srgbClr val="FF0000"/>
                </a:solidFill>
                <a:latin typeface="Comic Sans MS" pitchFamily="66" charset="0"/>
                <a:sym typeface="Wingdings" pitchFamily="2" charset="2"/>
              </a:rPr>
              <a:t>You can now solve these by rearranging one and subbing it into the other!</a:t>
            </a:r>
          </a:p>
          <a:p>
            <a:pPr algn="ctr">
              <a:buFont typeface="Wingdings"/>
              <a:buChar char="à"/>
            </a:pPr>
            <a:r>
              <a:rPr lang="en-GB" sz="1400" dirty="0" smtClean="0">
                <a:solidFill>
                  <a:srgbClr val="FF0000"/>
                </a:solidFill>
                <a:latin typeface="Comic Sans MS" pitchFamily="66" charset="0"/>
                <a:sym typeface="Wingdings" pitchFamily="2" charset="2"/>
              </a:rPr>
              <a:t>Q = 0.769N</a:t>
            </a:r>
          </a:p>
          <a:p>
            <a:pPr algn="ctr">
              <a:buFont typeface="Wingdings"/>
              <a:buChar char="à"/>
            </a:pPr>
            <a:r>
              <a:rPr lang="en-GB" sz="1400" dirty="0" smtClean="0">
                <a:solidFill>
                  <a:srgbClr val="FF0000"/>
                </a:solidFill>
                <a:latin typeface="Comic Sans MS" pitchFamily="66" charset="0"/>
                <a:sym typeface="Wingdings" pitchFamily="2" charset="2"/>
              </a:rPr>
              <a:t>P = 0.576N</a:t>
            </a:r>
            <a:endParaRPr lang="en-GB" sz="1400" dirty="0">
              <a:solidFill>
                <a:srgbClr val="FF0000"/>
              </a:solidFill>
              <a:latin typeface="Comic Sans MS" pitchFamily="66" charset="0"/>
            </a:endParaRPr>
          </a:p>
        </p:txBody>
      </p:sp>
      <p:sp>
        <p:nvSpPr>
          <p:cNvPr id="4" name="TextBox 3"/>
          <p:cNvSpPr txBox="1"/>
          <p:nvPr/>
        </p:nvSpPr>
        <p:spPr>
          <a:xfrm>
            <a:off x="8721718" y="6531169"/>
            <a:ext cx="460382" cy="338554"/>
          </a:xfrm>
          <a:prstGeom prst="rect">
            <a:avLst/>
          </a:prstGeom>
          <a:noFill/>
        </p:spPr>
        <p:txBody>
          <a:bodyPr wrap="none" rtlCol="0">
            <a:spAutoFit/>
          </a:bodyPr>
          <a:lstStyle/>
          <a:p>
            <a:pPr algn="r"/>
            <a:r>
              <a:rPr lang="en-GB" sz="1600" dirty="0" smtClean="0">
                <a:latin typeface="Comic Sans MS" pitchFamily="66" charset="0"/>
              </a:rPr>
              <a:t>4A</a:t>
            </a:r>
            <a:endParaRPr lang="en-GB" sz="1600" dirty="0">
              <a:latin typeface="Comic Sans MS" pitchFamily="66" charset="0"/>
            </a:endParaRPr>
          </a:p>
        </p:txBody>
      </p:sp>
      <p:cxnSp>
        <p:nvCxnSpPr>
          <p:cNvPr id="45" name="Straight Arrow Connector 44"/>
          <p:cNvCxnSpPr/>
          <p:nvPr/>
        </p:nvCxnSpPr>
        <p:spPr>
          <a:xfrm flipV="1">
            <a:off x="6324600" y="1447800"/>
            <a:ext cx="0" cy="2590800"/>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rot="5400000" flipV="1">
            <a:off x="6324600" y="1524000"/>
            <a:ext cx="0" cy="2590800"/>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47" name="TextBox 46"/>
          <p:cNvSpPr txBox="1"/>
          <p:nvPr/>
        </p:nvSpPr>
        <p:spPr>
          <a:xfrm>
            <a:off x="6172200" y="1143000"/>
            <a:ext cx="304800" cy="307777"/>
          </a:xfrm>
          <a:prstGeom prst="rect">
            <a:avLst/>
          </a:prstGeom>
          <a:noFill/>
        </p:spPr>
        <p:txBody>
          <a:bodyPr wrap="square" rtlCol="0">
            <a:spAutoFit/>
          </a:bodyPr>
          <a:lstStyle/>
          <a:p>
            <a:r>
              <a:rPr lang="en-GB" sz="1400" dirty="0" smtClean="0">
                <a:latin typeface="Comic Sans MS" pitchFamily="66" charset="0"/>
              </a:rPr>
              <a:t>y</a:t>
            </a:r>
            <a:endParaRPr lang="en-GB" sz="1400" dirty="0">
              <a:latin typeface="Comic Sans MS" pitchFamily="66" charset="0"/>
            </a:endParaRPr>
          </a:p>
        </p:txBody>
      </p:sp>
      <p:sp>
        <p:nvSpPr>
          <p:cNvPr id="58" name="TextBox 57"/>
          <p:cNvSpPr txBox="1"/>
          <p:nvPr/>
        </p:nvSpPr>
        <p:spPr>
          <a:xfrm>
            <a:off x="7543800" y="2667000"/>
            <a:ext cx="304800" cy="307777"/>
          </a:xfrm>
          <a:prstGeom prst="rect">
            <a:avLst/>
          </a:prstGeom>
          <a:noFill/>
        </p:spPr>
        <p:txBody>
          <a:bodyPr wrap="square" rtlCol="0">
            <a:spAutoFit/>
          </a:bodyPr>
          <a:lstStyle/>
          <a:p>
            <a:r>
              <a:rPr lang="en-GB" sz="1400" dirty="0" smtClean="0">
                <a:latin typeface="Comic Sans MS" pitchFamily="66" charset="0"/>
              </a:rPr>
              <a:t>x</a:t>
            </a:r>
            <a:endParaRPr lang="en-GB" sz="1400" dirty="0">
              <a:latin typeface="Comic Sans MS" pitchFamily="66" charset="0"/>
            </a:endParaRPr>
          </a:p>
        </p:txBody>
      </p:sp>
      <p:cxnSp>
        <p:nvCxnSpPr>
          <p:cNvPr id="59" name="Straight Arrow Connector 58"/>
          <p:cNvCxnSpPr/>
          <p:nvPr/>
        </p:nvCxnSpPr>
        <p:spPr>
          <a:xfrm flipV="1">
            <a:off x="6321724" y="1940943"/>
            <a:ext cx="1086929" cy="892835"/>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flipH="1" flipV="1">
            <a:off x="5493589" y="1785668"/>
            <a:ext cx="828136" cy="1048112"/>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1" name="TextBox 60"/>
          <p:cNvSpPr txBox="1"/>
          <p:nvPr/>
        </p:nvSpPr>
        <p:spPr>
          <a:xfrm>
            <a:off x="5162909" y="1500997"/>
            <a:ext cx="537327" cy="307777"/>
          </a:xfrm>
          <a:prstGeom prst="rect">
            <a:avLst/>
          </a:prstGeom>
          <a:noFill/>
        </p:spPr>
        <p:txBody>
          <a:bodyPr wrap="none" rtlCol="0">
            <a:spAutoFit/>
          </a:bodyPr>
          <a:lstStyle/>
          <a:p>
            <a:r>
              <a:rPr lang="en-GB" sz="1400" dirty="0" smtClean="0">
                <a:latin typeface="Comic Sans MS" pitchFamily="66" charset="0"/>
              </a:rPr>
              <a:t>Q N</a:t>
            </a:r>
            <a:endParaRPr lang="en-GB" sz="1400" dirty="0">
              <a:latin typeface="Comic Sans MS" pitchFamily="66" charset="0"/>
            </a:endParaRPr>
          </a:p>
        </p:txBody>
      </p:sp>
      <p:sp>
        <p:nvSpPr>
          <p:cNvPr id="62" name="TextBox 61"/>
          <p:cNvSpPr txBox="1"/>
          <p:nvPr/>
        </p:nvSpPr>
        <p:spPr>
          <a:xfrm>
            <a:off x="7184366" y="1600200"/>
            <a:ext cx="473206" cy="307777"/>
          </a:xfrm>
          <a:prstGeom prst="rect">
            <a:avLst/>
          </a:prstGeom>
          <a:noFill/>
        </p:spPr>
        <p:txBody>
          <a:bodyPr wrap="none" rtlCol="0">
            <a:spAutoFit/>
          </a:bodyPr>
          <a:lstStyle/>
          <a:p>
            <a:r>
              <a:rPr lang="en-GB" sz="1400" dirty="0" smtClean="0">
                <a:latin typeface="Comic Sans MS" pitchFamily="66" charset="0"/>
              </a:rPr>
              <a:t>P N</a:t>
            </a:r>
            <a:endParaRPr lang="en-GB" sz="1400" dirty="0">
              <a:latin typeface="Comic Sans MS" pitchFamily="66" charset="0"/>
            </a:endParaRPr>
          </a:p>
        </p:txBody>
      </p:sp>
      <p:cxnSp>
        <p:nvCxnSpPr>
          <p:cNvPr id="63" name="Straight Arrow Connector 62"/>
          <p:cNvCxnSpPr/>
          <p:nvPr/>
        </p:nvCxnSpPr>
        <p:spPr>
          <a:xfrm flipV="1">
            <a:off x="6320286" y="2260120"/>
            <a:ext cx="1" cy="533399"/>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64" name="TextBox 63"/>
          <p:cNvSpPr txBox="1"/>
          <p:nvPr/>
        </p:nvSpPr>
        <p:spPr>
          <a:xfrm>
            <a:off x="6303034" y="2032959"/>
            <a:ext cx="407484" cy="307777"/>
          </a:xfrm>
          <a:prstGeom prst="rect">
            <a:avLst/>
          </a:prstGeom>
          <a:noFill/>
        </p:spPr>
        <p:txBody>
          <a:bodyPr wrap="none" rtlCol="0">
            <a:spAutoFit/>
          </a:bodyPr>
          <a:lstStyle/>
          <a:p>
            <a:r>
              <a:rPr lang="en-GB" sz="1400" dirty="0" smtClean="0">
                <a:solidFill>
                  <a:srgbClr val="0000FF"/>
                </a:solidFill>
                <a:latin typeface="Comic Sans MS" pitchFamily="66" charset="0"/>
              </a:rPr>
              <a:t>1N</a:t>
            </a:r>
            <a:endParaRPr lang="en-GB" sz="1400" dirty="0">
              <a:solidFill>
                <a:srgbClr val="0000FF"/>
              </a:solidFill>
              <a:latin typeface="Comic Sans MS" pitchFamily="66" charset="0"/>
            </a:endParaRPr>
          </a:p>
        </p:txBody>
      </p:sp>
      <p:cxnSp>
        <p:nvCxnSpPr>
          <p:cNvPr id="65" name="Straight Arrow Connector 64"/>
          <p:cNvCxnSpPr/>
          <p:nvPr/>
        </p:nvCxnSpPr>
        <p:spPr>
          <a:xfrm>
            <a:off x="6320286" y="2793520"/>
            <a:ext cx="0" cy="1066800"/>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66" name="TextBox 65"/>
          <p:cNvSpPr txBox="1"/>
          <p:nvPr/>
        </p:nvSpPr>
        <p:spPr>
          <a:xfrm>
            <a:off x="6328914" y="3505200"/>
            <a:ext cx="436338" cy="307777"/>
          </a:xfrm>
          <a:prstGeom prst="rect">
            <a:avLst/>
          </a:prstGeom>
          <a:noFill/>
        </p:spPr>
        <p:txBody>
          <a:bodyPr wrap="none" rtlCol="0">
            <a:spAutoFit/>
          </a:bodyPr>
          <a:lstStyle/>
          <a:p>
            <a:r>
              <a:rPr lang="en-GB" sz="1400" dirty="0" smtClean="0">
                <a:solidFill>
                  <a:srgbClr val="0000FF"/>
                </a:solidFill>
                <a:latin typeface="Comic Sans MS" pitchFamily="66" charset="0"/>
              </a:rPr>
              <a:t>2N</a:t>
            </a:r>
            <a:endParaRPr lang="en-GB" sz="1400" dirty="0">
              <a:solidFill>
                <a:srgbClr val="0000FF"/>
              </a:solidFill>
              <a:latin typeface="Comic Sans MS" pitchFamily="66" charset="0"/>
            </a:endParaRPr>
          </a:p>
        </p:txBody>
      </p:sp>
      <p:sp>
        <p:nvSpPr>
          <p:cNvPr id="36" name="Arc 35"/>
          <p:cNvSpPr/>
          <p:nvPr/>
        </p:nvSpPr>
        <p:spPr>
          <a:xfrm>
            <a:off x="5736566" y="2362200"/>
            <a:ext cx="914400" cy="914400"/>
          </a:xfrm>
          <a:prstGeom prst="arc">
            <a:avLst>
              <a:gd name="adj1" fmla="val 19944165"/>
              <a:gd name="adj2" fmla="val 21452713"/>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8" name="Arc 67"/>
          <p:cNvSpPr/>
          <p:nvPr/>
        </p:nvSpPr>
        <p:spPr>
          <a:xfrm>
            <a:off x="6041366" y="2362200"/>
            <a:ext cx="914400" cy="914400"/>
          </a:xfrm>
          <a:prstGeom prst="arc">
            <a:avLst>
              <a:gd name="adj1" fmla="val 10836511"/>
              <a:gd name="adj2" fmla="val 12681041"/>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9" name="TextBox 68"/>
          <p:cNvSpPr txBox="1"/>
          <p:nvPr/>
        </p:nvSpPr>
        <p:spPr>
          <a:xfrm>
            <a:off x="6574766" y="2514600"/>
            <a:ext cx="436338" cy="276999"/>
          </a:xfrm>
          <a:prstGeom prst="rect">
            <a:avLst/>
          </a:prstGeom>
          <a:noFill/>
        </p:spPr>
        <p:txBody>
          <a:bodyPr wrap="none" rtlCol="0">
            <a:spAutoFit/>
          </a:bodyPr>
          <a:lstStyle/>
          <a:p>
            <a:r>
              <a:rPr lang="en-GB" sz="1200" dirty="0" smtClean="0">
                <a:latin typeface="Comic Sans MS" pitchFamily="66" charset="0"/>
              </a:rPr>
              <a:t>40°</a:t>
            </a:r>
            <a:endParaRPr lang="en-GB" sz="1200" dirty="0">
              <a:latin typeface="Comic Sans MS" pitchFamily="66" charset="0"/>
            </a:endParaRPr>
          </a:p>
        </p:txBody>
      </p:sp>
      <p:sp>
        <p:nvSpPr>
          <p:cNvPr id="70" name="TextBox 69"/>
          <p:cNvSpPr txBox="1"/>
          <p:nvPr/>
        </p:nvSpPr>
        <p:spPr>
          <a:xfrm>
            <a:off x="5736566" y="2514600"/>
            <a:ext cx="436338" cy="276999"/>
          </a:xfrm>
          <a:prstGeom prst="rect">
            <a:avLst/>
          </a:prstGeom>
          <a:noFill/>
        </p:spPr>
        <p:txBody>
          <a:bodyPr wrap="none" rtlCol="0">
            <a:spAutoFit/>
          </a:bodyPr>
          <a:lstStyle/>
          <a:p>
            <a:r>
              <a:rPr lang="en-GB" sz="1200" dirty="0" smtClean="0">
                <a:latin typeface="Comic Sans MS" pitchFamily="66" charset="0"/>
              </a:rPr>
              <a:t>55°</a:t>
            </a:r>
            <a:endParaRPr lang="en-GB" sz="1200" dirty="0">
              <a:latin typeface="Comic Sans MS" pitchFamily="66" charset="0"/>
            </a:endParaRPr>
          </a:p>
        </p:txBody>
      </p:sp>
      <p:cxnSp>
        <p:nvCxnSpPr>
          <p:cNvPr id="71" name="Straight Arrow Connector 70"/>
          <p:cNvCxnSpPr/>
          <p:nvPr/>
        </p:nvCxnSpPr>
        <p:spPr>
          <a:xfrm>
            <a:off x="6346166" y="2819400"/>
            <a:ext cx="1066800"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5" name="Straight Arrow Connector 74"/>
          <p:cNvCxnSpPr/>
          <p:nvPr/>
        </p:nvCxnSpPr>
        <p:spPr>
          <a:xfrm flipV="1">
            <a:off x="7412966" y="1905000"/>
            <a:ext cx="0" cy="914400"/>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p:nvPr/>
        </p:nvCxnSpPr>
        <p:spPr>
          <a:xfrm flipH="1">
            <a:off x="5507966" y="2819400"/>
            <a:ext cx="838200"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83" name="Straight Arrow Connector 82"/>
          <p:cNvCxnSpPr/>
          <p:nvPr/>
        </p:nvCxnSpPr>
        <p:spPr>
          <a:xfrm flipV="1">
            <a:off x="5507966" y="1828800"/>
            <a:ext cx="0" cy="990600"/>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67" name="Oval 66"/>
          <p:cNvSpPr/>
          <p:nvPr/>
        </p:nvSpPr>
        <p:spPr>
          <a:xfrm>
            <a:off x="6290687" y="2776275"/>
            <a:ext cx="76200" cy="762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5" name="TextBox 84"/>
          <p:cNvSpPr txBox="1"/>
          <p:nvPr/>
        </p:nvSpPr>
        <p:spPr>
          <a:xfrm>
            <a:off x="7412966" y="2286000"/>
            <a:ext cx="684803" cy="276999"/>
          </a:xfrm>
          <a:prstGeom prst="rect">
            <a:avLst/>
          </a:prstGeom>
          <a:noFill/>
        </p:spPr>
        <p:txBody>
          <a:bodyPr wrap="none" rtlCol="0">
            <a:spAutoFit/>
          </a:bodyPr>
          <a:lstStyle/>
          <a:p>
            <a:r>
              <a:rPr lang="en-GB" sz="1200" dirty="0" smtClean="0">
                <a:solidFill>
                  <a:srgbClr val="0000FF"/>
                </a:solidFill>
                <a:latin typeface="Comic Sans MS" pitchFamily="66" charset="0"/>
              </a:rPr>
              <a:t>PSin40</a:t>
            </a:r>
            <a:endParaRPr lang="en-GB" sz="1200" dirty="0">
              <a:solidFill>
                <a:srgbClr val="0000FF"/>
              </a:solidFill>
              <a:latin typeface="Comic Sans MS" pitchFamily="66" charset="0"/>
            </a:endParaRPr>
          </a:p>
        </p:txBody>
      </p:sp>
      <p:sp>
        <p:nvSpPr>
          <p:cNvPr id="86" name="TextBox 85"/>
          <p:cNvSpPr txBox="1"/>
          <p:nvPr/>
        </p:nvSpPr>
        <p:spPr>
          <a:xfrm>
            <a:off x="4822166" y="2209800"/>
            <a:ext cx="739305" cy="276999"/>
          </a:xfrm>
          <a:prstGeom prst="rect">
            <a:avLst/>
          </a:prstGeom>
          <a:noFill/>
        </p:spPr>
        <p:txBody>
          <a:bodyPr wrap="none" rtlCol="0">
            <a:spAutoFit/>
          </a:bodyPr>
          <a:lstStyle/>
          <a:p>
            <a:r>
              <a:rPr lang="en-GB" sz="1200" dirty="0" smtClean="0">
                <a:solidFill>
                  <a:srgbClr val="0000FF"/>
                </a:solidFill>
                <a:latin typeface="Comic Sans MS" pitchFamily="66" charset="0"/>
              </a:rPr>
              <a:t>QSin55</a:t>
            </a:r>
            <a:endParaRPr lang="en-GB" sz="1200" dirty="0">
              <a:solidFill>
                <a:srgbClr val="0000FF"/>
              </a:solidFill>
              <a:latin typeface="Comic Sans MS" pitchFamily="66" charset="0"/>
            </a:endParaRPr>
          </a:p>
        </p:txBody>
      </p:sp>
      <p:sp>
        <p:nvSpPr>
          <p:cNvPr id="87" name="TextBox 86"/>
          <p:cNvSpPr txBox="1"/>
          <p:nvPr/>
        </p:nvSpPr>
        <p:spPr>
          <a:xfrm>
            <a:off x="5584166" y="2819400"/>
            <a:ext cx="756938" cy="276999"/>
          </a:xfrm>
          <a:prstGeom prst="rect">
            <a:avLst/>
          </a:prstGeom>
          <a:noFill/>
        </p:spPr>
        <p:txBody>
          <a:bodyPr wrap="none" rtlCol="0">
            <a:spAutoFit/>
          </a:bodyPr>
          <a:lstStyle/>
          <a:p>
            <a:r>
              <a:rPr lang="en-GB" sz="1200" dirty="0" smtClean="0">
                <a:solidFill>
                  <a:srgbClr val="FF0000"/>
                </a:solidFill>
                <a:latin typeface="Comic Sans MS" pitchFamily="66" charset="0"/>
              </a:rPr>
              <a:t>QCos55</a:t>
            </a:r>
            <a:endParaRPr lang="en-GB" sz="1200" dirty="0">
              <a:solidFill>
                <a:srgbClr val="FF0000"/>
              </a:solidFill>
              <a:latin typeface="Comic Sans MS" pitchFamily="66" charset="0"/>
            </a:endParaRPr>
          </a:p>
        </p:txBody>
      </p:sp>
      <p:sp>
        <p:nvSpPr>
          <p:cNvPr id="88" name="TextBox 87"/>
          <p:cNvSpPr txBox="1"/>
          <p:nvPr/>
        </p:nvSpPr>
        <p:spPr>
          <a:xfrm>
            <a:off x="6574766" y="2819400"/>
            <a:ext cx="702436" cy="276999"/>
          </a:xfrm>
          <a:prstGeom prst="rect">
            <a:avLst/>
          </a:prstGeom>
          <a:noFill/>
        </p:spPr>
        <p:txBody>
          <a:bodyPr wrap="none" rtlCol="0">
            <a:spAutoFit/>
          </a:bodyPr>
          <a:lstStyle/>
          <a:p>
            <a:r>
              <a:rPr lang="en-GB" sz="1200" dirty="0" smtClean="0">
                <a:solidFill>
                  <a:srgbClr val="FF0000"/>
                </a:solidFill>
                <a:latin typeface="Comic Sans MS" pitchFamily="66" charset="0"/>
              </a:rPr>
              <a:t>PCos40</a:t>
            </a:r>
            <a:endParaRPr lang="en-GB" sz="1200" dirty="0">
              <a:solidFill>
                <a:srgbClr val="FF0000"/>
              </a:solidFill>
              <a:latin typeface="Comic Sans MS" pitchFamily="66" charset="0"/>
            </a:endParaRPr>
          </a:p>
        </p:txBody>
      </p:sp>
      <mc:AlternateContent xmlns:mc="http://schemas.openxmlformats.org/markup-compatibility/2006" xmlns:a14="http://schemas.microsoft.com/office/drawing/2010/main">
        <mc:Choice Requires="a14">
          <p:sp>
            <p:nvSpPr>
              <p:cNvPr id="106" name="TextBox 105"/>
              <p:cNvSpPr txBox="1"/>
              <p:nvPr/>
            </p:nvSpPr>
            <p:spPr>
              <a:xfrm>
                <a:off x="304800" y="4419600"/>
                <a:ext cx="1976823"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𝑃𝐶𝑜𝑠</m:t>
                      </m:r>
                      <m:r>
                        <a:rPr lang="en-GB" sz="1400" b="0" i="1" smtClean="0">
                          <a:latin typeface="Cambria Math"/>
                        </a:rPr>
                        <m:t>40−</m:t>
                      </m:r>
                      <m:r>
                        <a:rPr lang="en-GB" sz="1400" b="0" i="1" smtClean="0">
                          <a:latin typeface="Cambria Math"/>
                        </a:rPr>
                        <m:t>𝑄𝐶𝑜𝑠</m:t>
                      </m:r>
                      <m:r>
                        <a:rPr lang="en-GB" sz="1400" b="0" i="1" smtClean="0">
                          <a:latin typeface="Cambria Math"/>
                        </a:rPr>
                        <m:t>55=0</m:t>
                      </m:r>
                    </m:oMath>
                  </m:oMathPara>
                </a14:m>
                <a:endParaRPr lang="en-GB" sz="1400" dirty="0"/>
              </a:p>
            </p:txBody>
          </p:sp>
        </mc:Choice>
        <mc:Fallback xmlns="">
          <p:sp>
            <p:nvSpPr>
              <p:cNvPr id="106" name="TextBox 105"/>
              <p:cNvSpPr txBox="1">
                <a:spLocks noRot="1" noChangeAspect="1" noMove="1" noResize="1" noEditPoints="1" noAdjustHandles="1" noChangeArrowheads="1" noChangeShapeType="1" noTextEdit="1"/>
              </p:cNvSpPr>
              <p:nvPr/>
            </p:nvSpPr>
            <p:spPr>
              <a:xfrm>
                <a:off x="304800" y="4419600"/>
                <a:ext cx="1976823" cy="307777"/>
              </a:xfrm>
              <a:prstGeom prst="rect">
                <a:avLst/>
              </a:prstGeom>
              <a:blipFill rotWithShape="1">
                <a:blip r:embed="rId2"/>
                <a:stretch>
                  <a:fillRect b="-8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07" name="TextBox 106"/>
              <p:cNvSpPr txBox="1"/>
              <p:nvPr/>
            </p:nvSpPr>
            <p:spPr>
              <a:xfrm>
                <a:off x="304800" y="4800600"/>
                <a:ext cx="2223301"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𝑃𝑆𝑖𝑛</m:t>
                      </m:r>
                      <m:r>
                        <a:rPr lang="en-GB" sz="1400" b="0" i="1" smtClean="0">
                          <a:latin typeface="Cambria Math"/>
                        </a:rPr>
                        <m:t>40+</m:t>
                      </m:r>
                      <m:r>
                        <a:rPr lang="en-GB" sz="1400" b="0" i="1" smtClean="0">
                          <a:latin typeface="Cambria Math"/>
                        </a:rPr>
                        <m:t>𝑄𝑆𝑖𝑛</m:t>
                      </m:r>
                      <m:r>
                        <a:rPr lang="en-GB" sz="1400" b="0" i="1" smtClean="0">
                          <a:latin typeface="Cambria Math"/>
                        </a:rPr>
                        <m:t>55−1=0</m:t>
                      </m:r>
                    </m:oMath>
                  </m:oMathPara>
                </a14:m>
                <a:endParaRPr lang="en-GB" sz="1400" dirty="0"/>
              </a:p>
            </p:txBody>
          </p:sp>
        </mc:Choice>
        <mc:Fallback xmlns="">
          <p:sp>
            <p:nvSpPr>
              <p:cNvPr id="107" name="TextBox 106"/>
              <p:cNvSpPr txBox="1">
                <a:spLocks noRot="1" noChangeAspect="1" noMove="1" noResize="1" noEditPoints="1" noAdjustHandles="1" noChangeArrowheads="1" noChangeShapeType="1" noTextEdit="1"/>
              </p:cNvSpPr>
              <p:nvPr/>
            </p:nvSpPr>
            <p:spPr>
              <a:xfrm>
                <a:off x="304800" y="4800600"/>
                <a:ext cx="2223301" cy="307777"/>
              </a:xfrm>
              <a:prstGeom prst="rect">
                <a:avLst/>
              </a:prstGeom>
              <a:blipFill rotWithShape="1">
                <a:blip r:embed="rId3"/>
                <a:stretch>
                  <a:fillRect b="-6000"/>
                </a:stretch>
              </a:blipFill>
            </p:spPr>
            <p:txBody>
              <a:bodyPr/>
              <a:lstStyle/>
              <a:p>
                <a:r>
                  <a:rPr lang="en-GB">
                    <a:noFill/>
                  </a:rPr>
                  <a:t> </a:t>
                </a:r>
              </a:p>
            </p:txBody>
          </p:sp>
        </mc:Fallback>
      </mc:AlternateContent>
      <p:sp>
        <p:nvSpPr>
          <p:cNvPr id="5" name="TextBox 4"/>
          <p:cNvSpPr txBox="1"/>
          <p:nvPr/>
        </p:nvSpPr>
        <p:spPr>
          <a:xfrm>
            <a:off x="76200" y="4419600"/>
            <a:ext cx="330540" cy="307777"/>
          </a:xfrm>
          <a:prstGeom prst="rect">
            <a:avLst/>
          </a:prstGeom>
          <a:noFill/>
        </p:spPr>
        <p:txBody>
          <a:bodyPr wrap="none" rtlCol="0">
            <a:spAutoFit/>
          </a:bodyPr>
          <a:lstStyle/>
          <a:p>
            <a:pPr algn="ctr"/>
            <a:r>
              <a:rPr lang="en-GB" sz="1400" dirty="0" smtClean="0">
                <a:latin typeface="Comic Sans MS" pitchFamily="66" charset="0"/>
              </a:rPr>
              <a:t>1)</a:t>
            </a:r>
            <a:endParaRPr lang="en-GB" sz="1400" dirty="0">
              <a:latin typeface="Comic Sans MS" pitchFamily="66" charset="0"/>
            </a:endParaRPr>
          </a:p>
        </p:txBody>
      </p:sp>
      <p:sp>
        <p:nvSpPr>
          <p:cNvPr id="48" name="TextBox 47"/>
          <p:cNvSpPr txBox="1"/>
          <p:nvPr/>
        </p:nvSpPr>
        <p:spPr>
          <a:xfrm>
            <a:off x="76200" y="4800600"/>
            <a:ext cx="359394" cy="307777"/>
          </a:xfrm>
          <a:prstGeom prst="rect">
            <a:avLst/>
          </a:prstGeom>
          <a:noFill/>
        </p:spPr>
        <p:txBody>
          <a:bodyPr wrap="none" rtlCol="0">
            <a:spAutoFit/>
          </a:bodyPr>
          <a:lstStyle/>
          <a:p>
            <a:pPr algn="ctr"/>
            <a:r>
              <a:rPr lang="en-GB" sz="1400" dirty="0" smtClean="0">
                <a:latin typeface="Comic Sans MS" pitchFamily="66" charset="0"/>
              </a:rPr>
              <a:t>2)</a:t>
            </a:r>
            <a:endParaRPr lang="en-GB" sz="1400" dirty="0">
              <a:latin typeface="Comic Sans MS" pitchFamily="66" charset="0"/>
            </a:endParaRPr>
          </a:p>
        </p:txBody>
      </p:sp>
      <p:cxnSp>
        <p:nvCxnSpPr>
          <p:cNvPr id="8" name="Straight Arrow Connector 7"/>
          <p:cNvCxnSpPr/>
          <p:nvPr/>
        </p:nvCxnSpPr>
        <p:spPr>
          <a:xfrm>
            <a:off x="2209800" y="4572000"/>
            <a:ext cx="3048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53" name="TextBox 52"/>
              <p:cNvSpPr txBox="1"/>
              <p:nvPr/>
            </p:nvSpPr>
            <p:spPr>
              <a:xfrm>
                <a:off x="2497347" y="4293079"/>
                <a:ext cx="1181669" cy="50148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m:t>
                      </m:r>
                      <m:r>
                        <a:rPr lang="en-GB" sz="1400" b="0" i="1" smtClean="0">
                          <a:latin typeface="Cambria Math"/>
                        </a:rPr>
                        <m:t>=</m:t>
                      </m:r>
                      <m:f>
                        <m:fPr>
                          <m:ctrlPr>
                            <a:rPr lang="en-GB" sz="1400" b="0" i="1" smtClean="0">
                              <a:latin typeface="Cambria Math"/>
                            </a:rPr>
                          </m:ctrlPr>
                        </m:fPr>
                        <m:num>
                          <m:r>
                            <a:rPr lang="en-GB" sz="1400" b="0" i="1" smtClean="0">
                              <a:latin typeface="Cambria Math"/>
                            </a:rPr>
                            <m:t>𝑄𝐶𝑜𝑠</m:t>
                          </m:r>
                          <m:r>
                            <a:rPr lang="en-GB" sz="1400" b="0" i="1" smtClean="0">
                              <a:latin typeface="Cambria Math"/>
                            </a:rPr>
                            <m:t>55</m:t>
                          </m:r>
                        </m:num>
                        <m:den>
                          <m:r>
                            <a:rPr lang="en-GB" sz="1400" b="0" i="1" smtClean="0">
                              <a:latin typeface="Cambria Math"/>
                            </a:rPr>
                            <m:t>𝐶𝑜𝑠</m:t>
                          </m:r>
                          <m:r>
                            <a:rPr lang="en-GB" sz="1400" b="0" i="1" smtClean="0">
                              <a:latin typeface="Cambria Math"/>
                            </a:rPr>
                            <m:t>40</m:t>
                          </m:r>
                        </m:den>
                      </m:f>
                    </m:oMath>
                  </m:oMathPara>
                </a14:m>
                <a:endParaRPr lang="en-GB" sz="1400" dirty="0"/>
              </a:p>
            </p:txBody>
          </p:sp>
        </mc:Choice>
        <mc:Fallback xmlns="">
          <p:sp>
            <p:nvSpPr>
              <p:cNvPr id="53" name="TextBox 52"/>
              <p:cNvSpPr txBox="1">
                <a:spLocks noRot="1" noChangeAspect="1" noMove="1" noResize="1" noEditPoints="1" noAdjustHandles="1" noChangeArrowheads="1" noChangeShapeType="1" noTextEdit="1"/>
              </p:cNvSpPr>
              <p:nvPr/>
            </p:nvSpPr>
            <p:spPr>
              <a:xfrm>
                <a:off x="2497347" y="4293079"/>
                <a:ext cx="1181669" cy="501484"/>
              </a:xfrm>
              <a:prstGeom prst="rect">
                <a:avLst/>
              </a:prstGeom>
              <a:blipFill rotWithShape="1">
                <a:blip r:embed="rId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9" name="TextBox 88"/>
              <p:cNvSpPr txBox="1"/>
              <p:nvPr/>
            </p:nvSpPr>
            <p:spPr>
              <a:xfrm>
                <a:off x="4572000" y="4343400"/>
                <a:ext cx="1181669" cy="50148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m:t>
                      </m:r>
                      <m:r>
                        <a:rPr lang="en-GB" sz="1400" b="0" i="1" smtClean="0">
                          <a:latin typeface="Cambria Math"/>
                        </a:rPr>
                        <m:t>=</m:t>
                      </m:r>
                      <m:f>
                        <m:fPr>
                          <m:ctrlPr>
                            <a:rPr lang="en-GB" sz="1400" b="0" i="1" smtClean="0">
                              <a:latin typeface="Cambria Math"/>
                            </a:rPr>
                          </m:ctrlPr>
                        </m:fPr>
                        <m:num>
                          <m:r>
                            <a:rPr lang="en-GB" sz="1400" b="0" i="1" smtClean="0">
                              <a:latin typeface="Cambria Math"/>
                            </a:rPr>
                            <m:t>𝑄𝐶𝑜𝑠</m:t>
                          </m:r>
                          <m:r>
                            <a:rPr lang="en-GB" sz="1400" b="0" i="1" smtClean="0">
                              <a:latin typeface="Cambria Math"/>
                            </a:rPr>
                            <m:t>55</m:t>
                          </m:r>
                        </m:num>
                        <m:den>
                          <m:r>
                            <a:rPr lang="en-GB" sz="1400" b="0" i="1" smtClean="0">
                              <a:latin typeface="Cambria Math"/>
                            </a:rPr>
                            <m:t>𝐶𝑜𝑠</m:t>
                          </m:r>
                          <m:r>
                            <a:rPr lang="en-GB" sz="1400" b="0" i="1" smtClean="0">
                              <a:latin typeface="Cambria Math"/>
                            </a:rPr>
                            <m:t>40</m:t>
                          </m:r>
                        </m:den>
                      </m:f>
                    </m:oMath>
                  </m:oMathPara>
                </a14:m>
                <a:endParaRPr lang="en-GB" sz="1400" dirty="0"/>
              </a:p>
            </p:txBody>
          </p:sp>
        </mc:Choice>
        <mc:Fallback xmlns="">
          <p:sp>
            <p:nvSpPr>
              <p:cNvPr id="89" name="TextBox 88"/>
              <p:cNvSpPr txBox="1">
                <a:spLocks noRot="1" noChangeAspect="1" noMove="1" noResize="1" noEditPoints="1" noAdjustHandles="1" noChangeArrowheads="1" noChangeShapeType="1" noTextEdit="1"/>
              </p:cNvSpPr>
              <p:nvPr/>
            </p:nvSpPr>
            <p:spPr>
              <a:xfrm>
                <a:off x="4572000" y="4343400"/>
                <a:ext cx="1181669" cy="501484"/>
              </a:xfrm>
              <a:prstGeom prst="rect">
                <a:avLst/>
              </a:prstGeom>
              <a:blipFill rotWithShape="1">
                <a:blip r:embed="rId5"/>
                <a:stretch>
                  <a:fillRect/>
                </a:stretch>
              </a:blipFill>
            </p:spPr>
            <p:txBody>
              <a:bodyPr/>
              <a:lstStyle/>
              <a:p>
                <a:r>
                  <a:rPr lang="en-GB">
                    <a:noFill/>
                  </a:rPr>
                  <a:t> </a:t>
                </a:r>
              </a:p>
            </p:txBody>
          </p:sp>
        </mc:Fallback>
      </mc:AlternateContent>
      <p:sp>
        <p:nvSpPr>
          <p:cNvPr id="90" name="TextBox 89"/>
          <p:cNvSpPr txBox="1"/>
          <p:nvPr/>
        </p:nvSpPr>
        <p:spPr>
          <a:xfrm>
            <a:off x="4241321" y="4461294"/>
            <a:ext cx="330540" cy="307777"/>
          </a:xfrm>
          <a:prstGeom prst="rect">
            <a:avLst/>
          </a:prstGeom>
          <a:noFill/>
        </p:spPr>
        <p:txBody>
          <a:bodyPr wrap="none" rtlCol="0">
            <a:spAutoFit/>
          </a:bodyPr>
          <a:lstStyle/>
          <a:p>
            <a:pPr algn="ctr"/>
            <a:r>
              <a:rPr lang="en-GB" sz="1400" dirty="0" smtClean="0">
                <a:latin typeface="Comic Sans MS" pitchFamily="66" charset="0"/>
              </a:rPr>
              <a:t>1)</a:t>
            </a:r>
            <a:endParaRPr lang="en-GB" sz="1400" dirty="0">
              <a:latin typeface="Comic Sans MS" pitchFamily="66" charset="0"/>
            </a:endParaRPr>
          </a:p>
        </p:txBody>
      </p:sp>
      <mc:AlternateContent xmlns:mc="http://schemas.openxmlformats.org/markup-compatibility/2006" xmlns:a14="http://schemas.microsoft.com/office/drawing/2010/main">
        <mc:Choice Requires="a14">
          <p:sp>
            <p:nvSpPr>
              <p:cNvPr id="91" name="TextBox 90"/>
              <p:cNvSpPr txBox="1"/>
              <p:nvPr/>
            </p:nvSpPr>
            <p:spPr>
              <a:xfrm>
                <a:off x="4571999" y="4953000"/>
                <a:ext cx="1494255" cy="50148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m:t>
                      </m:r>
                      <m:r>
                        <a:rPr lang="en-GB" sz="1400" b="0" i="1" smtClean="0">
                          <a:latin typeface="Cambria Math"/>
                        </a:rPr>
                        <m:t>=</m:t>
                      </m:r>
                      <m:f>
                        <m:fPr>
                          <m:ctrlPr>
                            <a:rPr lang="en-GB" sz="1400" b="0" i="1" smtClean="0">
                              <a:latin typeface="Cambria Math"/>
                            </a:rPr>
                          </m:ctrlPr>
                        </m:fPr>
                        <m:num>
                          <m:r>
                            <a:rPr lang="en-GB" sz="1400" b="0" i="1" smtClean="0">
                              <a:latin typeface="Cambria Math"/>
                            </a:rPr>
                            <m:t>0.769</m:t>
                          </m:r>
                          <m:r>
                            <a:rPr lang="en-GB" sz="1400" b="0" i="1" smtClean="0">
                              <a:latin typeface="Cambria Math"/>
                            </a:rPr>
                            <m:t>𝐶𝑜𝑠</m:t>
                          </m:r>
                          <m:r>
                            <a:rPr lang="en-GB" sz="1400" b="0" i="1" smtClean="0">
                              <a:latin typeface="Cambria Math"/>
                            </a:rPr>
                            <m:t>55</m:t>
                          </m:r>
                        </m:num>
                        <m:den>
                          <m:r>
                            <a:rPr lang="en-GB" sz="1400" b="0" i="1" smtClean="0">
                              <a:latin typeface="Cambria Math"/>
                            </a:rPr>
                            <m:t>𝐶𝑜𝑠</m:t>
                          </m:r>
                          <m:r>
                            <a:rPr lang="en-GB" sz="1400" b="0" i="1" smtClean="0">
                              <a:latin typeface="Cambria Math"/>
                            </a:rPr>
                            <m:t>40</m:t>
                          </m:r>
                        </m:den>
                      </m:f>
                    </m:oMath>
                  </m:oMathPara>
                </a14:m>
                <a:endParaRPr lang="en-GB" sz="1400" dirty="0"/>
              </a:p>
            </p:txBody>
          </p:sp>
        </mc:Choice>
        <mc:Fallback xmlns="">
          <p:sp>
            <p:nvSpPr>
              <p:cNvPr id="91" name="TextBox 90"/>
              <p:cNvSpPr txBox="1">
                <a:spLocks noRot="1" noChangeAspect="1" noMove="1" noResize="1" noEditPoints="1" noAdjustHandles="1" noChangeArrowheads="1" noChangeShapeType="1" noTextEdit="1"/>
              </p:cNvSpPr>
              <p:nvPr/>
            </p:nvSpPr>
            <p:spPr>
              <a:xfrm>
                <a:off x="4571999" y="4953000"/>
                <a:ext cx="1494255" cy="501484"/>
              </a:xfrm>
              <a:prstGeom prst="rect">
                <a:avLst/>
              </a:prstGeom>
              <a:blipFill rotWithShape="1">
                <a:blip r:embed="rId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2" name="TextBox 91"/>
              <p:cNvSpPr txBox="1"/>
              <p:nvPr/>
            </p:nvSpPr>
            <p:spPr>
              <a:xfrm>
                <a:off x="4572000" y="5562600"/>
                <a:ext cx="1144352"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m:t>
                      </m:r>
                      <m:r>
                        <a:rPr lang="en-GB" sz="1400" b="0" i="1" smtClean="0">
                          <a:latin typeface="Cambria Math"/>
                        </a:rPr>
                        <m:t>=0.576</m:t>
                      </m:r>
                      <m:r>
                        <a:rPr lang="en-GB" sz="1400" b="0" i="1" smtClean="0">
                          <a:latin typeface="Cambria Math"/>
                        </a:rPr>
                        <m:t>𝑁</m:t>
                      </m:r>
                    </m:oMath>
                  </m:oMathPara>
                </a14:m>
                <a:endParaRPr lang="en-GB" sz="1400" dirty="0"/>
              </a:p>
            </p:txBody>
          </p:sp>
        </mc:Choice>
        <mc:Fallback xmlns="">
          <p:sp>
            <p:nvSpPr>
              <p:cNvPr id="92" name="TextBox 91"/>
              <p:cNvSpPr txBox="1">
                <a:spLocks noRot="1" noChangeAspect="1" noMove="1" noResize="1" noEditPoints="1" noAdjustHandles="1" noChangeArrowheads="1" noChangeShapeType="1" noTextEdit="1"/>
              </p:cNvSpPr>
              <p:nvPr/>
            </p:nvSpPr>
            <p:spPr>
              <a:xfrm>
                <a:off x="4572000" y="5562600"/>
                <a:ext cx="1144352" cy="307777"/>
              </a:xfrm>
              <a:prstGeom prst="rect">
                <a:avLst/>
              </a:prstGeom>
              <a:blipFill rotWithShape="1">
                <a:blip r:embed="rId7"/>
                <a:stretch>
                  <a:fillRect/>
                </a:stretch>
              </a:blipFill>
            </p:spPr>
            <p:txBody>
              <a:bodyPr/>
              <a:lstStyle/>
              <a:p>
                <a:r>
                  <a:rPr lang="en-GB">
                    <a:noFill/>
                  </a:rPr>
                  <a:t> </a:t>
                </a:r>
              </a:p>
            </p:txBody>
          </p:sp>
        </mc:Fallback>
      </mc:AlternateContent>
      <p:sp>
        <p:nvSpPr>
          <p:cNvPr id="93" name="Arc 92"/>
          <p:cNvSpPr/>
          <p:nvPr/>
        </p:nvSpPr>
        <p:spPr>
          <a:xfrm>
            <a:off x="5943599" y="4648200"/>
            <a:ext cx="457200" cy="557841"/>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98" name="TextBox 97"/>
          <p:cNvSpPr txBox="1"/>
          <p:nvPr/>
        </p:nvSpPr>
        <p:spPr>
          <a:xfrm>
            <a:off x="6324599" y="4724400"/>
            <a:ext cx="1488059" cy="430887"/>
          </a:xfrm>
          <a:prstGeom prst="rect">
            <a:avLst/>
          </a:prstGeom>
          <a:noFill/>
        </p:spPr>
        <p:txBody>
          <a:bodyPr wrap="square" rtlCol="0">
            <a:spAutoFit/>
          </a:bodyPr>
          <a:lstStyle/>
          <a:p>
            <a:pPr algn="ctr"/>
            <a:r>
              <a:rPr lang="en-GB" sz="1100" dirty="0" smtClean="0">
                <a:solidFill>
                  <a:srgbClr val="FF0000"/>
                </a:solidFill>
                <a:latin typeface="Comic Sans MS" pitchFamily="66" charset="0"/>
              </a:rPr>
              <a:t>Sub in Q (use the exact value)</a:t>
            </a:r>
            <a:endParaRPr lang="en-GB" sz="1100" dirty="0">
              <a:solidFill>
                <a:srgbClr val="FF0000"/>
              </a:solidFill>
              <a:latin typeface="Comic Sans MS" pitchFamily="66" charset="0"/>
            </a:endParaRPr>
          </a:p>
        </p:txBody>
      </p:sp>
      <p:sp>
        <p:nvSpPr>
          <p:cNvPr id="99" name="Arc 98"/>
          <p:cNvSpPr/>
          <p:nvPr/>
        </p:nvSpPr>
        <p:spPr>
          <a:xfrm>
            <a:off x="5943599" y="5181600"/>
            <a:ext cx="457200" cy="557841"/>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00" name="TextBox 99"/>
          <p:cNvSpPr txBox="1"/>
          <p:nvPr/>
        </p:nvSpPr>
        <p:spPr>
          <a:xfrm>
            <a:off x="6324600" y="5334000"/>
            <a:ext cx="1066800" cy="261610"/>
          </a:xfrm>
          <a:prstGeom prst="rect">
            <a:avLst/>
          </a:prstGeom>
          <a:noFill/>
        </p:spPr>
        <p:txBody>
          <a:bodyPr wrap="square" rtlCol="0">
            <a:spAutoFit/>
          </a:bodyPr>
          <a:lstStyle/>
          <a:p>
            <a:pPr algn="ctr"/>
            <a:r>
              <a:rPr lang="en-GB" sz="1100" dirty="0">
                <a:solidFill>
                  <a:srgbClr val="FF0000"/>
                </a:solidFill>
                <a:latin typeface="Comic Sans MS" pitchFamily="66" charset="0"/>
              </a:rPr>
              <a:t>C</a:t>
            </a:r>
            <a:r>
              <a:rPr lang="en-GB" sz="1100" dirty="0" smtClean="0">
                <a:solidFill>
                  <a:srgbClr val="FF0000"/>
                </a:solidFill>
                <a:latin typeface="Comic Sans MS" pitchFamily="66" charset="0"/>
              </a:rPr>
              <a:t>alculate</a:t>
            </a:r>
            <a:endParaRPr lang="en-GB" sz="1100" dirty="0">
              <a:solidFill>
                <a:srgbClr val="FF0000"/>
              </a:solidFill>
              <a:latin typeface="Comic Sans MS" pitchFamily="66" charset="0"/>
            </a:endParaRPr>
          </a:p>
        </p:txBody>
      </p:sp>
      <p:pic>
        <p:nvPicPr>
          <p:cNvPr id="44" name="Picture 2" descr="C:\Users\Mike\Downloads\mathspic (1).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2400" y="152400"/>
            <a:ext cx="1524000" cy="1104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21018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0"/>
                                        </p:tgtEl>
                                        <p:attrNameLst>
                                          <p:attrName>style.visibility</p:attrName>
                                        </p:attrNameLst>
                                      </p:cBhvr>
                                      <p:to>
                                        <p:strVal val="visible"/>
                                      </p:to>
                                    </p:set>
                                    <p:animEffect transition="in" filter="blinds(horizontal)">
                                      <p:cBhvr>
                                        <p:cTn id="7" dur="500"/>
                                        <p:tgtEl>
                                          <p:spTgt spid="90"/>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89"/>
                                        </p:tgtEl>
                                        <p:attrNameLst>
                                          <p:attrName>style.visibility</p:attrName>
                                        </p:attrNameLst>
                                      </p:cBhvr>
                                      <p:to>
                                        <p:strVal val="visible"/>
                                      </p:to>
                                    </p:set>
                                    <p:animEffect transition="in" filter="blinds(horizontal)">
                                      <p:cBhvr>
                                        <p:cTn id="10" dur="500"/>
                                        <p:tgtEl>
                                          <p:spTgt spid="89"/>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93"/>
                                        </p:tgtEl>
                                        <p:attrNameLst>
                                          <p:attrName>style.visibility</p:attrName>
                                        </p:attrNameLst>
                                      </p:cBhvr>
                                      <p:to>
                                        <p:strVal val="visible"/>
                                      </p:to>
                                    </p:set>
                                    <p:animEffect transition="in" filter="blinds(horizontal)">
                                      <p:cBhvr>
                                        <p:cTn id="15" dur="500"/>
                                        <p:tgtEl>
                                          <p:spTgt spid="93"/>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98"/>
                                        </p:tgtEl>
                                        <p:attrNameLst>
                                          <p:attrName>style.visibility</p:attrName>
                                        </p:attrNameLst>
                                      </p:cBhvr>
                                      <p:to>
                                        <p:strVal val="visible"/>
                                      </p:to>
                                    </p:set>
                                    <p:animEffect transition="in" filter="blinds(horizontal)">
                                      <p:cBhvr>
                                        <p:cTn id="20" dur="500"/>
                                        <p:tgtEl>
                                          <p:spTgt spid="98"/>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91"/>
                                        </p:tgtEl>
                                        <p:attrNameLst>
                                          <p:attrName>style.visibility</p:attrName>
                                        </p:attrNameLst>
                                      </p:cBhvr>
                                      <p:to>
                                        <p:strVal val="visible"/>
                                      </p:to>
                                    </p:set>
                                    <p:animEffect transition="in" filter="blinds(horizontal)">
                                      <p:cBhvr>
                                        <p:cTn id="25" dur="500"/>
                                        <p:tgtEl>
                                          <p:spTgt spid="91"/>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99"/>
                                        </p:tgtEl>
                                        <p:attrNameLst>
                                          <p:attrName>style.visibility</p:attrName>
                                        </p:attrNameLst>
                                      </p:cBhvr>
                                      <p:to>
                                        <p:strVal val="visible"/>
                                      </p:to>
                                    </p:set>
                                    <p:animEffect transition="in" filter="blinds(horizontal)">
                                      <p:cBhvr>
                                        <p:cTn id="30" dur="500"/>
                                        <p:tgtEl>
                                          <p:spTgt spid="99"/>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100"/>
                                        </p:tgtEl>
                                        <p:attrNameLst>
                                          <p:attrName>style.visibility</p:attrName>
                                        </p:attrNameLst>
                                      </p:cBhvr>
                                      <p:to>
                                        <p:strVal val="visible"/>
                                      </p:to>
                                    </p:set>
                                    <p:animEffect transition="in" filter="blinds(horizontal)">
                                      <p:cBhvr>
                                        <p:cTn id="35" dur="500"/>
                                        <p:tgtEl>
                                          <p:spTgt spid="100"/>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92"/>
                                        </p:tgtEl>
                                        <p:attrNameLst>
                                          <p:attrName>style.visibility</p:attrName>
                                        </p:attrNameLst>
                                      </p:cBhvr>
                                      <p:to>
                                        <p:strVal val="visible"/>
                                      </p:to>
                                    </p:set>
                                    <p:animEffect transition="in" filter="blinds(horizontal)">
                                      <p:cBhvr>
                                        <p:cTn id="40" dur="500"/>
                                        <p:tgtEl>
                                          <p:spTgt spid="92"/>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nodeType="clickEffect">
                                  <p:stCondLst>
                                    <p:cond delay="0"/>
                                  </p:stCondLst>
                                  <p:childTnLst>
                                    <p:set>
                                      <p:cBhvr>
                                        <p:cTn id="44" dur="1" fill="hold">
                                          <p:stCondLst>
                                            <p:cond delay="0"/>
                                          </p:stCondLst>
                                        </p:cTn>
                                        <p:tgtEl>
                                          <p:spTgt spid="3">
                                            <p:txEl>
                                              <p:pRg st="13" end="13"/>
                                            </p:txEl>
                                          </p:spTgt>
                                        </p:tgtEl>
                                        <p:attrNameLst>
                                          <p:attrName>style.visibility</p:attrName>
                                        </p:attrNameLst>
                                      </p:cBhvr>
                                      <p:to>
                                        <p:strVal val="visible"/>
                                      </p:to>
                                    </p:set>
                                    <p:animEffect transition="in" filter="blinds(horizontal)">
                                      <p:cBhvr>
                                        <p:cTn id="45"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 grpId="0"/>
      <p:bldP spid="90" grpId="0"/>
      <p:bldP spid="91" grpId="0"/>
      <p:bldP spid="92" grpId="0"/>
      <p:bldP spid="93" grpId="0" animBg="1"/>
      <p:bldP spid="98" grpId="0"/>
      <p:bldP spid="99" grpId="0" animBg="1"/>
      <p:bldP spid="10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omic Sans MS" pitchFamily="66" charset="0"/>
              </a:rPr>
              <a:t>Statics of a Particle</a:t>
            </a:r>
            <a:endParaRPr lang="en-GB" dirty="0">
              <a:latin typeface="Comic Sans MS" pitchFamily="66" charset="0"/>
            </a:endParaRPr>
          </a:p>
        </p:txBody>
      </p:sp>
      <p:sp>
        <p:nvSpPr>
          <p:cNvPr id="3" name="Content Placeholder 2"/>
          <p:cNvSpPr>
            <a:spLocks noGrp="1"/>
          </p:cNvSpPr>
          <p:nvPr>
            <p:ph idx="1"/>
          </p:nvPr>
        </p:nvSpPr>
        <p:spPr>
          <a:xfrm>
            <a:off x="152400" y="1600200"/>
            <a:ext cx="3657600" cy="5105400"/>
          </a:xfrm>
        </p:spPr>
        <p:txBody>
          <a:bodyPr>
            <a:normAutofit/>
          </a:bodyPr>
          <a:lstStyle/>
          <a:p>
            <a:pPr marL="0" indent="0" algn="ctr">
              <a:buNone/>
            </a:pPr>
            <a:r>
              <a:rPr lang="en-GB" sz="1400" b="1" dirty="0" smtClean="0">
                <a:latin typeface="Comic Sans MS" pitchFamily="66" charset="0"/>
              </a:rPr>
              <a:t>You can solve problems involving particles in equilibrium by considering forces acting horizontally and vertically</a:t>
            </a:r>
            <a:endParaRPr lang="en-GB" sz="1400" dirty="0" smtClean="0">
              <a:latin typeface="Comic Sans MS" pitchFamily="66" charset="0"/>
            </a:endParaRPr>
          </a:p>
          <a:p>
            <a:pPr marL="0" indent="0" algn="ctr">
              <a:buNone/>
            </a:pPr>
            <a:endParaRPr lang="en-GB" sz="1400" b="1" dirty="0">
              <a:latin typeface="Comic Sans MS" pitchFamily="66" charset="0"/>
            </a:endParaRPr>
          </a:p>
          <a:p>
            <a:pPr marL="0" indent="0" algn="ctr">
              <a:buNone/>
            </a:pPr>
            <a:r>
              <a:rPr lang="en-GB" sz="1400" dirty="0" smtClean="0">
                <a:latin typeface="Comic Sans MS" pitchFamily="66" charset="0"/>
              </a:rPr>
              <a:t>The diagram shows a particle in equilibrium on an inclined plane under the effect of the forces shown.</a:t>
            </a:r>
          </a:p>
          <a:p>
            <a:pPr marL="0" indent="0" algn="ctr">
              <a:buNone/>
            </a:pPr>
            <a:endParaRPr lang="en-GB" sz="1400" dirty="0">
              <a:latin typeface="Comic Sans MS" pitchFamily="66" charset="0"/>
            </a:endParaRPr>
          </a:p>
          <a:p>
            <a:pPr marL="0" indent="0" algn="ctr">
              <a:buNone/>
            </a:pPr>
            <a:r>
              <a:rPr lang="en-GB" sz="1400" dirty="0" smtClean="0">
                <a:latin typeface="Comic Sans MS" pitchFamily="66" charset="0"/>
              </a:rPr>
              <a:t>Find the magnitude of the force P and the size of angle </a:t>
            </a:r>
            <a:r>
              <a:rPr lang="el-GR" sz="1400" dirty="0" smtClean="0">
                <a:latin typeface="Comic Sans MS" pitchFamily="66" charset="0"/>
              </a:rPr>
              <a:t>θ</a:t>
            </a:r>
            <a:r>
              <a:rPr lang="en-GB" sz="1400" dirty="0" smtClean="0">
                <a:latin typeface="Comic Sans MS" pitchFamily="66" charset="0"/>
              </a:rPr>
              <a:t>.</a:t>
            </a:r>
          </a:p>
          <a:p>
            <a:pPr marL="0" indent="0" algn="ctr">
              <a:buNone/>
            </a:pPr>
            <a:endParaRPr lang="en-GB" sz="1400" dirty="0">
              <a:latin typeface="Comic Sans MS" pitchFamily="66" charset="0"/>
            </a:endParaRPr>
          </a:p>
          <a:p>
            <a:pPr marL="0" indent="0" algn="ctr">
              <a:buNone/>
            </a:pPr>
            <a:r>
              <a:rPr lang="en-GB" sz="1400" dirty="0" smtClean="0">
                <a:latin typeface="Comic Sans MS" pitchFamily="66" charset="0"/>
                <a:sym typeface="Wingdings" pitchFamily="2" charset="2"/>
              </a:rPr>
              <a:t> Start by splitting forces into parallel and perpendicular directions</a:t>
            </a:r>
            <a:endParaRPr lang="en-GB" sz="1400" dirty="0">
              <a:latin typeface="Comic Sans MS" pitchFamily="66" charset="0"/>
            </a:endParaRPr>
          </a:p>
        </p:txBody>
      </p:sp>
      <p:sp>
        <p:nvSpPr>
          <p:cNvPr id="4" name="TextBox 3"/>
          <p:cNvSpPr txBox="1"/>
          <p:nvPr/>
        </p:nvSpPr>
        <p:spPr>
          <a:xfrm>
            <a:off x="8721718" y="6531169"/>
            <a:ext cx="460382" cy="338554"/>
          </a:xfrm>
          <a:prstGeom prst="rect">
            <a:avLst/>
          </a:prstGeom>
          <a:noFill/>
        </p:spPr>
        <p:txBody>
          <a:bodyPr wrap="none" rtlCol="0">
            <a:spAutoFit/>
          </a:bodyPr>
          <a:lstStyle/>
          <a:p>
            <a:pPr algn="r"/>
            <a:r>
              <a:rPr lang="en-GB" sz="1600" dirty="0" smtClean="0">
                <a:latin typeface="Comic Sans MS" pitchFamily="66" charset="0"/>
              </a:rPr>
              <a:t>4A</a:t>
            </a:r>
            <a:endParaRPr lang="en-GB" sz="1600" dirty="0">
              <a:latin typeface="Comic Sans MS" pitchFamily="66" charset="0"/>
            </a:endParaRPr>
          </a:p>
        </p:txBody>
      </p:sp>
      <p:cxnSp>
        <p:nvCxnSpPr>
          <p:cNvPr id="7" name="Straight Arrow Connector 6"/>
          <p:cNvCxnSpPr/>
          <p:nvPr/>
        </p:nvCxnSpPr>
        <p:spPr>
          <a:xfrm>
            <a:off x="6400800" y="2667000"/>
            <a:ext cx="0" cy="9144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flipH="1" flipV="1">
            <a:off x="5867400" y="1905000"/>
            <a:ext cx="533400" cy="7620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flipV="1">
            <a:off x="6400800" y="1676400"/>
            <a:ext cx="533400" cy="9906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flipH="1">
            <a:off x="6311660" y="1659147"/>
            <a:ext cx="1524000" cy="1066800"/>
          </a:xfrm>
          <a:prstGeom prst="straightConnector1">
            <a:avLst/>
          </a:prstGeom>
          <a:ln w="25400">
            <a:solidFill>
              <a:schemeClr val="tx1"/>
            </a:solidFill>
            <a:prstDash val="dash"/>
            <a:tailEnd type="none"/>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flipH="1">
            <a:off x="4876800" y="3733800"/>
            <a:ext cx="1524000" cy="0"/>
          </a:xfrm>
          <a:prstGeom prst="straightConnector1">
            <a:avLst/>
          </a:prstGeom>
          <a:ln w="25400">
            <a:solidFill>
              <a:schemeClr val="tx1"/>
            </a:solidFill>
            <a:prstDash val="dash"/>
            <a:tailEnd type="none"/>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flipV="1">
            <a:off x="6400800" y="3276600"/>
            <a:ext cx="0" cy="457200"/>
          </a:xfrm>
          <a:prstGeom prst="straightConnector1">
            <a:avLst/>
          </a:prstGeom>
          <a:ln w="25400">
            <a:solidFill>
              <a:schemeClr val="tx1"/>
            </a:solidFill>
            <a:prstDash val="dash"/>
            <a:tailEnd type="none"/>
          </a:ln>
        </p:spPr>
        <p:style>
          <a:lnRef idx="1">
            <a:schemeClr val="accent1"/>
          </a:lnRef>
          <a:fillRef idx="0">
            <a:schemeClr val="accent1"/>
          </a:fillRef>
          <a:effectRef idx="0">
            <a:schemeClr val="accent1"/>
          </a:effectRef>
          <a:fontRef idx="minor">
            <a:schemeClr val="tx1"/>
          </a:fontRef>
        </p:style>
      </p:cxnSp>
      <p:sp>
        <p:nvSpPr>
          <p:cNvPr id="14" name="Arc 13"/>
          <p:cNvSpPr/>
          <p:nvPr/>
        </p:nvSpPr>
        <p:spPr>
          <a:xfrm>
            <a:off x="5822830" y="2225615"/>
            <a:ext cx="914400" cy="914400"/>
          </a:xfrm>
          <a:prstGeom prst="arc">
            <a:avLst>
              <a:gd name="adj1" fmla="val 18723858"/>
              <a:gd name="adj2" fmla="val 19851222"/>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2" name="Arc 71"/>
          <p:cNvSpPr/>
          <p:nvPr/>
        </p:nvSpPr>
        <p:spPr>
          <a:xfrm>
            <a:off x="4336211" y="3266536"/>
            <a:ext cx="914400" cy="914400"/>
          </a:xfrm>
          <a:prstGeom prst="arc">
            <a:avLst>
              <a:gd name="adj1" fmla="val 19919454"/>
              <a:gd name="adj2" fmla="val 21526955"/>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5" name="TextBox 14"/>
          <p:cNvSpPr txBox="1"/>
          <p:nvPr/>
        </p:nvSpPr>
        <p:spPr>
          <a:xfrm>
            <a:off x="5624423" y="1656272"/>
            <a:ext cx="436338" cy="307777"/>
          </a:xfrm>
          <a:prstGeom prst="rect">
            <a:avLst/>
          </a:prstGeom>
          <a:noFill/>
        </p:spPr>
        <p:txBody>
          <a:bodyPr wrap="none" rtlCol="0">
            <a:spAutoFit/>
          </a:bodyPr>
          <a:lstStyle/>
          <a:p>
            <a:r>
              <a:rPr lang="en-GB" sz="1400" dirty="0" smtClean="0">
                <a:latin typeface="Comic Sans MS" pitchFamily="66" charset="0"/>
              </a:rPr>
              <a:t>2N</a:t>
            </a:r>
            <a:endParaRPr lang="en-GB" sz="1400" dirty="0">
              <a:latin typeface="Comic Sans MS" pitchFamily="66" charset="0"/>
            </a:endParaRPr>
          </a:p>
        </p:txBody>
      </p:sp>
      <p:sp>
        <p:nvSpPr>
          <p:cNvPr id="73" name="TextBox 72"/>
          <p:cNvSpPr txBox="1"/>
          <p:nvPr/>
        </p:nvSpPr>
        <p:spPr>
          <a:xfrm>
            <a:off x="6768861" y="1385978"/>
            <a:ext cx="436338" cy="307777"/>
          </a:xfrm>
          <a:prstGeom prst="rect">
            <a:avLst/>
          </a:prstGeom>
          <a:noFill/>
        </p:spPr>
        <p:txBody>
          <a:bodyPr wrap="none" rtlCol="0">
            <a:spAutoFit/>
          </a:bodyPr>
          <a:lstStyle/>
          <a:p>
            <a:r>
              <a:rPr lang="en-GB" sz="1400" dirty="0" smtClean="0">
                <a:latin typeface="Comic Sans MS" pitchFamily="66" charset="0"/>
              </a:rPr>
              <a:t>PN</a:t>
            </a:r>
            <a:endParaRPr lang="en-GB" sz="1400" dirty="0">
              <a:latin typeface="Comic Sans MS" pitchFamily="66" charset="0"/>
            </a:endParaRPr>
          </a:p>
        </p:txBody>
      </p:sp>
      <p:sp>
        <p:nvSpPr>
          <p:cNvPr id="74" name="TextBox 73"/>
          <p:cNvSpPr txBox="1"/>
          <p:nvPr/>
        </p:nvSpPr>
        <p:spPr>
          <a:xfrm>
            <a:off x="4505864" y="3600092"/>
            <a:ext cx="436338" cy="307777"/>
          </a:xfrm>
          <a:prstGeom prst="rect">
            <a:avLst/>
          </a:prstGeom>
          <a:noFill/>
        </p:spPr>
        <p:txBody>
          <a:bodyPr wrap="none" rtlCol="0">
            <a:spAutoFit/>
          </a:bodyPr>
          <a:lstStyle/>
          <a:p>
            <a:r>
              <a:rPr lang="en-GB" sz="1400" dirty="0" smtClean="0">
                <a:latin typeface="Comic Sans MS" pitchFamily="66" charset="0"/>
              </a:rPr>
              <a:t>8N</a:t>
            </a:r>
            <a:endParaRPr lang="en-GB" sz="1400" dirty="0">
              <a:latin typeface="Comic Sans MS" pitchFamily="66" charset="0"/>
            </a:endParaRPr>
          </a:p>
        </p:txBody>
      </p:sp>
      <p:sp>
        <p:nvSpPr>
          <p:cNvPr id="76" name="TextBox 75"/>
          <p:cNvSpPr txBox="1"/>
          <p:nvPr/>
        </p:nvSpPr>
        <p:spPr>
          <a:xfrm>
            <a:off x="5978105" y="3183148"/>
            <a:ext cx="436338" cy="307777"/>
          </a:xfrm>
          <a:prstGeom prst="rect">
            <a:avLst/>
          </a:prstGeom>
          <a:noFill/>
        </p:spPr>
        <p:txBody>
          <a:bodyPr wrap="none" rtlCol="0">
            <a:spAutoFit/>
          </a:bodyPr>
          <a:lstStyle/>
          <a:p>
            <a:r>
              <a:rPr lang="en-GB" sz="1400" dirty="0" smtClean="0">
                <a:latin typeface="Comic Sans MS" pitchFamily="66" charset="0"/>
              </a:rPr>
              <a:t>5N</a:t>
            </a:r>
            <a:endParaRPr lang="en-GB" sz="1400" dirty="0">
              <a:latin typeface="Comic Sans MS" pitchFamily="66" charset="0"/>
            </a:endParaRPr>
          </a:p>
        </p:txBody>
      </p:sp>
      <p:sp>
        <p:nvSpPr>
          <p:cNvPr id="16" name="TextBox 15"/>
          <p:cNvSpPr txBox="1"/>
          <p:nvPr/>
        </p:nvSpPr>
        <p:spPr>
          <a:xfrm>
            <a:off x="6590581" y="2147978"/>
            <a:ext cx="279244" cy="276999"/>
          </a:xfrm>
          <a:prstGeom prst="rect">
            <a:avLst/>
          </a:prstGeom>
          <a:noFill/>
        </p:spPr>
        <p:txBody>
          <a:bodyPr wrap="none" rtlCol="0">
            <a:spAutoFit/>
          </a:bodyPr>
          <a:lstStyle/>
          <a:p>
            <a:r>
              <a:rPr lang="el-GR" sz="1200" dirty="0" smtClean="0">
                <a:latin typeface="Comic Sans MS" pitchFamily="66" charset="0"/>
              </a:rPr>
              <a:t>θ</a:t>
            </a:r>
            <a:endParaRPr lang="en-GB" sz="1200" dirty="0">
              <a:latin typeface="Comic Sans MS" pitchFamily="66" charset="0"/>
            </a:endParaRPr>
          </a:p>
        </p:txBody>
      </p:sp>
      <p:cxnSp>
        <p:nvCxnSpPr>
          <p:cNvPr id="77" name="Straight Arrow Connector 76"/>
          <p:cNvCxnSpPr/>
          <p:nvPr/>
        </p:nvCxnSpPr>
        <p:spPr>
          <a:xfrm flipV="1">
            <a:off x="6397925" y="2087592"/>
            <a:ext cx="822384" cy="576534"/>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8" name="Straight Arrow Connector 77"/>
          <p:cNvCxnSpPr/>
          <p:nvPr/>
        </p:nvCxnSpPr>
        <p:spPr>
          <a:xfrm flipH="1">
            <a:off x="6386424" y="3259248"/>
            <a:ext cx="453469" cy="30777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p:nvPr/>
        </p:nvCxnSpPr>
        <p:spPr>
          <a:xfrm flipH="1" flipV="1">
            <a:off x="6927016" y="1682153"/>
            <a:ext cx="310546" cy="405439"/>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p:nvPr/>
        </p:nvCxnSpPr>
        <p:spPr>
          <a:xfrm>
            <a:off x="6397930" y="2662691"/>
            <a:ext cx="451017" cy="619190"/>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84" name="TextBox 83"/>
          <p:cNvSpPr txBox="1"/>
          <p:nvPr/>
        </p:nvSpPr>
        <p:spPr>
          <a:xfrm>
            <a:off x="5224733" y="3447691"/>
            <a:ext cx="436338" cy="276999"/>
          </a:xfrm>
          <a:prstGeom prst="rect">
            <a:avLst/>
          </a:prstGeom>
          <a:noFill/>
        </p:spPr>
        <p:txBody>
          <a:bodyPr wrap="none" rtlCol="0">
            <a:spAutoFit/>
          </a:bodyPr>
          <a:lstStyle/>
          <a:p>
            <a:r>
              <a:rPr lang="en-GB" sz="1200" dirty="0" smtClean="0">
                <a:latin typeface="Comic Sans MS" pitchFamily="66" charset="0"/>
              </a:rPr>
              <a:t>30°</a:t>
            </a:r>
            <a:endParaRPr lang="en-GB" sz="1200" dirty="0">
              <a:latin typeface="Comic Sans MS" pitchFamily="66" charset="0"/>
            </a:endParaRPr>
          </a:p>
        </p:txBody>
      </p:sp>
      <p:sp>
        <p:nvSpPr>
          <p:cNvPr id="94" name="TextBox 93"/>
          <p:cNvSpPr txBox="1"/>
          <p:nvPr/>
        </p:nvSpPr>
        <p:spPr>
          <a:xfrm>
            <a:off x="6326039" y="2944484"/>
            <a:ext cx="436338" cy="276999"/>
          </a:xfrm>
          <a:prstGeom prst="rect">
            <a:avLst/>
          </a:prstGeom>
          <a:noFill/>
        </p:spPr>
        <p:txBody>
          <a:bodyPr wrap="none" rtlCol="0">
            <a:spAutoFit/>
          </a:bodyPr>
          <a:lstStyle/>
          <a:p>
            <a:r>
              <a:rPr lang="en-GB" sz="1200" dirty="0" smtClean="0">
                <a:latin typeface="Comic Sans MS" pitchFamily="66" charset="0"/>
              </a:rPr>
              <a:t>30°</a:t>
            </a:r>
            <a:endParaRPr lang="en-GB" sz="1200" dirty="0">
              <a:latin typeface="Comic Sans MS" pitchFamily="66" charset="0"/>
            </a:endParaRPr>
          </a:p>
        </p:txBody>
      </p:sp>
      <p:sp>
        <p:nvSpPr>
          <p:cNvPr id="95" name="Arc 94"/>
          <p:cNvSpPr/>
          <p:nvPr/>
        </p:nvSpPr>
        <p:spPr>
          <a:xfrm>
            <a:off x="5911970" y="2064589"/>
            <a:ext cx="914400" cy="914400"/>
          </a:xfrm>
          <a:prstGeom prst="arc">
            <a:avLst>
              <a:gd name="adj1" fmla="val 3699506"/>
              <a:gd name="adj2" fmla="val 5210239"/>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96" name="TextBox 95"/>
          <p:cNvSpPr txBox="1"/>
          <p:nvPr/>
        </p:nvSpPr>
        <p:spPr>
          <a:xfrm>
            <a:off x="6734355" y="2334884"/>
            <a:ext cx="607859" cy="276999"/>
          </a:xfrm>
          <a:prstGeom prst="rect">
            <a:avLst/>
          </a:prstGeom>
          <a:noFill/>
        </p:spPr>
        <p:txBody>
          <a:bodyPr wrap="none" rtlCol="0">
            <a:spAutoFit/>
          </a:bodyPr>
          <a:lstStyle/>
          <a:p>
            <a:r>
              <a:rPr lang="en-GB" sz="1200" dirty="0" err="1" smtClean="0">
                <a:solidFill>
                  <a:srgbClr val="FF0000"/>
                </a:solidFill>
                <a:latin typeface="Comic Sans MS" pitchFamily="66" charset="0"/>
              </a:rPr>
              <a:t>PCos</a:t>
            </a:r>
            <a:r>
              <a:rPr lang="el-GR" sz="1200" dirty="0" smtClean="0">
                <a:solidFill>
                  <a:srgbClr val="FF0000"/>
                </a:solidFill>
                <a:latin typeface="Comic Sans MS" pitchFamily="66" charset="0"/>
              </a:rPr>
              <a:t>θ</a:t>
            </a:r>
            <a:endParaRPr lang="en-GB" sz="1200" dirty="0">
              <a:solidFill>
                <a:srgbClr val="FF0000"/>
              </a:solidFill>
              <a:latin typeface="Comic Sans MS" pitchFamily="66" charset="0"/>
            </a:endParaRPr>
          </a:p>
        </p:txBody>
      </p:sp>
      <p:sp>
        <p:nvSpPr>
          <p:cNvPr id="97" name="TextBox 96"/>
          <p:cNvSpPr txBox="1"/>
          <p:nvPr/>
        </p:nvSpPr>
        <p:spPr>
          <a:xfrm>
            <a:off x="7007525" y="1633269"/>
            <a:ext cx="590226" cy="276999"/>
          </a:xfrm>
          <a:prstGeom prst="rect">
            <a:avLst/>
          </a:prstGeom>
          <a:noFill/>
        </p:spPr>
        <p:txBody>
          <a:bodyPr wrap="none" rtlCol="0">
            <a:spAutoFit/>
          </a:bodyPr>
          <a:lstStyle/>
          <a:p>
            <a:r>
              <a:rPr lang="en-GB" sz="1200" dirty="0" err="1" smtClean="0">
                <a:solidFill>
                  <a:srgbClr val="0000FF"/>
                </a:solidFill>
                <a:latin typeface="Comic Sans MS" pitchFamily="66" charset="0"/>
              </a:rPr>
              <a:t>PSin</a:t>
            </a:r>
            <a:r>
              <a:rPr lang="el-GR" sz="1200" dirty="0" smtClean="0">
                <a:solidFill>
                  <a:srgbClr val="0000FF"/>
                </a:solidFill>
                <a:latin typeface="Comic Sans MS" pitchFamily="66" charset="0"/>
              </a:rPr>
              <a:t>θ</a:t>
            </a:r>
            <a:endParaRPr lang="en-GB" sz="1200" dirty="0">
              <a:solidFill>
                <a:srgbClr val="0000FF"/>
              </a:solidFill>
              <a:latin typeface="Comic Sans MS" pitchFamily="66" charset="0"/>
            </a:endParaRPr>
          </a:p>
        </p:txBody>
      </p:sp>
      <p:sp>
        <p:nvSpPr>
          <p:cNvPr id="101" name="TextBox 100"/>
          <p:cNvSpPr txBox="1"/>
          <p:nvPr/>
        </p:nvSpPr>
        <p:spPr>
          <a:xfrm>
            <a:off x="6556077" y="2760453"/>
            <a:ext cx="716863" cy="276999"/>
          </a:xfrm>
          <a:prstGeom prst="rect">
            <a:avLst/>
          </a:prstGeom>
          <a:noFill/>
        </p:spPr>
        <p:txBody>
          <a:bodyPr wrap="none" rtlCol="0">
            <a:spAutoFit/>
          </a:bodyPr>
          <a:lstStyle/>
          <a:p>
            <a:r>
              <a:rPr lang="en-GB" sz="1200" dirty="0" smtClean="0">
                <a:solidFill>
                  <a:srgbClr val="0000FF"/>
                </a:solidFill>
                <a:latin typeface="Comic Sans MS" pitchFamily="66" charset="0"/>
              </a:rPr>
              <a:t>5Cos30</a:t>
            </a:r>
            <a:endParaRPr lang="en-GB" sz="1200" dirty="0">
              <a:solidFill>
                <a:srgbClr val="0000FF"/>
              </a:solidFill>
              <a:latin typeface="Comic Sans MS" pitchFamily="66" charset="0"/>
            </a:endParaRPr>
          </a:p>
        </p:txBody>
      </p:sp>
      <p:sp>
        <p:nvSpPr>
          <p:cNvPr id="102" name="TextBox 101"/>
          <p:cNvSpPr txBox="1"/>
          <p:nvPr/>
        </p:nvSpPr>
        <p:spPr>
          <a:xfrm>
            <a:off x="6541698" y="3427563"/>
            <a:ext cx="699230" cy="276999"/>
          </a:xfrm>
          <a:prstGeom prst="rect">
            <a:avLst/>
          </a:prstGeom>
          <a:noFill/>
        </p:spPr>
        <p:txBody>
          <a:bodyPr wrap="none" rtlCol="0">
            <a:spAutoFit/>
          </a:bodyPr>
          <a:lstStyle/>
          <a:p>
            <a:r>
              <a:rPr lang="en-GB" sz="1200" dirty="0" smtClean="0">
                <a:solidFill>
                  <a:srgbClr val="FF0000"/>
                </a:solidFill>
                <a:latin typeface="Comic Sans MS" pitchFamily="66" charset="0"/>
              </a:rPr>
              <a:t>5Sin30</a:t>
            </a:r>
            <a:endParaRPr lang="en-GB" sz="1200" dirty="0">
              <a:solidFill>
                <a:srgbClr val="FF0000"/>
              </a:solidFill>
              <a:latin typeface="Comic Sans MS" pitchFamily="66" charset="0"/>
            </a:endParaRPr>
          </a:p>
        </p:txBody>
      </p:sp>
      <p:sp>
        <p:nvSpPr>
          <p:cNvPr id="31" name="TextBox 30"/>
          <p:cNvSpPr txBox="1"/>
          <p:nvPr/>
        </p:nvSpPr>
        <p:spPr>
          <a:xfrm>
            <a:off x="4038600" y="4038600"/>
            <a:ext cx="1410964" cy="276999"/>
          </a:xfrm>
          <a:prstGeom prst="rect">
            <a:avLst/>
          </a:prstGeom>
          <a:noFill/>
        </p:spPr>
        <p:txBody>
          <a:bodyPr wrap="none" rtlCol="0">
            <a:spAutoFit/>
          </a:bodyPr>
          <a:lstStyle/>
          <a:p>
            <a:r>
              <a:rPr lang="en-GB" sz="1200" u="sng" dirty="0" smtClean="0">
                <a:latin typeface="Comic Sans MS" pitchFamily="66" charset="0"/>
              </a:rPr>
              <a:t>Resolving Parallel</a:t>
            </a:r>
            <a:endParaRPr lang="en-GB" sz="1200" u="sng" dirty="0">
              <a:latin typeface="Comic Sans MS" pitchFamily="66" charset="0"/>
            </a:endParaRPr>
          </a:p>
        </p:txBody>
      </p:sp>
      <mc:AlternateContent xmlns:mc="http://schemas.openxmlformats.org/markup-compatibility/2006" xmlns:a14="http://schemas.microsoft.com/office/drawing/2010/main">
        <mc:Choice Requires="a14">
          <p:sp>
            <p:nvSpPr>
              <p:cNvPr id="32" name="TextBox 31"/>
              <p:cNvSpPr txBox="1"/>
              <p:nvPr/>
            </p:nvSpPr>
            <p:spPr>
              <a:xfrm>
                <a:off x="5486400" y="4343400"/>
                <a:ext cx="829586"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𝐹</m:t>
                      </m:r>
                      <m:r>
                        <a:rPr lang="en-GB" sz="1400" b="0" i="1" smtClean="0">
                          <a:latin typeface="Cambria Math"/>
                        </a:rPr>
                        <m:t>=</m:t>
                      </m:r>
                      <m:r>
                        <a:rPr lang="en-GB" sz="1400" b="0" i="1" smtClean="0">
                          <a:latin typeface="Cambria Math"/>
                        </a:rPr>
                        <m:t>𝑚𝑎</m:t>
                      </m:r>
                    </m:oMath>
                  </m:oMathPara>
                </a14:m>
                <a:endParaRPr lang="en-GB" sz="1400" dirty="0"/>
              </a:p>
            </p:txBody>
          </p:sp>
        </mc:Choice>
        <mc:Fallback xmlns="">
          <p:sp>
            <p:nvSpPr>
              <p:cNvPr id="32" name="TextBox 31"/>
              <p:cNvSpPr txBox="1">
                <a:spLocks noRot="1" noChangeAspect="1" noMove="1" noResize="1" noEditPoints="1" noAdjustHandles="1" noChangeArrowheads="1" noChangeShapeType="1" noTextEdit="1"/>
              </p:cNvSpPr>
              <p:nvPr/>
            </p:nvSpPr>
            <p:spPr>
              <a:xfrm>
                <a:off x="5486400" y="4343400"/>
                <a:ext cx="829586" cy="307777"/>
              </a:xfrm>
              <a:prstGeom prst="rect">
                <a:avLst/>
              </a:prstGeom>
              <a:blipFill rotWithShape="1">
                <a:blip r:embed="rId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03" name="TextBox 102"/>
              <p:cNvSpPr txBox="1"/>
              <p:nvPr/>
            </p:nvSpPr>
            <p:spPr>
              <a:xfrm>
                <a:off x="4038600" y="4724400"/>
                <a:ext cx="2141997"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𝑃𝐶𝑜𝑠</m:t>
                      </m:r>
                      <m:r>
                        <a:rPr lang="en-GB" sz="1400" b="0" i="1" smtClean="0">
                          <a:latin typeface="Cambria Math"/>
                          <a:ea typeface="Cambria Math"/>
                        </a:rPr>
                        <m:t>𝜃</m:t>
                      </m:r>
                      <m:r>
                        <a:rPr lang="en-GB" sz="1400" b="0" i="1" smtClean="0">
                          <a:latin typeface="Cambria Math"/>
                          <a:ea typeface="Cambria Math"/>
                        </a:rPr>
                        <m:t>−5</m:t>
                      </m:r>
                      <m:r>
                        <a:rPr lang="en-GB" sz="1400" b="0" i="1" smtClean="0">
                          <a:latin typeface="Cambria Math"/>
                          <a:ea typeface="Cambria Math"/>
                        </a:rPr>
                        <m:t>𝑆𝑖𝑛</m:t>
                      </m:r>
                      <m:r>
                        <a:rPr lang="en-GB" sz="1400" b="0" i="1" smtClean="0">
                          <a:latin typeface="Cambria Math"/>
                          <a:ea typeface="Cambria Math"/>
                        </a:rPr>
                        <m:t>30−8=0</m:t>
                      </m:r>
                    </m:oMath>
                  </m:oMathPara>
                </a14:m>
                <a:endParaRPr lang="en-GB" sz="1400" dirty="0"/>
              </a:p>
            </p:txBody>
          </p:sp>
        </mc:Choice>
        <mc:Fallback xmlns="">
          <p:sp>
            <p:nvSpPr>
              <p:cNvPr id="103" name="TextBox 102"/>
              <p:cNvSpPr txBox="1">
                <a:spLocks noRot="1" noChangeAspect="1" noMove="1" noResize="1" noEditPoints="1" noAdjustHandles="1" noChangeArrowheads="1" noChangeShapeType="1" noTextEdit="1"/>
              </p:cNvSpPr>
              <p:nvPr/>
            </p:nvSpPr>
            <p:spPr>
              <a:xfrm>
                <a:off x="4038600" y="4724400"/>
                <a:ext cx="2141997" cy="307777"/>
              </a:xfrm>
              <a:prstGeom prst="rect">
                <a:avLst/>
              </a:prstGeom>
              <a:blipFill rotWithShape="1">
                <a:blip r:embed="rId3"/>
                <a:stretch>
                  <a:fillRect/>
                </a:stretch>
              </a:blipFill>
            </p:spPr>
            <p:txBody>
              <a:bodyPr/>
              <a:lstStyle/>
              <a:p>
                <a:r>
                  <a:rPr lang="en-GB">
                    <a:noFill/>
                  </a:rPr>
                  <a:t> </a:t>
                </a:r>
              </a:p>
            </p:txBody>
          </p:sp>
        </mc:Fallback>
      </mc:AlternateContent>
      <p:sp>
        <p:nvSpPr>
          <p:cNvPr id="105" name="TextBox 104"/>
          <p:cNvSpPr txBox="1"/>
          <p:nvPr/>
        </p:nvSpPr>
        <p:spPr>
          <a:xfrm>
            <a:off x="4038600" y="5410200"/>
            <a:ext cx="1861407" cy="276999"/>
          </a:xfrm>
          <a:prstGeom prst="rect">
            <a:avLst/>
          </a:prstGeom>
          <a:noFill/>
        </p:spPr>
        <p:txBody>
          <a:bodyPr wrap="none" rtlCol="0">
            <a:spAutoFit/>
          </a:bodyPr>
          <a:lstStyle/>
          <a:p>
            <a:r>
              <a:rPr lang="en-GB" sz="1200" u="sng" dirty="0" smtClean="0">
                <a:latin typeface="Comic Sans MS" pitchFamily="66" charset="0"/>
              </a:rPr>
              <a:t>Resolving Perpendicular</a:t>
            </a:r>
            <a:endParaRPr lang="en-GB" sz="1200" u="sng" dirty="0">
              <a:latin typeface="Comic Sans MS" pitchFamily="66" charset="0"/>
            </a:endParaRPr>
          </a:p>
        </p:txBody>
      </p:sp>
      <mc:AlternateContent xmlns:mc="http://schemas.openxmlformats.org/markup-compatibility/2006" xmlns:a14="http://schemas.microsoft.com/office/drawing/2010/main">
        <mc:Choice Requires="a14">
          <p:sp>
            <p:nvSpPr>
              <p:cNvPr id="108" name="TextBox 107"/>
              <p:cNvSpPr txBox="1"/>
              <p:nvPr/>
            </p:nvSpPr>
            <p:spPr>
              <a:xfrm>
                <a:off x="5486400" y="5715000"/>
                <a:ext cx="829586"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𝐹</m:t>
                      </m:r>
                      <m:r>
                        <a:rPr lang="en-GB" sz="1400" b="0" i="1" smtClean="0">
                          <a:latin typeface="Cambria Math"/>
                        </a:rPr>
                        <m:t>=</m:t>
                      </m:r>
                      <m:r>
                        <a:rPr lang="en-GB" sz="1400" b="0" i="1" smtClean="0">
                          <a:latin typeface="Cambria Math"/>
                        </a:rPr>
                        <m:t>𝑚𝑎</m:t>
                      </m:r>
                    </m:oMath>
                  </m:oMathPara>
                </a14:m>
                <a:endParaRPr lang="en-GB" sz="1400" dirty="0"/>
              </a:p>
            </p:txBody>
          </p:sp>
        </mc:Choice>
        <mc:Fallback xmlns="">
          <p:sp>
            <p:nvSpPr>
              <p:cNvPr id="108" name="TextBox 107"/>
              <p:cNvSpPr txBox="1">
                <a:spLocks noRot="1" noChangeAspect="1" noMove="1" noResize="1" noEditPoints="1" noAdjustHandles="1" noChangeArrowheads="1" noChangeShapeType="1" noTextEdit="1"/>
              </p:cNvSpPr>
              <p:nvPr/>
            </p:nvSpPr>
            <p:spPr>
              <a:xfrm>
                <a:off x="5486400" y="5715000"/>
                <a:ext cx="829586" cy="307777"/>
              </a:xfrm>
              <a:prstGeom prst="rect">
                <a:avLst/>
              </a:prstGeom>
              <a:blipFill rotWithShape="1">
                <a:blip r:embed="rId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09" name="TextBox 108"/>
              <p:cNvSpPr txBox="1"/>
              <p:nvPr/>
            </p:nvSpPr>
            <p:spPr>
              <a:xfrm>
                <a:off x="4038600" y="6096000"/>
                <a:ext cx="2141997"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𝑃𝑆𝑖𝑛</m:t>
                      </m:r>
                      <m:r>
                        <a:rPr lang="en-GB" sz="1400" b="0" i="1" smtClean="0">
                          <a:latin typeface="Cambria Math"/>
                          <a:ea typeface="Cambria Math"/>
                        </a:rPr>
                        <m:t>𝜃</m:t>
                      </m:r>
                      <m:r>
                        <a:rPr lang="en-GB" sz="1400" b="0" i="1" smtClean="0">
                          <a:latin typeface="Cambria Math"/>
                          <a:ea typeface="Cambria Math"/>
                        </a:rPr>
                        <m:t>+2−5</m:t>
                      </m:r>
                      <m:r>
                        <a:rPr lang="en-GB" sz="1400" b="0" i="1" smtClean="0">
                          <a:latin typeface="Cambria Math"/>
                          <a:ea typeface="Cambria Math"/>
                        </a:rPr>
                        <m:t>𝐶𝑜𝑠</m:t>
                      </m:r>
                      <m:r>
                        <a:rPr lang="en-GB" sz="1400" b="0" i="1" smtClean="0">
                          <a:latin typeface="Cambria Math"/>
                          <a:ea typeface="Cambria Math"/>
                        </a:rPr>
                        <m:t>30=0</m:t>
                      </m:r>
                    </m:oMath>
                  </m:oMathPara>
                </a14:m>
                <a:endParaRPr lang="en-GB" sz="1400" dirty="0"/>
              </a:p>
            </p:txBody>
          </p:sp>
        </mc:Choice>
        <mc:Fallback xmlns="">
          <p:sp>
            <p:nvSpPr>
              <p:cNvPr id="109" name="TextBox 108"/>
              <p:cNvSpPr txBox="1">
                <a:spLocks noRot="1" noChangeAspect="1" noMove="1" noResize="1" noEditPoints="1" noAdjustHandles="1" noChangeArrowheads="1" noChangeShapeType="1" noTextEdit="1"/>
              </p:cNvSpPr>
              <p:nvPr/>
            </p:nvSpPr>
            <p:spPr>
              <a:xfrm>
                <a:off x="4038600" y="6096000"/>
                <a:ext cx="2141997" cy="307777"/>
              </a:xfrm>
              <a:prstGeom prst="rect">
                <a:avLst/>
              </a:prstGeom>
              <a:blipFill rotWithShape="1">
                <a:blip r:embed="rId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0" name="TextBox 109"/>
              <p:cNvSpPr txBox="1"/>
              <p:nvPr/>
            </p:nvSpPr>
            <p:spPr>
              <a:xfrm>
                <a:off x="5105400" y="5105400"/>
                <a:ext cx="1828193"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𝑃𝐶𝑜𝑠</m:t>
                      </m:r>
                      <m:r>
                        <a:rPr lang="en-GB" sz="1400" b="0" i="1" smtClean="0">
                          <a:latin typeface="Cambria Math"/>
                          <a:ea typeface="Cambria Math"/>
                        </a:rPr>
                        <m:t>𝜃</m:t>
                      </m:r>
                      <m:r>
                        <a:rPr lang="en-GB" sz="1400" b="0" i="1" smtClean="0">
                          <a:latin typeface="Cambria Math"/>
                          <a:ea typeface="Cambria Math"/>
                        </a:rPr>
                        <m:t>=5</m:t>
                      </m:r>
                      <m:r>
                        <a:rPr lang="en-GB" sz="1400" b="0" i="1" smtClean="0">
                          <a:latin typeface="Cambria Math"/>
                          <a:ea typeface="Cambria Math"/>
                        </a:rPr>
                        <m:t>𝑆𝑖𝑛</m:t>
                      </m:r>
                      <m:r>
                        <a:rPr lang="en-GB" sz="1400" b="0" i="1" smtClean="0">
                          <a:latin typeface="Cambria Math"/>
                          <a:ea typeface="Cambria Math"/>
                        </a:rPr>
                        <m:t>30+8</m:t>
                      </m:r>
                    </m:oMath>
                  </m:oMathPara>
                </a14:m>
                <a:endParaRPr lang="en-GB" sz="1400" dirty="0"/>
              </a:p>
            </p:txBody>
          </p:sp>
        </mc:Choice>
        <mc:Fallback xmlns="">
          <p:sp>
            <p:nvSpPr>
              <p:cNvPr id="110" name="TextBox 109"/>
              <p:cNvSpPr txBox="1">
                <a:spLocks noRot="1" noChangeAspect="1" noMove="1" noResize="1" noEditPoints="1" noAdjustHandles="1" noChangeArrowheads="1" noChangeShapeType="1" noTextEdit="1"/>
              </p:cNvSpPr>
              <p:nvPr/>
            </p:nvSpPr>
            <p:spPr>
              <a:xfrm>
                <a:off x="5105400" y="5105400"/>
                <a:ext cx="1828193" cy="307777"/>
              </a:xfrm>
              <a:prstGeom prst="rect">
                <a:avLst/>
              </a:prstGeom>
              <a:blipFill rotWithShape="1">
                <a:blip r:embed="rId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1" name="TextBox 110"/>
              <p:cNvSpPr txBox="1"/>
              <p:nvPr/>
            </p:nvSpPr>
            <p:spPr>
              <a:xfrm>
                <a:off x="381000" y="4876800"/>
                <a:ext cx="1828193"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𝑃𝐶𝑜𝑠</m:t>
                      </m:r>
                      <m:r>
                        <a:rPr lang="en-GB" sz="1400" b="0" i="1" smtClean="0">
                          <a:latin typeface="Cambria Math"/>
                          <a:ea typeface="Cambria Math"/>
                        </a:rPr>
                        <m:t>𝜃</m:t>
                      </m:r>
                      <m:r>
                        <a:rPr lang="en-GB" sz="1400" b="0" i="1" smtClean="0">
                          <a:latin typeface="Cambria Math"/>
                          <a:ea typeface="Cambria Math"/>
                        </a:rPr>
                        <m:t>=5</m:t>
                      </m:r>
                      <m:r>
                        <a:rPr lang="en-GB" sz="1400" b="0" i="1" smtClean="0">
                          <a:latin typeface="Cambria Math"/>
                          <a:ea typeface="Cambria Math"/>
                        </a:rPr>
                        <m:t>𝑆𝑖𝑛</m:t>
                      </m:r>
                      <m:r>
                        <a:rPr lang="en-GB" sz="1400" b="0" i="1" smtClean="0">
                          <a:latin typeface="Cambria Math"/>
                          <a:ea typeface="Cambria Math"/>
                        </a:rPr>
                        <m:t>30+8</m:t>
                      </m:r>
                    </m:oMath>
                  </m:oMathPara>
                </a14:m>
                <a:endParaRPr lang="en-GB" sz="1400" dirty="0"/>
              </a:p>
            </p:txBody>
          </p:sp>
        </mc:Choice>
        <mc:Fallback xmlns="">
          <p:sp>
            <p:nvSpPr>
              <p:cNvPr id="111" name="TextBox 110"/>
              <p:cNvSpPr txBox="1">
                <a:spLocks noRot="1" noChangeAspect="1" noMove="1" noResize="1" noEditPoints="1" noAdjustHandles="1" noChangeArrowheads="1" noChangeShapeType="1" noTextEdit="1"/>
              </p:cNvSpPr>
              <p:nvPr/>
            </p:nvSpPr>
            <p:spPr>
              <a:xfrm>
                <a:off x="381000" y="4876800"/>
                <a:ext cx="1828193" cy="307777"/>
              </a:xfrm>
              <a:prstGeom prst="rect">
                <a:avLst/>
              </a:prstGeom>
              <a:blipFill rotWithShape="1">
                <a:blip r:embed="rId6"/>
                <a:stretch>
                  <a:fillRect/>
                </a:stretch>
              </a:blipFill>
            </p:spPr>
            <p:txBody>
              <a:bodyPr/>
              <a:lstStyle/>
              <a:p>
                <a:r>
                  <a:rPr lang="en-GB">
                    <a:noFill/>
                  </a:rPr>
                  <a:t> </a:t>
                </a:r>
              </a:p>
            </p:txBody>
          </p:sp>
        </mc:Fallback>
      </mc:AlternateContent>
      <p:sp>
        <p:nvSpPr>
          <p:cNvPr id="33" name="TextBox 32"/>
          <p:cNvSpPr txBox="1"/>
          <p:nvPr/>
        </p:nvSpPr>
        <p:spPr>
          <a:xfrm>
            <a:off x="152400" y="4876800"/>
            <a:ext cx="330540" cy="307777"/>
          </a:xfrm>
          <a:prstGeom prst="rect">
            <a:avLst/>
          </a:prstGeom>
          <a:noFill/>
        </p:spPr>
        <p:txBody>
          <a:bodyPr wrap="none" rtlCol="0">
            <a:spAutoFit/>
          </a:bodyPr>
          <a:lstStyle/>
          <a:p>
            <a:r>
              <a:rPr lang="en-GB" sz="1400" dirty="0" smtClean="0">
                <a:latin typeface="Comic Sans MS" pitchFamily="66" charset="0"/>
              </a:rPr>
              <a:t>1)</a:t>
            </a:r>
            <a:endParaRPr lang="en-GB" sz="1400" dirty="0">
              <a:latin typeface="Comic Sans MS" pitchFamily="66" charset="0"/>
            </a:endParaRPr>
          </a:p>
        </p:txBody>
      </p:sp>
      <p:sp>
        <p:nvSpPr>
          <p:cNvPr id="112" name="TextBox 111"/>
          <p:cNvSpPr txBox="1"/>
          <p:nvPr/>
        </p:nvSpPr>
        <p:spPr>
          <a:xfrm>
            <a:off x="152400" y="5257800"/>
            <a:ext cx="359394" cy="307777"/>
          </a:xfrm>
          <a:prstGeom prst="rect">
            <a:avLst/>
          </a:prstGeom>
          <a:noFill/>
        </p:spPr>
        <p:txBody>
          <a:bodyPr wrap="none" rtlCol="0">
            <a:spAutoFit/>
          </a:bodyPr>
          <a:lstStyle/>
          <a:p>
            <a:r>
              <a:rPr lang="en-GB" sz="1400" dirty="0" smtClean="0">
                <a:latin typeface="Comic Sans MS" pitchFamily="66" charset="0"/>
              </a:rPr>
              <a:t>2)</a:t>
            </a:r>
            <a:endParaRPr lang="en-GB" sz="1400" dirty="0">
              <a:latin typeface="Comic Sans MS" pitchFamily="66" charset="0"/>
            </a:endParaRPr>
          </a:p>
        </p:txBody>
      </p:sp>
      <mc:AlternateContent xmlns:mc="http://schemas.openxmlformats.org/markup-compatibility/2006" xmlns:a14="http://schemas.microsoft.com/office/drawing/2010/main">
        <mc:Choice Requires="a14">
          <p:sp>
            <p:nvSpPr>
              <p:cNvPr id="113" name="TextBox 112"/>
              <p:cNvSpPr txBox="1"/>
              <p:nvPr/>
            </p:nvSpPr>
            <p:spPr>
              <a:xfrm>
                <a:off x="5155721" y="6477000"/>
                <a:ext cx="1828193"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𝑃𝑆𝑖𝑛</m:t>
                      </m:r>
                      <m:r>
                        <a:rPr lang="en-GB" sz="1400" b="0" i="1" smtClean="0">
                          <a:latin typeface="Cambria Math"/>
                          <a:ea typeface="Cambria Math"/>
                        </a:rPr>
                        <m:t>𝜃</m:t>
                      </m:r>
                      <m:r>
                        <a:rPr lang="en-GB" sz="1400" b="0" i="1" smtClean="0">
                          <a:latin typeface="Cambria Math"/>
                          <a:ea typeface="Cambria Math"/>
                        </a:rPr>
                        <m:t>=5</m:t>
                      </m:r>
                      <m:r>
                        <a:rPr lang="en-GB" sz="1400" b="0" i="1" smtClean="0">
                          <a:latin typeface="Cambria Math"/>
                          <a:ea typeface="Cambria Math"/>
                        </a:rPr>
                        <m:t>𝐶𝑜𝑠</m:t>
                      </m:r>
                      <m:r>
                        <a:rPr lang="en-GB" sz="1400" b="0" i="1" smtClean="0">
                          <a:latin typeface="Cambria Math"/>
                          <a:ea typeface="Cambria Math"/>
                        </a:rPr>
                        <m:t>30−2</m:t>
                      </m:r>
                    </m:oMath>
                  </m:oMathPara>
                </a14:m>
                <a:endParaRPr lang="en-GB" sz="1400" dirty="0"/>
              </a:p>
            </p:txBody>
          </p:sp>
        </mc:Choice>
        <mc:Fallback xmlns="">
          <p:sp>
            <p:nvSpPr>
              <p:cNvPr id="113" name="TextBox 112"/>
              <p:cNvSpPr txBox="1">
                <a:spLocks noRot="1" noChangeAspect="1" noMove="1" noResize="1" noEditPoints="1" noAdjustHandles="1" noChangeArrowheads="1" noChangeShapeType="1" noTextEdit="1"/>
              </p:cNvSpPr>
              <p:nvPr/>
            </p:nvSpPr>
            <p:spPr>
              <a:xfrm>
                <a:off x="5155721" y="6477000"/>
                <a:ext cx="1828193" cy="307777"/>
              </a:xfrm>
              <a:prstGeom prst="rect">
                <a:avLst/>
              </a:prstGeom>
              <a:blipFill rotWithShape="1">
                <a:blip r:embed="rId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4" name="TextBox 113"/>
              <p:cNvSpPr txBox="1"/>
              <p:nvPr/>
            </p:nvSpPr>
            <p:spPr>
              <a:xfrm>
                <a:off x="391064" y="5257800"/>
                <a:ext cx="1828193" cy="3077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1400" b="0" i="1" smtClean="0">
                          <a:latin typeface="Cambria Math"/>
                        </a:rPr>
                        <m:t>𝑃𝑆𝑖𝑛</m:t>
                      </m:r>
                      <m:r>
                        <a:rPr lang="en-GB" sz="1400" b="0" i="1" smtClean="0">
                          <a:latin typeface="Cambria Math"/>
                          <a:ea typeface="Cambria Math"/>
                        </a:rPr>
                        <m:t>𝜃</m:t>
                      </m:r>
                      <m:r>
                        <a:rPr lang="en-GB" sz="1400" b="0" i="1" smtClean="0">
                          <a:latin typeface="Cambria Math"/>
                          <a:ea typeface="Cambria Math"/>
                        </a:rPr>
                        <m:t>=5</m:t>
                      </m:r>
                      <m:r>
                        <a:rPr lang="en-GB" sz="1400" b="0" i="1" smtClean="0">
                          <a:latin typeface="Cambria Math"/>
                          <a:ea typeface="Cambria Math"/>
                        </a:rPr>
                        <m:t>𝐶𝑜𝑠</m:t>
                      </m:r>
                      <m:r>
                        <a:rPr lang="en-GB" sz="1400" b="0" i="1" smtClean="0">
                          <a:latin typeface="Cambria Math"/>
                          <a:ea typeface="Cambria Math"/>
                        </a:rPr>
                        <m:t>30−2</m:t>
                      </m:r>
                    </m:oMath>
                  </m:oMathPara>
                </a14:m>
                <a:endParaRPr lang="en-GB" sz="1400" dirty="0"/>
              </a:p>
            </p:txBody>
          </p:sp>
        </mc:Choice>
        <mc:Fallback xmlns="">
          <p:sp>
            <p:nvSpPr>
              <p:cNvPr id="114" name="TextBox 113"/>
              <p:cNvSpPr txBox="1">
                <a:spLocks noRot="1" noChangeAspect="1" noMove="1" noResize="1" noEditPoints="1" noAdjustHandles="1" noChangeArrowheads="1" noChangeShapeType="1" noTextEdit="1"/>
              </p:cNvSpPr>
              <p:nvPr/>
            </p:nvSpPr>
            <p:spPr>
              <a:xfrm>
                <a:off x="391064" y="5257800"/>
                <a:ext cx="1828193" cy="307777"/>
              </a:xfrm>
              <a:prstGeom prst="rect">
                <a:avLst/>
              </a:prstGeom>
              <a:blipFill rotWithShape="1">
                <a:blip r:embed="rId7"/>
                <a:stretch>
                  <a:fillRect/>
                </a:stretch>
              </a:blipFill>
            </p:spPr>
            <p:txBody>
              <a:bodyPr/>
              <a:lstStyle/>
              <a:p>
                <a:r>
                  <a:rPr lang="en-GB">
                    <a:noFill/>
                  </a:rPr>
                  <a:t> </a:t>
                </a:r>
              </a:p>
            </p:txBody>
          </p:sp>
        </mc:Fallback>
      </mc:AlternateContent>
      <p:sp>
        <p:nvSpPr>
          <p:cNvPr id="115" name="Arc 114"/>
          <p:cNvSpPr/>
          <p:nvPr/>
        </p:nvSpPr>
        <p:spPr>
          <a:xfrm>
            <a:off x="6096000" y="4495801"/>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16" name="TextBox 115"/>
          <p:cNvSpPr txBox="1"/>
          <p:nvPr/>
        </p:nvSpPr>
        <p:spPr>
          <a:xfrm>
            <a:off x="6477000" y="4419600"/>
            <a:ext cx="2133600" cy="430887"/>
          </a:xfrm>
          <a:prstGeom prst="rect">
            <a:avLst/>
          </a:prstGeom>
          <a:noFill/>
        </p:spPr>
        <p:txBody>
          <a:bodyPr wrap="square" rtlCol="0">
            <a:spAutoFit/>
          </a:bodyPr>
          <a:lstStyle/>
          <a:p>
            <a:pPr algn="ctr"/>
            <a:r>
              <a:rPr lang="en-GB" sz="1100" dirty="0" smtClean="0">
                <a:solidFill>
                  <a:srgbClr val="FF0000"/>
                </a:solidFill>
                <a:latin typeface="Comic Sans MS" pitchFamily="66" charset="0"/>
              </a:rPr>
              <a:t>Use P as the positive direction and sub in values</a:t>
            </a:r>
            <a:endParaRPr lang="en-GB" sz="1100" dirty="0">
              <a:solidFill>
                <a:srgbClr val="FF0000"/>
              </a:solidFill>
              <a:latin typeface="Comic Sans MS" pitchFamily="66" charset="0"/>
            </a:endParaRPr>
          </a:p>
        </p:txBody>
      </p:sp>
      <p:sp>
        <p:nvSpPr>
          <p:cNvPr id="117" name="Arc 116"/>
          <p:cNvSpPr/>
          <p:nvPr/>
        </p:nvSpPr>
        <p:spPr>
          <a:xfrm>
            <a:off x="6705600" y="4876800"/>
            <a:ext cx="457200" cy="381000"/>
          </a:xfrm>
          <a:prstGeom prst="arc">
            <a:avLst>
              <a:gd name="adj1" fmla="val 16200000"/>
              <a:gd name="adj2" fmla="val 5400000"/>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18" name="TextBox 117"/>
          <p:cNvSpPr txBox="1"/>
          <p:nvPr/>
        </p:nvSpPr>
        <p:spPr>
          <a:xfrm>
            <a:off x="7086600" y="4876800"/>
            <a:ext cx="1447800" cy="430887"/>
          </a:xfrm>
          <a:prstGeom prst="rect">
            <a:avLst/>
          </a:prstGeom>
          <a:noFill/>
        </p:spPr>
        <p:txBody>
          <a:bodyPr wrap="square" rtlCol="0">
            <a:spAutoFit/>
          </a:bodyPr>
          <a:lstStyle/>
          <a:p>
            <a:pPr algn="ctr"/>
            <a:r>
              <a:rPr lang="en-GB" sz="1100" dirty="0" smtClean="0">
                <a:solidFill>
                  <a:srgbClr val="FF0000"/>
                </a:solidFill>
                <a:latin typeface="Comic Sans MS" pitchFamily="66" charset="0"/>
              </a:rPr>
              <a:t>Rearrange to leave </a:t>
            </a:r>
            <a:r>
              <a:rPr lang="en-GB" sz="1100" dirty="0" err="1" smtClean="0">
                <a:solidFill>
                  <a:srgbClr val="FF0000"/>
                </a:solidFill>
                <a:latin typeface="Comic Sans MS" pitchFamily="66" charset="0"/>
              </a:rPr>
              <a:t>PCos</a:t>
            </a:r>
            <a:r>
              <a:rPr lang="el-GR" sz="1100" dirty="0" smtClean="0">
                <a:solidFill>
                  <a:srgbClr val="FF0000"/>
                </a:solidFill>
                <a:latin typeface="Comic Sans MS" pitchFamily="66" charset="0"/>
              </a:rPr>
              <a:t>θ</a:t>
            </a:r>
            <a:endParaRPr lang="en-GB" sz="1100" dirty="0">
              <a:solidFill>
                <a:srgbClr val="FF0000"/>
              </a:solidFill>
              <a:latin typeface="Comic Sans MS" pitchFamily="66" charset="0"/>
            </a:endParaRPr>
          </a:p>
        </p:txBody>
      </p:sp>
      <p:sp>
        <p:nvSpPr>
          <p:cNvPr id="119" name="Arc 118"/>
          <p:cNvSpPr/>
          <p:nvPr/>
        </p:nvSpPr>
        <p:spPr>
          <a:xfrm>
            <a:off x="6096000" y="5867401"/>
            <a:ext cx="457200" cy="381000"/>
          </a:xfrm>
          <a:prstGeom prst="arc">
            <a:avLst>
              <a:gd name="adj1" fmla="val 16200000"/>
              <a:gd name="adj2" fmla="val 5400000"/>
            </a:avLst>
          </a:prstGeom>
          <a:ln w="25400">
            <a:solidFill>
              <a:srgbClr val="0000FF"/>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20" name="Arc 119"/>
          <p:cNvSpPr/>
          <p:nvPr/>
        </p:nvSpPr>
        <p:spPr>
          <a:xfrm>
            <a:off x="6705600" y="6248400"/>
            <a:ext cx="457200" cy="381000"/>
          </a:xfrm>
          <a:prstGeom prst="arc">
            <a:avLst>
              <a:gd name="adj1" fmla="val 16200000"/>
              <a:gd name="adj2" fmla="val 5400000"/>
            </a:avLst>
          </a:prstGeom>
          <a:ln w="25400">
            <a:solidFill>
              <a:srgbClr val="0000FF"/>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21" name="TextBox 120"/>
          <p:cNvSpPr txBox="1"/>
          <p:nvPr/>
        </p:nvSpPr>
        <p:spPr>
          <a:xfrm>
            <a:off x="6400800" y="5867400"/>
            <a:ext cx="2133600" cy="430887"/>
          </a:xfrm>
          <a:prstGeom prst="rect">
            <a:avLst/>
          </a:prstGeom>
          <a:noFill/>
        </p:spPr>
        <p:txBody>
          <a:bodyPr wrap="square" rtlCol="0">
            <a:spAutoFit/>
          </a:bodyPr>
          <a:lstStyle/>
          <a:p>
            <a:pPr algn="ctr"/>
            <a:r>
              <a:rPr lang="en-GB" sz="1100" dirty="0" smtClean="0">
                <a:solidFill>
                  <a:srgbClr val="0000FF"/>
                </a:solidFill>
                <a:latin typeface="Comic Sans MS" pitchFamily="66" charset="0"/>
              </a:rPr>
              <a:t>Use P as the positive direction and sub in values</a:t>
            </a:r>
            <a:endParaRPr lang="en-GB" sz="1100" dirty="0">
              <a:solidFill>
                <a:srgbClr val="0000FF"/>
              </a:solidFill>
              <a:latin typeface="Comic Sans MS" pitchFamily="66" charset="0"/>
            </a:endParaRPr>
          </a:p>
        </p:txBody>
      </p:sp>
      <p:sp>
        <p:nvSpPr>
          <p:cNvPr id="122" name="TextBox 121"/>
          <p:cNvSpPr txBox="1"/>
          <p:nvPr/>
        </p:nvSpPr>
        <p:spPr>
          <a:xfrm>
            <a:off x="7086600" y="6248400"/>
            <a:ext cx="1447800" cy="430887"/>
          </a:xfrm>
          <a:prstGeom prst="rect">
            <a:avLst/>
          </a:prstGeom>
          <a:noFill/>
        </p:spPr>
        <p:txBody>
          <a:bodyPr wrap="square" rtlCol="0">
            <a:spAutoFit/>
          </a:bodyPr>
          <a:lstStyle/>
          <a:p>
            <a:pPr algn="ctr"/>
            <a:r>
              <a:rPr lang="en-GB" sz="1100" dirty="0" smtClean="0">
                <a:solidFill>
                  <a:srgbClr val="0000FF"/>
                </a:solidFill>
                <a:latin typeface="Comic Sans MS" pitchFamily="66" charset="0"/>
              </a:rPr>
              <a:t>Rearrange to leave </a:t>
            </a:r>
            <a:r>
              <a:rPr lang="en-GB" sz="1100" dirty="0" err="1" smtClean="0">
                <a:solidFill>
                  <a:srgbClr val="0000FF"/>
                </a:solidFill>
                <a:latin typeface="Comic Sans MS" pitchFamily="66" charset="0"/>
              </a:rPr>
              <a:t>PSin</a:t>
            </a:r>
            <a:r>
              <a:rPr lang="el-GR" sz="1100" dirty="0" smtClean="0">
                <a:solidFill>
                  <a:srgbClr val="0000FF"/>
                </a:solidFill>
                <a:latin typeface="Comic Sans MS" pitchFamily="66" charset="0"/>
              </a:rPr>
              <a:t>θ</a:t>
            </a:r>
            <a:endParaRPr lang="en-GB" sz="1100" dirty="0">
              <a:solidFill>
                <a:srgbClr val="0000FF"/>
              </a:solidFill>
              <a:latin typeface="Comic Sans MS" pitchFamily="66" charset="0"/>
            </a:endParaRPr>
          </a:p>
        </p:txBody>
      </p:sp>
      <p:cxnSp>
        <p:nvCxnSpPr>
          <p:cNvPr id="50" name="Straight Arrow Connector 49"/>
          <p:cNvCxnSpPr/>
          <p:nvPr/>
        </p:nvCxnSpPr>
        <p:spPr>
          <a:xfrm flipH="1">
            <a:off x="4876800" y="2667000"/>
            <a:ext cx="1524000" cy="10668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4" name="Oval 43"/>
          <p:cNvSpPr/>
          <p:nvPr/>
        </p:nvSpPr>
        <p:spPr>
          <a:xfrm>
            <a:off x="6359106" y="2618117"/>
            <a:ext cx="76200" cy="762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2" name="Picture 2" descr="C:\Users\Mike\Downloads\mathspic (1).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2400" y="152400"/>
            <a:ext cx="1524000" cy="1104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3394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blinds(horizontal)">
                                      <p:cBhvr>
                                        <p:cTn id="7" dur="500"/>
                                        <p:tgtEl>
                                          <p:spTgt spid="3">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blinds(horizontal)">
                                      <p:cBhvr>
                                        <p:cTn id="12" dur="500"/>
                                        <p:tgtEl>
                                          <p:spTgt spid="3">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77"/>
                                        </p:tgtEl>
                                        <p:attrNameLst>
                                          <p:attrName>style.visibility</p:attrName>
                                        </p:attrNameLst>
                                      </p:cBhvr>
                                      <p:to>
                                        <p:strVal val="visible"/>
                                      </p:to>
                                    </p:set>
                                    <p:animEffect transition="in" filter="blinds(horizontal)">
                                      <p:cBhvr>
                                        <p:cTn id="17" dur="500"/>
                                        <p:tgtEl>
                                          <p:spTgt spid="77"/>
                                        </p:tgtEl>
                                      </p:cBhvr>
                                    </p:animEffect>
                                  </p:childTnLst>
                                </p:cTn>
                              </p:par>
                              <p:par>
                                <p:cTn id="18" presetID="3" presetClass="entr" presetSubtype="10" fill="hold" nodeType="withEffect">
                                  <p:stCondLst>
                                    <p:cond delay="0"/>
                                  </p:stCondLst>
                                  <p:childTnLst>
                                    <p:set>
                                      <p:cBhvr>
                                        <p:cTn id="19" dur="1" fill="hold">
                                          <p:stCondLst>
                                            <p:cond delay="0"/>
                                          </p:stCondLst>
                                        </p:cTn>
                                        <p:tgtEl>
                                          <p:spTgt spid="79"/>
                                        </p:tgtEl>
                                        <p:attrNameLst>
                                          <p:attrName>style.visibility</p:attrName>
                                        </p:attrNameLst>
                                      </p:cBhvr>
                                      <p:to>
                                        <p:strVal val="visible"/>
                                      </p:to>
                                    </p:set>
                                    <p:animEffect transition="in" filter="blinds(horizontal)">
                                      <p:cBhvr>
                                        <p:cTn id="20" dur="500"/>
                                        <p:tgtEl>
                                          <p:spTgt spid="79"/>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96"/>
                                        </p:tgtEl>
                                        <p:attrNameLst>
                                          <p:attrName>style.visibility</p:attrName>
                                        </p:attrNameLst>
                                      </p:cBhvr>
                                      <p:to>
                                        <p:strVal val="visible"/>
                                      </p:to>
                                    </p:set>
                                    <p:animEffect transition="in" filter="blinds(horizontal)">
                                      <p:cBhvr>
                                        <p:cTn id="25" dur="500"/>
                                        <p:tgtEl>
                                          <p:spTgt spid="96"/>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97"/>
                                        </p:tgtEl>
                                        <p:attrNameLst>
                                          <p:attrName>style.visibility</p:attrName>
                                        </p:attrNameLst>
                                      </p:cBhvr>
                                      <p:to>
                                        <p:strVal val="visible"/>
                                      </p:to>
                                    </p:set>
                                    <p:animEffect transition="in" filter="blinds(horizontal)">
                                      <p:cBhvr>
                                        <p:cTn id="30" dur="500"/>
                                        <p:tgtEl>
                                          <p:spTgt spid="97"/>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nodeType="clickEffect">
                                  <p:stCondLst>
                                    <p:cond delay="0"/>
                                  </p:stCondLst>
                                  <p:childTnLst>
                                    <p:set>
                                      <p:cBhvr>
                                        <p:cTn id="34" dur="1" fill="hold">
                                          <p:stCondLst>
                                            <p:cond delay="0"/>
                                          </p:stCondLst>
                                        </p:cTn>
                                        <p:tgtEl>
                                          <p:spTgt spid="78"/>
                                        </p:tgtEl>
                                        <p:attrNameLst>
                                          <p:attrName>style.visibility</p:attrName>
                                        </p:attrNameLst>
                                      </p:cBhvr>
                                      <p:to>
                                        <p:strVal val="visible"/>
                                      </p:to>
                                    </p:set>
                                    <p:animEffect transition="in" filter="blinds(horizontal)">
                                      <p:cBhvr>
                                        <p:cTn id="35" dur="500"/>
                                        <p:tgtEl>
                                          <p:spTgt spid="78"/>
                                        </p:tgtEl>
                                      </p:cBhvr>
                                    </p:animEffect>
                                  </p:childTnLst>
                                </p:cTn>
                              </p:par>
                              <p:par>
                                <p:cTn id="36" presetID="3" presetClass="entr" presetSubtype="10" fill="hold" nodeType="withEffect">
                                  <p:stCondLst>
                                    <p:cond delay="0"/>
                                  </p:stCondLst>
                                  <p:childTnLst>
                                    <p:set>
                                      <p:cBhvr>
                                        <p:cTn id="37" dur="1" fill="hold">
                                          <p:stCondLst>
                                            <p:cond delay="0"/>
                                          </p:stCondLst>
                                        </p:cTn>
                                        <p:tgtEl>
                                          <p:spTgt spid="80"/>
                                        </p:tgtEl>
                                        <p:attrNameLst>
                                          <p:attrName>style.visibility</p:attrName>
                                        </p:attrNameLst>
                                      </p:cBhvr>
                                      <p:to>
                                        <p:strVal val="visible"/>
                                      </p:to>
                                    </p:set>
                                    <p:animEffect transition="in" filter="blinds(horizontal)">
                                      <p:cBhvr>
                                        <p:cTn id="38" dur="500"/>
                                        <p:tgtEl>
                                          <p:spTgt spid="80"/>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101"/>
                                        </p:tgtEl>
                                        <p:attrNameLst>
                                          <p:attrName>style.visibility</p:attrName>
                                        </p:attrNameLst>
                                      </p:cBhvr>
                                      <p:to>
                                        <p:strVal val="visible"/>
                                      </p:to>
                                    </p:set>
                                    <p:animEffect transition="in" filter="blinds(horizontal)">
                                      <p:cBhvr>
                                        <p:cTn id="43" dur="500"/>
                                        <p:tgtEl>
                                          <p:spTgt spid="101"/>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102"/>
                                        </p:tgtEl>
                                        <p:attrNameLst>
                                          <p:attrName>style.visibility</p:attrName>
                                        </p:attrNameLst>
                                      </p:cBhvr>
                                      <p:to>
                                        <p:strVal val="visible"/>
                                      </p:to>
                                    </p:set>
                                    <p:animEffect transition="in" filter="blinds(horizontal)">
                                      <p:cBhvr>
                                        <p:cTn id="48" dur="500"/>
                                        <p:tgtEl>
                                          <p:spTgt spid="102"/>
                                        </p:tgtEl>
                                      </p:cBhvr>
                                    </p:animEffect>
                                  </p:childTnLst>
                                </p:cTn>
                              </p:par>
                            </p:childTnLst>
                          </p:cTn>
                        </p:par>
                      </p:childTnLst>
                    </p:cTn>
                  </p:par>
                  <p:par>
                    <p:cTn id="49" fill="hold">
                      <p:stCondLst>
                        <p:cond delay="indefinite"/>
                      </p:stCondLst>
                      <p:childTnLst>
                        <p:par>
                          <p:cTn id="50" fill="hold">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31"/>
                                        </p:tgtEl>
                                        <p:attrNameLst>
                                          <p:attrName>style.visibility</p:attrName>
                                        </p:attrNameLst>
                                      </p:cBhvr>
                                      <p:to>
                                        <p:strVal val="visible"/>
                                      </p:to>
                                    </p:set>
                                    <p:animEffect transition="in" filter="blinds(horizontal)">
                                      <p:cBhvr>
                                        <p:cTn id="53" dur="500"/>
                                        <p:tgtEl>
                                          <p:spTgt spid="31"/>
                                        </p:tgtEl>
                                      </p:cBhvr>
                                    </p:animEffect>
                                  </p:childTnLst>
                                </p:cTn>
                              </p:par>
                            </p:childTnLst>
                          </p:cTn>
                        </p:par>
                      </p:childTnLst>
                    </p:cTn>
                  </p:par>
                  <p:par>
                    <p:cTn id="54" fill="hold">
                      <p:stCondLst>
                        <p:cond delay="indefinite"/>
                      </p:stCondLst>
                      <p:childTnLst>
                        <p:par>
                          <p:cTn id="55" fill="hold">
                            <p:stCondLst>
                              <p:cond delay="0"/>
                            </p:stCondLst>
                            <p:childTnLst>
                              <p:par>
                                <p:cTn id="56" presetID="3" presetClass="entr" presetSubtype="10" fill="hold" grpId="0" nodeType="clickEffect">
                                  <p:stCondLst>
                                    <p:cond delay="0"/>
                                  </p:stCondLst>
                                  <p:childTnLst>
                                    <p:set>
                                      <p:cBhvr>
                                        <p:cTn id="57" dur="1" fill="hold">
                                          <p:stCondLst>
                                            <p:cond delay="0"/>
                                          </p:stCondLst>
                                        </p:cTn>
                                        <p:tgtEl>
                                          <p:spTgt spid="32"/>
                                        </p:tgtEl>
                                        <p:attrNameLst>
                                          <p:attrName>style.visibility</p:attrName>
                                        </p:attrNameLst>
                                      </p:cBhvr>
                                      <p:to>
                                        <p:strVal val="visible"/>
                                      </p:to>
                                    </p:set>
                                    <p:animEffect transition="in" filter="blinds(horizontal)">
                                      <p:cBhvr>
                                        <p:cTn id="58" dur="500"/>
                                        <p:tgtEl>
                                          <p:spTgt spid="32"/>
                                        </p:tgtEl>
                                      </p:cBhvr>
                                    </p:animEffect>
                                  </p:childTnLst>
                                </p:cTn>
                              </p:par>
                            </p:childTnLst>
                          </p:cTn>
                        </p:par>
                      </p:childTnLst>
                    </p:cTn>
                  </p:par>
                  <p:par>
                    <p:cTn id="59" fill="hold">
                      <p:stCondLst>
                        <p:cond delay="indefinite"/>
                      </p:stCondLst>
                      <p:childTnLst>
                        <p:par>
                          <p:cTn id="60" fill="hold">
                            <p:stCondLst>
                              <p:cond delay="0"/>
                            </p:stCondLst>
                            <p:childTnLst>
                              <p:par>
                                <p:cTn id="61" presetID="3" presetClass="entr" presetSubtype="10" fill="hold" grpId="0" nodeType="clickEffect">
                                  <p:stCondLst>
                                    <p:cond delay="0"/>
                                  </p:stCondLst>
                                  <p:childTnLst>
                                    <p:set>
                                      <p:cBhvr>
                                        <p:cTn id="62" dur="1" fill="hold">
                                          <p:stCondLst>
                                            <p:cond delay="0"/>
                                          </p:stCondLst>
                                        </p:cTn>
                                        <p:tgtEl>
                                          <p:spTgt spid="115"/>
                                        </p:tgtEl>
                                        <p:attrNameLst>
                                          <p:attrName>style.visibility</p:attrName>
                                        </p:attrNameLst>
                                      </p:cBhvr>
                                      <p:to>
                                        <p:strVal val="visible"/>
                                      </p:to>
                                    </p:set>
                                    <p:animEffect transition="in" filter="blinds(horizontal)">
                                      <p:cBhvr>
                                        <p:cTn id="63" dur="500"/>
                                        <p:tgtEl>
                                          <p:spTgt spid="115"/>
                                        </p:tgtEl>
                                      </p:cBhvr>
                                    </p:animEffect>
                                  </p:childTnLst>
                                </p:cTn>
                              </p:par>
                            </p:childTnLst>
                          </p:cTn>
                        </p:par>
                      </p:childTnLst>
                    </p:cTn>
                  </p:par>
                  <p:par>
                    <p:cTn id="64" fill="hold">
                      <p:stCondLst>
                        <p:cond delay="indefinite"/>
                      </p:stCondLst>
                      <p:childTnLst>
                        <p:par>
                          <p:cTn id="65" fill="hold">
                            <p:stCondLst>
                              <p:cond delay="0"/>
                            </p:stCondLst>
                            <p:childTnLst>
                              <p:par>
                                <p:cTn id="66" presetID="3" presetClass="entr" presetSubtype="10" fill="hold" grpId="0" nodeType="clickEffect">
                                  <p:stCondLst>
                                    <p:cond delay="0"/>
                                  </p:stCondLst>
                                  <p:childTnLst>
                                    <p:set>
                                      <p:cBhvr>
                                        <p:cTn id="67" dur="1" fill="hold">
                                          <p:stCondLst>
                                            <p:cond delay="0"/>
                                          </p:stCondLst>
                                        </p:cTn>
                                        <p:tgtEl>
                                          <p:spTgt spid="116"/>
                                        </p:tgtEl>
                                        <p:attrNameLst>
                                          <p:attrName>style.visibility</p:attrName>
                                        </p:attrNameLst>
                                      </p:cBhvr>
                                      <p:to>
                                        <p:strVal val="visible"/>
                                      </p:to>
                                    </p:set>
                                    <p:animEffect transition="in" filter="blinds(horizontal)">
                                      <p:cBhvr>
                                        <p:cTn id="68" dur="500"/>
                                        <p:tgtEl>
                                          <p:spTgt spid="116"/>
                                        </p:tgtEl>
                                      </p:cBhvr>
                                    </p:animEffect>
                                  </p:childTnLst>
                                </p:cTn>
                              </p:par>
                            </p:childTnLst>
                          </p:cTn>
                        </p:par>
                      </p:childTnLst>
                    </p:cTn>
                  </p:par>
                  <p:par>
                    <p:cTn id="69" fill="hold">
                      <p:stCondLst>
                        <p:cond delay="indefinite"/>
                      </p:stCondLst>
                      <p:childTnLst>
                        <p:par>
                          <p:cTn id="70" fill="hold">
                            <p:stCondLst>
                              <p:cond delay="0"/>
                            </p:stCondLst>
                            <p:childTnLst>
                              <p:par>
                                <p:cTn id="71" presetID="7" presetClass="emph" presetSubtype="2" fill="hold" nodeType="clickEffect">
                                  <p:stCondLst>
                                    <p:cond delay="0"/>
                                  </p:stCondLst>
                                  <p:childTnLst>
                                    <p:animClr clrSpc="rgb" dir="cw">
                                      <p:cBhvr>
                                        <p:cTn id="72" dur="500" fill="hold"/>
                                        <p:tgtEl>
                                          <p:spTgt spid="50"/>
                                        </p:tgtEl>
                                        <p:attrNameLst>
                                          <p:attrName>stroke.color</p:attrName>
                                        </p:attrNameLst>
                                      </p:cBhvr>
                                      <p:to>
                                        <a:srgbClr val="FF0000"/>
                                      </p:to>
                                    </p:animClr>
                                    <p:set>
                                      <p:cBhvr>
                                        <p:cTn id="73" dur="500" fill="hold"/>
                                        <p:tgtEl>
                                          <p:spTgt spid="50"/>
                                        </p:tgtEl>
                                        <p:attrNameLst>
                                          <p:attrName>stroke.on</p:attrName>
                                        </p:attrNameLst>
                                      </p:cBhvr>
                                      <p:to>
                                        <p:strVal val="true"/>
                                      </p:to>
                                    </p:set>
                                  </p:childTnLst>
                                </p:cTn>
                              </p:par>
                              <p:par>
                                <p:cTn id="74" presetID="3" presetClass="emph" presetSubtype="2" fill="hold" grpId="0" nodeType="withEffect">
                                  <p:stCondLst>
                                    <p:cond delay="0"/>
                                  </p:stCondLst>
                                  <p:childTnLst>
                                    <p:animClr clrSpc="rgb" dir="cw">
                                      <p:cBhvr override="childStyle">
                                        <p:cTn id="75" dur="500" fill="hold"/>
                                        <p:tgtEl>
                                          <p:spTgt spid="74"/>
                                        </p:tgtEl>
                                        <p:attrNameLst>
                                          <p:attrName>style.color</p:attrName>
                                        </p:attrNameLst>
                                      </p:cBhvr>
                                      <p:to>
                                        <a:srgbClr val="FF0000"/>
                                      </p:to>
                                    </p:animClr>
                                  </p:childTnLst>
                                </p:cTn>
                              </p:par>
                            </p:childTnLst>
                          </p:cTn>
                        </p:par>
                      </p:childTnLst>
                    </p:cTn>
                  </p:par>
                  <p:par>
                    <p:cTn id="76" fill="hold">
                      <p:stCondLst>
                        <p:cond delay="indefinite"/>
                      </p:stCondLst>
                      <p:childTnLst>
                        <p:par>
                          <p:cTn id="77" fill="hold">
                            <p:stCondLst>
                              <p:cond delay="0"/>
                            </p:stCondLst>
                            <p:childTnLst>
                              <p:par>
                                <p:cTn id="78" presetID="3" presetClass="entr" presetSubtype="10" fill="hold" grpId="0" nodeType="clickEffect">
                                  <p:stCondLst>
                                    <p:cond delay="0"/>
                                  </p:stCondLst>
                                  <p:childTnLst>
                                    <p:set>
                                      <p:cBhvr>
                                        <p:cTn id="79" dur="1" fill="hold">
                                          <p:stCondLst>
                                            <p:cond delay="0"/>
                                          </p:stCondLst>
                                        </p:cTn>
                                        <p:tgtEl>
                                          <p:spTgt spid="103"/>
                                        </p:tgtEl>
                                        <p:attrNameLst>
                                          <p:attrName>style.visibility</p:attrName>
                                        </p:attrNameLst>
                                      </p:cBhvr>
                                      <p:to>
                                        <p:strVal val="visible"/>
                                      </p:to>
                                    </p:set>
                                    <p:animEffect transition="in" filter="blinds(horizontal)">
                                      <p:cBhvr>
                                        <p:cTn id="80" dur="500"/>
                                        <p:tgtEl>
                                          <p:spTgt spid="103"/>
                                        </p:tgtEl>
                                      </p:cBhvr>
                                    </p:animEffect>
                                  </p:childTnLst>
                                </p:cTn>
                              </p:par>
                            </p:childTnLst>
                          </p:cTn>
                        </p:par>
                      </p:childTnLst>
                    </p:cTn>
                  </p:par>
                  <p:par>
                    <p:cTn id="81" fill="hold">
                      <p:stCondLst>
                        <p:cond delay="indefinite"/>
                      </p:stCondLst>
                      <p:childTnLst>
                        <p:par>
                          <p:cTn id="82" fill="hold">
                            <p:stCondLst>
                              <p:cond delay="0"/>
                            </p:stCondLst>
                            <p:childTnLst>
                              <p:par>
                                <p:cTn id="83" presetID="3" presetClass="entr" presetSubtype="10" fill="hold" grpId="0" nodeType="clickEffect">
                                  <p:stCondLst>
                                    <p:cond delay="0"/>
                                  </p:stCondLst>
                                  <p:childTnLst>
                                    <p:set>
                                      <p:cBhvr>
                                        <p:cTn id="84" dur="1" fill="hold">
                                          <p:stCondLst>
                                            <p:cond delay="0"/>
                                          </p:stCondLst>
                                        </p:cTn>
                                        <p:tgtEl>
                                          <p:spTgt spid="117"/>
                                        </p:tgtEl>
                                        <p:attrNameLst>
                                          <p:attrName>style.visibility</p:attrName>
                                        </p:attrNameLst>
                                      </p:cBhvr>
                                      <p:to>
                                        <p:strVal val="visible"/>
                                      </p:to>
                                    </p:set>
                                    <p:animEffect transition="in" filter="blinds(horizontal)">
                                      <p:cBhvr>
                                        <p:cTn id="85" dur="500"/>
                                        <p:tgtEl>
                                          <p:spTgt spid="117"/>
                                        </p:tgtEl>
                                      </p:cBhvr>
                                    </p:animEffect>
                                  </p:childTnLst>
                                </p:cTn>
                              </p:par>
                            </p:childTnLst>
                          </p:cTn>
                        </p:par>
                      </p:childTnLst>
                    </p:cTn>
                  </p:par>
                  <p:par>
                    <p:cTn id="86" fill="hold">
                      <p:stCondLst>
                        <p:cond delay="indefinite"/>
                      </p:stCondLst>
                      <p:childTnLst>
                        <p:par>
                          <p:cTn id="87" fill="hold">
                            <p:stCondLst>
                              <p:cond delay="0"/>
                            </p:stCondLst>
                            <p:childTnLst>
                              <p:par>
                                <p:cTn id="88" presetID="3" presetClass="entr" presetSubtype="10" fill="hold" grpId="0" nodeType="clickEffect">
                                  <p:stCondLst>
                                    <p:cond delay="0"/>
                                  </p:stCondLst>
                                  <p:childTnLst>
                                    <p:set>
                                      <p:cBhvr>
                                        <p:cTn id="89" dur="1" fill="hold">
                                          <p:stCondLst>
                                            <p:cond delay="0"/>
                                          </p:stCondLst>
                                        </p:cTn>
                                        <p:tgtEl>
                                          <p:spTgt spid="118"/>
                                        </p:tgtEl>
                                        <p:attrNameLst>
                                          <p:attrName>style.visibility</p:attrName>
                                        </p:attrNameLst>
                                      </p:cBhvr>
                                      <p:to>
                                        <p:strVal val="visible"/>
                                      </p:to>
                                    </p:set>
                                    <p:animEffect transition="in" filter="blinds(horizontal)">
                                      <p:cBhvr>
                                        <p:cTn id="90" dur="500"/>
                                        <p:tgtEl>
                                          <p:spTgt spid="118"/>
                                        </p:tgtEl>
                                      </p:cBhvr>
                                    </p:animEffect>
                                  </p:childTnLst>
                                </p:cTn>
                              </p:par>
                            </p:childTnLst>
                          </p:cTn>
                        </p:par>
                      </p:childTnLst>
                    </p:cTn>
                  </p:par>
                  <p:par>
                    <p:cTn id="91" fill="hold">
                      <p:stCondLst>
                        <p:cond delay="indefinite"/>
                      </p:stCondLst>
                      <p:childTnLst>
                        <p:par>
                          <p:cTn id="92" fill="hold">
                            <p:stCondLst>
                              <p:cond delay="0"/>
                            </p:stCondLst>
                            <p:childTnLst>
                              <p:par>
                                <p:cTn id="93" presetID="3" presetClass="entr" presetSubtype="10" fill="hold" grpId="0" nodeType="clickEffect">
                                  <p:stCondLst>
                                    <p:cond delay="0"/>
                                  </p:stCondLst>
                                  <p:childTnLst>
                                    <p:set>
                                      <p:cBhvr>
                                        <p:cTn id="94" dur="1" fill="hold">
                                          <p:stCondLst>
                                            <p:cond delay="0"/>
                                          </p:stCondLst>
                                        </p:cTn>
                                        <p:tgtEl>
                                          <p:spTgt spid="110"/>
                                        </p:tgtEl>
                                        <p:attrNameLst>
                                          <p:attrName>style.visibility</p:attrName>
                                        </p:attrNameLst>
                                      </p:cBhvr>
                                      <p:to>
                                        <p:strVal val="visible"/>
                                      </p:to>
                                    </p:set>
                                    <p:animEffect transition="in" filter="blinds(horizontal)">
                                      <p:cBhvr>
                                        <p:cTn id="95" dur="500"/>
                                        <p:tgtEl>
                                          <p:spTgt spid="110"/>
                                        </p:tgtEl>
                                      </p:cBhvr>
                                    </p:animEffect>
                                  </p:childTnLst>
                                </p:cTn>
                              </p:par>
                            </p:childTnLst>
                          </p:cTn>
                        </p:par>
                      </p:childTnLst>
                    </p:cTn>
                  </p:par>
                  <p:par>
                    <p:cTn id="96" fill="hold">
                      <p:stCondLst>
                        <p:cond delay="indefinite"/>
                      </p:stCondLst>
                      <p:childTnLst>
                        <p:par>
                          <p:cTn id="97" fill="hold">
                            <p:stCondLst>
                              <p:cond delay="0"/>
                            </p:stCondLst>
                            <p:childTnLst>
                              <p:par>
                                <p:cTn id="98" presetID="3" presetClass="entr" presetSubtype="10" fill="hold" grpId="0" nodeType="clickEffect">
                                  <p:stCondLst>
                                    <p:cond delay="0"/>
                                  </p:stCondLst>
                                  <p:childTnLst>
                                    <p:set>
                                      <p:cBhvr>
                                        <p:cTn id="99" dur="1" fill="hold">
                                          <p:stCondLst>
                                            <p:cond delay="0"/>
                                          </p:stCondLst>
                                        </p:cTn>
                                        <p:tgtEl>
                                          <p:spTgt spid="33"/>
                                        </p:tgtEl>
                                        <p:attrNameLst>
                                          <p:attrName>style.visibility</p:attrName>
                                        </p:attrNameLst>
                                      </p:cBhvr>
                                      <p:to>
                                        <p:strVal val="visible"/>
                                      </p:to>
                                    </p:set>
                                    <p:animEffect transition="in" filter="blinds(horizontal)">
                                      <p:cBhvr>
                                        <p:cTn id="100" dur="500"/>
                                        <p:tgtEl>
                                          <p:spTgt spid="33"/>
                                        </p:tgtEl>
                                      </p:cBhvr>
                                    </p:animEffect>
                                  </p:childTnLst>
                                </p:cTn>
                              </p:par>
                              <p:par>
                                <p:cTn id="101" presetID="3" presetClass="entr" presetSubtype="10" fill="hold" grpId="0" nodeType="withEffect">
                                  <p:stCondLst>
                                    <p:cond delay="0"/>
                                  </p:stCondLst>
                                  <p:childTnLst>
                                    <p:set>
                                      <p:cBhvr>
                                        <p:cTn id="102" dur="1" fill="hold">
                                          <p:stCondLst>
                                            <p:cond delay="0"/>
                                          </p:stCondLst>
                                        </p:cTn>
                                        <p:tgtEl>
                                          <p:spTgt spid="111"/>
                                        </p:tgtEl>
                                        <p:attrNameLst>
                                          <p:attrName>style.visibility</p:attrName>
                                        </p:attrNameLst>
                                      </p:cBhvr>
                                      <p:to>
                                        <p:strVal val="visible"/>
                                      </p:to>
                                    </p:set>
                                    <p:animEffect transition="in" filter="blinds(horizontal)">
                                      <p:cBhvr>
                                        <p:cTn id="103" dur="500"/>
                                        <p:tgtEl>
                                          <p:spTgt spid="111"/>
                                        </p:tgtEl>
                                      </p:cBhvr>
                                    </p:animEffect>
                                  </p:childTnLst>
                                </p:cTn>
                              </p:par>
                            </p:childTnLst>
                          </p:cTn>
                        </p:par>
                      </p:childTnLst>
                    </p:cTn>
                  </p:par>
                  <p:par>
                    <p:cTn id="104" fill="hold">
                      <p:stCondLst>
                        <p:cond delay="indefinite"/>
                      </p:stCondLst>
                      <p:childTnLst>
                        <p:par>
                          <p:cTn id="105" fill="hold">
                            <p:stCondLst>
                              <p:cond delay="0"/>
                            </p:stCondLst>
                            <p:childTnLst>
                              <p:par>
                                <p:cTn id="106" presetID="3" presetClass="entr" presetSubtype="10" fill="hold" grpId="0" nodeType="clickEffect">
                                  <p:stCondLst>
                                    <p:cond delay="0"/>
                                  </p:stCondLst>
                                  <p:childTnLst>
                                    <p:set>
                                      <p:cBhvr>
                                        <p:cTn id="107" dur="1" fill="hold">
                                          <p:stCondLst>
                                            <p:cond delay="0"/>
                                          </p:stCondLst>
                                        </p:cTn>
                                        <p:tgtEl>
                                          <p:spTgt spid="105"/>
                                        </p:tgtEl>
                                        <p:attrNameLst>
                                          <p:attrName>style.visibility</p:attrName>
                                        </p:attrNameLst>
                                      </p:cBhvr>
                                      <p:to>
                                        <p:strVal val="visible"/>
                                      </p:to>
                                    </p:set>
                                    <p:animEffect transition="in" filter="blinds(horizontal)">
                                      <p:cBhvr>
                                        <p:cTn id="108" dur="500"/>
                                        <p:tgtEl>
                                          <p:spTgt spid="105"/>
                                        </p:tgtEl>
                                      </p:cBhvr>
                                    </p:animEffect>
                                  </p:childTnLst>
                                </p:cTn>
                              </p:par>
                            </p:childTnLst>
                          </p:cTn>
                        </p:par>
                      </p:childTnLst>
                    </p:cTn>
                  </p:par>
                  <p:par>
                    <p:cTn id="109" fill="hold">
                      <p:stCondLst>
                        <p:cond delay="indefinite"/>
                      </p:stCondLst>
                      <p:childTnLst>
                        <p:par>
                          <p:cTn id="110" fill="hold">
                            <p:stCondLst>
                              <p:cond delay="0"/>
                            </p:stCondLst>
                            <p:childTnLst>
                              <p:par>
                                <p:cTn id="111" presetID="3" presetClass="entr" presetSubtype="10" fill="hold" grpId="0" nodeType="clickEffect">
                                  <p:stCondLst>
                                    <p:cond delay="0"/>
                                  </p:stCondLst>
                                  <p:childTnLst>
                                    <p:set>
                                      <p:cBhvr>
                                        <p:cTn id="112" dur="1" fill="hold">
                                          <p:stCondLst>
                                            <p:cond delay="0"/>
                                          </p:stCondLst>
                                        </p:cTn>
                                        <p:tgtEl>
                                          <p:spTgt spid="108"/>
                                        </p:tgtEl>
                                        <p:attrNameLst>
                                          <p:attrName>style.visibility</p:attrName>
                                        </p:attrNameLst>
                                      </p:cBhvr>
                                      <p:to>
                                        <p:strVal val="visible"/>
                                      </p:to>
                                    </p:set>
                                    <p:animEffect transition="in" filter="blinds(horizontal)">
                                      <p:cBhvr>
                                        <p:cTn id="113" dur="500"/>
                                        <p:tgtEl>
                                          <p:spTgt spid="108"/>
                                        </p:tgtEl>
                                      </p:cBhvr>
                                    </p:animEffect>
                                  </p:childTnLst>
                                </p:cTn>
                              </p:par>
                            </p:childTnLst>
                          </p:cTn>
                        </p:par>
                      </p:childTnLst>
                    </p:cTn>
                  </p:par>
                  <p:par>
                    <p:cTn id="114" fill="hold">
                      <p:stCondLst>
                        <p:cond delay="indefinite"/>
                      </p:stCondLst>
                      <p:childTnLst>
                        <p:par>
                          <p:cTn id="115" fill="hold">
                            <p:stCondLst>
                              <p:cond delay="0"/>
                            </p:stCondLst>
                            <p:childTnLst>
                              <p:par>
                                <p:cTn id="116" presetID="3" presetClass="entr" presetSubtype="10" fill="hold" grpId="0" nodeType="clickEffect">
                                  <p:stCondLst>
                                    <p:cond delay="0"/>
                                  </p:stCondLst>
                                  <p:childTnLst>
                                    <p:set>
                                      <p:cBhvr>
                                        <p:cTn id="117" dur="1" fill="hold">
                                          <p:stCondLst>
                                            <p:cond delay="0"/>
                                          </p:stCondLst>
                                        </p:cTn>
                                        <p:tgtEl>
                                          <p:spTgt spid="119"/>
                                        </p:tgtEl>
                                        <p:attrNameLst>
                                          <p:attrName>style.visibility</p:attrName>
                                        </p:attrNameLst>
                                      </p:cBhvr>
                                      <p:to>
                                        <p:strVal val="visible"/>
                                      </p:to>
                                    </p:set>
                                    <p:animEffect transition="in" filter="blinds(horizontal)">
                                      <p:cBhvr>
                                        <p:cTn id="118" dur="500"/>
                                        <p:tgtEl>
                                          <p:spTgt spid="119"/>
                                        </p:tgtEl>
                                      </p:cBhvr>
                                    </p:animEffect>
                                  </p:childTnLst>
                                </p:cTn>
                              </p:par>
                            </p:childTnLst>
                          </p:cTn>
                        </p:par>
                      </p:childTnLst>
                    </p:cTn>
                  </p:par>
                  <p:par>
                    <p:cTn id="119" fill="hold">
                      <p:stCondLst>
                        <p:cond delay="indefinite"/>
                      </p:stCondLst>
                      <p:childTnLst>
                        <p:par>
                          <p:cTn id="120" fill="hold">
                            <p:stCondLst>
                              <p:cond delay="0"/>
                            </p:stCondLst>
                            <p:childTnLst>
                              <p:par>
                                <p:cTn id="121" presetID="3" presetClass="entr" presetSubtype="10" fill="hold" grpId="0" nodeType="clickEffect">
                                  <p:stCondLst>
                                    <p:cond delay="0"/>
                                  </p:stCondLst>
                                  <p:childTnLst>
                                    <p:set>
                                      <p:cBhvr>
                                        <p:cTn id="122" dur="1" fill="hold">
                                          <p:stCondLst>
                                            <p:cond delay="0"/>
                                          </p:stCondLst>
                                        </p:cTn>
                                        <p:tgtEl>
                                          <p:spTgt spid="121"/>
                                        </p:tgtEl>
                                        <p:attrNameLst>
                                          <p:attrName>style.visibility</p:attrName>
                                        </p:attrNameLst>
                                      </p:cBhvr>
                                      <p:to>
                                        <p:strVal val="visible"/>
                                      </p:to>
                                    </p:set>
                                    <p:animEffect transition="in" filter="blinds(horizontal)">
                                      <p:cBhvr>
                                        <p:cTn id="123" dur="500"/>
                                        <p:tgtEl>
                                          <p:spTgt spid="121"/>
                                        </p:tgtEl>
                                      </p:cBhvr>
                                    </p:animEffect>
                                  </p:childTnLst>
                                </p:cTn>
                              </p:par>
                            </p:childTnLst>
                          </p:cTn>
                        </p:par>
                      </p:childTnLst>
                    </p:cTn>
                  </p:par>
                  <p:par>
                    <p:cTn id="124" fill="hold">
                      <p:stCondLst>
                        <p:cond delay="indefinite"/>
                      </p:stCondLst>
                      <p:childTnLst>
                        <p:par>
                          <p:cTn id="125" fill="hold">
                            <p:stCondLst>
                              <p:cond delay="0"/>
                            </p:stCondLst>
                            <p:childTnLst>
                              <p:par>
                                <p:cTn id="126" presetID="7" presetClass="emph" presetSubtype="2" fill="hold" nodeType="clickEffect">
                                  <p:stCondLst>
                                    <p:cond delay="0"/>
                                  </p:stCondLst>
                                  <p:childTnLst>
                                    <p:animClr clrSpc="rgb" dir="cw">
                                      <p:cBhvr>
                                        <p:cTn id="127" dur="500" fill="hold"/>
                                        <p:tgtEl>
                                          <p:spTgt spid="49"/>
                                        </p:tgtEl>
                                        <p:attrNameLst>
                                          <p:attrName>stroke.color</p:attrName>
                                        </p:attrNameLst>
                                      </p:cBhvr>
                                      <p:to>
                                        <a:schemeClr val="hlink"/>
                                      </p:to>
                                    </p:animClr>
                                    <p:set>
                                      <p:cBhvr>
                                        <p:cTn id="128" dur="500" fill="hold"/>
                                        <p:tgtEl>
                                          <p:spTgt spid="49"/>
                                        </p:tgtEl>
                                        <p:attrNameLst>
                                          <p:attrName>stroke.on</p:attrName>
                                        </p:attrNameLst>
                                      </p:cBhvr>
                                      <p:to>
                                        <p:strVal val="true"/>
                                      </p:to>
                                    </p:set>
                                  </p:childTnLst>
                                </p:cTn>
                              </p:par>
                              <p:par>
                                <p:cTn id="129" presetID="3" presetClass="emph" presetSubtype="2" fill="hold" grpId="0" nodeType="withEffect">
                                  <p:stCondLst>
                                    <p:cond delay="0"/>
                                  </p:stCondLst>
                                  <p:childTnLst>
                                    <p:animClr clrSpc="rgb" dir="cw">
                                      <p:cBhvr override="childStyle">
                                        <p:cTn id="130" dur="500" fill="hold"/>
                                        <p:tgtEl>
                                          <p:spTgt spid="15"/>
                                        </p:tgtEl>
                                        <p:attrNameLst>
                                          <p:attrName>style.color</p:attrName>
                                        </p:attrNameLst>
                                      </p:cBhvr>
                                      <p:to>
                                        <a:schemeClr val="hlink"/>
                                      </p:to>
                                    </p:animClr>
                                  </p:childTnLst>
                                </p:cTn>
                              </p:par>
                            </p:childTnLst>
                          </p:cTn>
                        </p:par>
                      </p:childTnLst>
                    </p:cTn>
                  </p:par>
                  <p:par>
                    <p:cTn id="131" fill="hold">
                      <p:stCondLst>
                        <p:cond delay="indefinite"/>
                      </p:stCondLst>
                      <p:childTnLst>
                        <p:par>
                          <p:cTn id="132" fill="hold">
                            <p:stCondLst>
                              <p:cond delay="0"/>
                            </p:stCondLst>
                            <p:childTnLst>
                              <p:par>
                                <p:cTn id="133" presetID="3" presetClass="entr" presetSubtype="10" fill="hold" grpId="0" nodeType="clickEffect">
                                  <p:stCondLst>
                                    <p:cond delay="0"/>
                                  </p:stCondLst>
                                  <p:childTnLst>
                                    <p:set>
                                      <p:cBhvr>
                                        <p:cTn id="134" dur="1" fill="hold">
                                          <p:stCondLst>
                                            <p:cond delay="0"/>
                                          </p:stCondLst>
                                        </p:cTn>
                                        <p:tgtEl>
                                          <p:spTgt spid="109"/>
                                        </p:tgtEl>
                                        <p:attrNameLst>
                                          <p:attrName>style.visibility</p:attrName>
                                        </p:attrNameLst>
                                      </p:cBhvr>
                                      <p:to>
                                        <p:strVal val="visible"/>
                                      </p:to>
                                    </p:set>
                                    <p:animEffect transition="in" filter="blinds(horizontal)">
                                      <p:cBhvr>
                                        <p:cTn id="135" dur="500"/>
                                        <p:tgtEl>
                                          <p:spTgt spid="109"/>
                                        </p:tgtEl>
                                      </p:cBhvr>
                                    </p:animEffect>
                                  </p:childTnLst>
                                </p:cTn>
                              </p:par>
                            </p:childTnLst>
                          </p:cTn>
                        </p:par>
                      </p:childTnLst>
                    </p:cTn>
                  </p:par>
                  <p:par>
                    <p:cTn id="136" fill="hold">
                      <p:stCondLst>
                        <p:cond delay="indefinite"/>
                      </p:stCondLst>
                      <p:childTnLst>
                        <p:par>
                          <p:cTn id="137" fill="hold">
                            <p:stCondLst>
                              <p:cond delay="0"/>
                            </p:stCondLst>
                            <p:childTnLst>
                              <p:par>
                                <p:cTn id="138" presetID="3" presetClass="entr" presetSubtype="10" fill="hold" grpId="0" nodeType="clickEffect">
                                  <p:stCondLst>
                                    <p:cond delay="0"/>
                                  </p:stCondLst>
                                  <p:childTnLst>
                                    <p:set>
                                      <p:cBhvr>
                                        <p:cTn id="139" dur="1" fill="hold">
                                          <p:stCondLst>
                                            <p:cond delay="0"/>
                                          </p:stCondLst>
                                        </p:cTn>
                                        <p:tgtEl>
                                          <p:spTgt spid="120"/>
                                        </p:tgtEl>
                                        <p:attrNameLst>
                                          <p:attrName>style.visibility</p:attrName>
                                        </p:attrNameLst>
                                      </p:cBhvr>
                                      <p:to>
                                        <p:strVal val="visible"/>
                                      </p:to>
                                    </p:set>
                                    <p:animEffect transition="in" filter="blinds(horizontal)">
                                      <p:cBhvr>
                                        <p:cTn id="140" dur="500"/>
                                        <p:tgtEl>
                                          <p:spTgt spid="120"/>
                                        </p:tgtEl>
                                      </p:cBhvr>
                                    </p:animEffect>
                                  </p:childTnLst>
                                </p:cTn>
                              </p:par>
                            </p:childTnLst>
                          </p:cTn>
                        </p:par>
                      </p:childTnLst>
                    </p:cTn>
                  </p:par>
                  <p:par>
                    <p:cTn id="141" fill="hold">
                      <p:stCondLst>
                        <p:cond delay="indefinite"/>
                      </p:stCondLst>
                      <p:childTnLst>
                        <p:par>
                          <p:cTn id="142" fill="hold">
                            <p:stCondLst>
                              <p:cond delay="0"/>
                            </p:stCondLst>
                            <p:childTnLst>
                              <p:par>
                                <p:cTn id="143" presetID="3" presetClass="entr" presetSubtype="10" fill="hold" grpId="0" nodeType="clickEffect">
                                  <p:stCondLst>
                                    <p:cond delay="0"/>
                                  </p:stCondLst>
                                  <p:childTnLst>
                                    <p:set>
                                      <p:cBhvr>
                                        <p:cTn id="144" dur="1" fill="hold">
                                          <p:stCondLst>
                                            <p:cond delay="0"/>
                                          </p:stCondLst>
                                        </p:cTn>
                                        <p:tgtEl>
                                          <p:spTgt spid="122"/>
                                        </p:tgtEl>
                                        <p:attrNameLst>
                                          <p:attrName>style.visibility</p:attrName>
                                        </p:attrNameLst>
                                      </p:cBhvr>
                                      <p:to>
                                        <p:strVal val="visible"/>
                                      </p:to>
                                    </p:set>
                                    <p:animEffect transition="in" filter="blinds(horizontal)">
                                      <p:cBhvr>
                                        <p:cTn id="145" dur="500"/>
                                        <p:tgtEl>
                                          <p:spTgt spid="122"/>
                                        </p:tgtEl>
                                      </p:cBhvr>
                                    </p:animEffect>
                                  </p:childTnLst>
                                </p:cTn>
                              </p:par>
                            </p:childTnLst>
                          </p:cTn>
                        </p:par>
                      </p:childTnLst>
                    </p:cTn>
                  </p:par>
                  <p:par>
                    <p:cTn id="146" fill="hold">
                      <p:stCondLst>
                        <p:cond delay="indefinite"/>
                      </p:stCondLst>
                      <p:childTnLst>
                        <p:par>
                          <p:cTn id="147" fill="hold">
                            <p:stCondLst>
                              <p:cond delay="0"/>
                            </p:stCondLst>
                            <p:childTnLst>
                              <p:par>
                                <p:cTn id="148" presetID="3" presetClass="entr" presetSubtype="10" fill="hold" grpId="0" nodeType="clickEffect">
                                  <p:stCondLst>
                                    <p:cond delay="0"/>
                                  </p:stCondLst>
                                  <p:childTnLst>
                                    <p:set>
                                      <p:cBhvr>
                                        <p:cTn id="149" dur="1" fill="hold">
                                          <p:stCondLst>
                                            <p:cond delay="0"/>
                                          </p:stCondLst>
                                        </p:cTn>
                                        <p:tgtEl>
                                          <p:spTgt spid="113"/>
                                        </p:tgtEl>
                                        <p:attrNameLst>
                                          <p:attrName>style.visibility</p:attrName>
                                        </p:attrNameLst>
                                      </p:cBhvr>
                                      <p:to>
                                        <p:strVal val="visible"/>
                                      </p:to>
                                    </p:set>
                                    <p:animEffect transition="in" filter="blinds(horizontal)">
                                      <p:cBhvr>
                                        <p:cTn id="150" dur="500"/>
                                        <p:tgtEl>
                                          <p:spTgt spid="113"/>
                                        </p:tgtEl>
                                      </p:cBhvr>
                                    </p:animEffect>
                                  </p:childTnLst>
                                </p:cTn>
                              </p:par>
                            </p:childTnLst>
                          </p:cTn>
                        </p:par>
                      </p:childTnLst>
                    </p:cTn>
                  </p:par>
                  <p:par>
                    <p:cTn id="151" fill="hold">
                      <p:stCondLst>
                        <p:cond delay="indefinite"/>
                      </p:stCondLst>
                      <p:childTnLst>
                        <p:par>
                          <p:cTn id="152" fill="hold">
                            <p:stCondLst>
                              <p:cond delay="0"/>
                            </p:stCondLst>
                            <p:childTnLst>
                              <p:par>
                                <p:cTn id="153" presetID="3" presetClass="entr" presetSubtype="10" fill="hold" grpId="0" nodeType="clickEffect">
                                  <p:stCondLst>
                                    <p:cond delay="0"/>
                                  </p:stCondLst>
                                  <p:childTnLst>
                                    <p:set>
                                      <p:cBhvr>
                                        <p:cTn id="154" dur="1" fill="hold">
                                          <p:stCondLst>
                                            <p:cond delay="0"/>
                                          </p:stCondLst>
                                        </p:cTn>
                                        <p:tgtEl>
                                          <p:spTgt spid="112"/>
                                        </p:tgtEl>
                                        <p:attrNameLst>
                                          <p:attrName>style.visibility</p:attrName>
                                        </p:attrNameLst>
                                      </p:cBhvr>
                                      <p:to>
                                        <p:strVal val="visible"/>
                                      </p:to>
                                    </p:set>
                                    <p:animEffect transition="in" filter="blinds(horizontal)">
                                      <p:cBhvr>
                                        <p:cTn id="155" dur="500"/>
                                        <p:tgtEl>
                                          <p:spTgt spid="112"/>
                                        </p:tgtEl>
                                      </p:cBhvr>
                                    </p:animEffect>
                                  </p:childTnLst>
                                </p:cTn>
                              </p:par>
                              <p:par>
                                <p:cTn id="156" presetID="3" presetClass="entr" presetSubtype="10" fill="hold" grpId="0" nodeType="withEffect">
                                  <p:stCondLst>
                                    <p:cond delay="0"/>
                                  </p:stCondLst>
                                  <p:childTnLst>
                                    <p:set>
                                      <p:cBhvr>
                                        <p:cTn id="157" dur="1" fill="hold">
                                          <p:stCondLst>
                                            <p:cond delay="0"/>
                                          </p:stCondLst>
                                        </p:cTn>
                                        <p:tgtEl>
                                          <p:spTgt spid="114"/>
                                        </p:tgtEl>
                                        <p:attrNameLst>
                                          <p:attrName>style.visibility</p:attrName>
                                        </p:attrNameLst>
                                      </p:cBhvr>
                                      <p:to>
                                        <p:strVal val="visible"/>
                                      </p:to>
                                    </p:set>
                                    <p:animEffect transition="in" filter="blinds(horizontal)">
                                      <p:cBhvr>
                                        <p:cTn id="158" dur="500"/>
                                        <p:tgtEl>
                                          <p:spTgt spid="1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74" grpId="0"/>
      <p:bldP spid="96" grpId="0"/>
      <p:bldP spid="97" grpId="0"/>
      <p:bldP spid="101" grpId="0"/>
      <p:bldP spid="102" grpId="0"/>
      <p:bldP spid="31" grpId="0"/>
      <p:bldP spid="32" grpId="0"/>
      <p:bldP spid="103" grpId="0"/>
      <p:bldP spid="105" grpId="0"/>
      <p:bldP spid="108" grpId="0"/>
      <p:bldP spid="109" grpId="0"/>
      <p:bldP spid="110" grpId="0"/>
      <p:bldP spid="111" grpId="0"/>
      <p:bldP spid="33" grpId="0"/>
      <p:bldP spid="112" grpId="0"/>
      <p:bldP spid="113" grpId="0"/>
      <p:bldP spid="114" grpId="0"/>
      <p:bldP spid="115" grpId="0" animBg="1"/>
      <p:bldP spid="116" grpId="0"/>
      <p:bldP spid="117" grpId="0" animBg="1"/>
      <p:bldP spid="118" grpId="0"/>
      <p:bldP spid="119" grpId="0" animBg="1"/>
      <p:bldP spid="120" grpId="0" animBg="1"/>
      <p:bldP spid="121" grpId="0"/>
      <p:bldP spid="12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527</TotalTime>
  <Words>6647</Words>
  <Application>Microsoft Office PowerPoint</Application>
  <PresentationFormat>On-screen Show (4:3)</PresentationFormat>
  <Paragraphs>1113</Paragraphs>
  <Slides>38</Slides>
  <Notes>0</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Office Theme</vt:lpstr>
      <vt:lpstr>PowerPoint Presentation</vt:lpstr>
      <vt:lpstr>Introduction</vt:lpstr>
      <vt:lpstr>PowerPoint Presentation</vt:lpstr>
      <vt:lpstr>Statics of a Particle</vt:lpstr>
      <vt:lpstr>Statics of a Particle</vt:lpstr>
      <vt:lpstr>Statics of a Particle</vt:lpstr>
      <vt:lpstr>Statics of a Particle</vt:lpstr>
      <vt:lpstr>Statics of a Particle</vt:lpstr>
      <vt:lpstr>Statics of a Particle</vt:lpstr>
      <vt:lpstr>Statics of a Particle</vt:lpstr>
      <vt:lpstr>Statics of a Particle</vt:lpstr>
      <vt:lpstr>PowerPoint Presentation</vt:lpstr>
      <vt:lpstr>Statics of a Particle</vt:lpstr>
      <vt:lpstr>Statics of a Particle</vt:lpstr>
      <vt:lpstr>Statics of a Particle</vt:lpstr>
      <vt:lpstr>Statics of a Particle</vt:lpstr>
      <vt:lpstr>Statics of a Particle</vt:lpstr>
      <vt:lpstr>Statics of a Particle</vt:lpstr>
      <vt:lpstr>Statics of a Particle</vt:lpstr>
      <vt:lpstr>Statics of a Particle</vt:lpstr>
      <vt:lpstr>Statics of a Particle</vt:lpstr>
      <vt:lpstr>Statics of a Particle</vt:lpstr>
      <vt:lpstr>PowerPoint Presentation</vt:lpstr>
      <vt:lpstr>Statics of a Particle</vt:lpstr>
      <vt:lpstr>Statics of a Particle</vt:lpstr>
      <vt:lpstr>Statics of a Particle</vt:lpstr>
      <vt:lpstr>Statics of a Particle</vt:lpstr>
      <vt:lpstr>Statics of a Particle</vt:lpstr>
      <vt:lpstr>Statics of a Particle</vt:lpstr>
      <vt:lpstr>Statics of a Particle</vt:lpstr>
      <vt:lpstr>Statics of a Particle</vt:lpstr>
      <vt:lpstr>Statics of a Particle</vt:lpstr>
      <vt:lpstr>Statics of a Particle</vt:lpstr>
      <vt:lpstr>Statics of a Particle</vt:lpstr>
      <vt:lpstr>Statics of a Particle</vt:lpstr>
      <vt:lpstr>Statics of a Particle</vt:lpstr>
      <vt:lpstr>Statics of a Particle</vt:lpstr>
      <vt:lpstr>Summary</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Mike</dc:creator>
  <cp:lastModifiedBy>Mike</cp:lastModifiedBy>
  <cp:revision>108</cp:revision>
  <dcterms:created xsi:type="dcterms:W3CDTF">2006-08-16T00:00:00Z</dcterms:created>
  <dcterms:modified xsi:type="dcterms:W3CDTF">2013-06-11T01:21:30Z</dcterms:modified>
</cp:coreProperties>
</file>