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97" r:id="rId2"/>
    <p:sldId id="298" r:id="rId3"/>
    <p:sldId id="304" r:id="rId4"/>
    <p:sldId id="271" r:id="rId5"/>
    <p:sldId id="272" r:id="rId6"/>
    <p:sldId id="300" r:id="rId7"/>
    <p:sldId id="30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303" r:id="rId24"/>
    <p:sldId id="289" r:id="rId25"/>
    <p:sldId id="306" r:id="rId26"/>
    <p:sldId id="291" r:id="rId27"/>
    <p:sldId id="292" r:id="rId28"/>
    <p:sldId id="293" r:id="rId29"/>
    <p:sldId id="295" r:id="rId30"/>
    <p:sldId id="307" r:id="rId31"/>
    <p:sldId id="30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3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7810" autoAdjust="0"/>
  </p:normalViewPr>
  <p:slideViewPr>
    <p:cSldViewPr>
      <p:cViewPr>
        <p:scale>
          <a:sx n="75" d="100"/>
          <a:sy n="75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306B-4F1F-4224-987B-D738A1DCE4FE}" type="datetimeFigureOut">
              <a:rPr lang="en-GB" smtClean="0"/>
              <a:pPr/>
              <a:t>14/09/2013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82F9-A4F6-4F90-9EAF-2AC6BA4A5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76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22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820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634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634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519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032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246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EI-Title (2).jpg 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58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7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F124-68F0-4BC3-8D98-3DB64C2CE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605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52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13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099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8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56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60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04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33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EI-Header (2).jpg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306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056"/>
            <a:ext cx="9252520" cy="672728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Extending the domain: circular functions</a:t>
            </a:r>
            <a:endParaRPr lang="en-US" sz="36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0900"/>
            <a:ext cx="914400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7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Trigonometric identities</a:t>
            </a: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76400"/>
          <a:ext cx="2514600" cy="1955800"/>
        </p:xfrm>
        <a:graphic>
          <a:graphicData uri="http://schemas.openxmlformats.org/presentationml/2006/ole">
            <p:oleObj spid="_x0000_s4115" name="PBrush" r:id="rId3" imgW="2228571" imgH="1733333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53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936" y="1052736"/>
            <a:ext cx="4536504" cy="864096"/>
          </a:xfrm>
        </p:spPr>
        <p:txBody>
          <a:bodyPr/>
          <a:lstStyle/>
          <a:p>
            <a:pPr algn="l" eaLnBrk="1" hangingPunct="1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If </a:t>
            </a:r>
            <a:r>
              <a:rPr lang="en-GB" sz="2400" i="1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is obtuse and sin </a:t>
            </a:r>
            <a:r>
              <a:rPr lang="en-GB" sz="2400" i="1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=0.4, find 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</a:rPr>
              <a:t>cos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 and tan </a:t>
            </a:r>
            <a:r>
              <a:rPr lang="en-GB" sz="2400" i="1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8" y="1268760"/>
            <a:ext cx="3635859" cy="16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9" y="2708920"/>
            <a:ext cx="3635859" cy="16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79" y="4176923"/>
            <a:ext cx="3491880" cy="26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046" y="764704"/>
            <a:ext cx="269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  <a:latin typeface="+mj-lt"/>
              </a:rPr>
              <a:t>Question</a:t>
            </a:r>
            <a:endParaRPr lang="en-GB" sz="36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8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6" y="908720"/>
            <a:ext cx="9144000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2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764704"/>
            <a:ext cx="8229600" cy="778098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Core 2 Jun 07 - Q8 [5 marks]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93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Transformations</a:t>
            </a: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81000" y="1524000"/>
          <a:ext cx="8305800" cy="5230813"/>
        </p:xfrm>
        <a:graphic>
          <a:graphicData uri="http://schemas.openxmlformats.org/presentationml/2006/ole">
            <p:oleObj spid="_x0000_s5139" name="PBrush" r:id="rId3" imgW="6609524" imgH="4161905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77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737518"/>
            <a:ext cx="8229600" cy="675258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Transformations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720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47466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466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18" name="Text Box 10"/>
              <p:cNvSpPr txBox="1">
                <a:spLocks noChangeArrowheads="1"/>
              </p:cNvSpPr>
              <p:nvPr/>
            </p:nvSpPr>
            <p:spPr bwMode="auto">
              <a:xfrm>
                <a:off x="323528" y="1382539"/>
                <a:ext cx="324036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400" dirty="0" smtClean="0">
                    <a:latin typeface="+mn-lt"/>
                  </a:rPr>
                  <a:t>In each case, the red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y</m:t>
                    </m:r>
                    <m:r>
                      <a:rPr lang="en-GB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sinx</m:t>
                    </m:r>
                  </m:oMath>
                </a14:m>
                <a:endParaRPr lang="en-GB" sz="2400" dirty="0">
                  <a:latin typeface="+mn-lt"/>
                </a:endParaRPr>
              </a:p>
            </p:txBody>
          </p:sp>
        </mc:Choice>
        <mc:Fallback>
          <p:sp>
            <p:nvSpPr>
              <p:cNvPr id="1331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382539"/>
                <a:ext cx="324036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820" t="-5147" b="-169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375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795338"/>
            <a:ext cx="8229600" cy="689446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Find the equations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3639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639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3639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3639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78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764704"/>
            <a:ext cx="8229600" cy="576064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Radians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981" y="1988840"/>
            <a:ext cx="34194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3932"/>
            <a:ext cx="49625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11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06686"/>
            <a:ext cx="8229600" cy="634082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Radians and degrees</a:t>
            </a:r>
          </a:p>
        </p:txBody>
      </p:sp>
      <p:graphicFrame>
        <p:nvGraphicFramePr>
          <p:cNvPr id="1638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0896154"/>
              </p:ext>
            </p:extLst>
          </p:nvPr>
        </p:nvGraphicFramePr>
        <p:xfrm>
          <a:off x="530671" y="1415752"/>
          <a:ext cx="3897313" cy="5181600"/>
        </p:xfrm>
        <a:graphic>
          <a:graphicData uri="http://schemas.openxmlformats.org/presentationml/2006/ole">
            <p:oleObj spid="_x0000_s6180" name="PBrush" r:id="rId3" imgW="3381847" imgH="4495238" progId="PBrush">
              <p:embed/>
            </p:oleObj>
          </a:graphicData>
        </a:graphic>
      </p:graphicFrame>
      <p:graphicFrame>
        <p:nvGraphicFramePr>
          <p:cNvPr id="1638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228612"/>
              </p:ext>
            </p:extLst>
          </p:nvPr>
        </p:nvGraphicFramePr>
        <p:xfrm>
          <a:off x="5580112" y="2060674"/>
          <a:ext cx="1887538" cy="3384550"/>
        </p:xfrm>
        <a:graphic>
          <a:graphicData uri="http://schemas.openxmlformats.org/presentationml/2006/ole">
            <p:oleObj spid="_x0000_s6181" name="Equation" r:id="rId4" imgW="673100" imgH="12065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9020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51520" y="2204864"/>
            <a:ext cx="8352928" cy="41764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772400" cy="1224136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AS Core Maths - TAM Online </a:t>
            </a:r>
            <a:r>
              <a:rPr lang="en-GB" sz="3200" b="1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Session </a:t>
            </a:r>
            <a:r>
              <a:rPr lang="en-GB" sz="3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8</a:t>
            </a:r>
            <a:r>
              <a:rPr lang="en-GB" sz="3200" b="1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: Trigonometry</a:t>
            </a:r>
            <a:endParaRPr lang="en-GB" sz="4000" b="1" dirty="0" smtClean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08810"/>
            <a:ext cx="272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 warm-up question: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2982652"/>
            <a:ext cx="2818656" cy="231855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2350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2350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</a:rPr>
              <a:t>The diagram shows two circles, the radius of the larger one being the diameter of the smaller one. Prove that the arc lengths AB and A’B’ are equal.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4501563"/>
              </p:ext>
            </p:extLst>
          </p:nvPr>
        </p:nvGraphicFramePr>
        <p:xfrm>
          <a:off x="4211960" y="2312134"/>
          <a:ext cx="4067175" cy="3973513"/>
        </p:xfrm>
        <a:graphic>
          <a:graphicData uri="http://schemas.openxmlformats.org/presentationml/2006/ole">
            <p:oleObj spid="_x0000_s10258" name="PBrush" r:id="rId4" imgW="3304762" imgH="32285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497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78694"/>
            <a:ext cx="8229600" cy="70609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Arc length and area of sector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5317"/>
            <a:ext cx="38481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80567"/>
            <a:ext cx="3590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3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58200" cy="124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solidFill>
                  <a:srgbClr val="00B0F0"/>
                </a:solidFill>
              </a:rPr>
              <a:t>1. Core 2 Jan 10 - Q4 [3 marks]</a:t>
            </a:r>
            <a:r>
              <a:rPr lang="en-GB" sz="2200" dirty="0" smtClean="0">
                <a:solidFill>
                  <a:srgbClr val="00B0F0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A sector of a circle has area 8.45cm</a:t>
            </a:r>
            <a:r>
              <a:rPr lang="en-GB" sz="2400" baseline="44000" dirty="0" smtClean="0">
                <a:solidFill>
                  <a:schemeClr val="tx1"/>
                </a:solidFill>
              </a:rPr>
              <a:t>2</a:t>
            </a:r>
            <a:r>
              <a:rPr lang="en-GB" sz="2400" dirty="0" smtClean="0">
                <a:solidFill>
                  <a:schemeClr val="tx1"/>
                </a:solidFill>
              </a:rPr>
              <a:t> and sector angle 0.4 radians. Calculate the radius of the sector.  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096000" y="228600"/>
            <a:ext cx="23622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51520" y="3717032"/>
            <a:ext cx="8458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b="1" dirty="0" smtClean="0">
                <a:solidFill>
                  <a:srgbClr val="00B0F0"/>
                </a:solidFill>
                <a:latin typeface="+mn-lt"/>
              </a:rPr>
              <a:t>2. Core 2 </a:t>
            </a:r>
            <a:r>
              <a:rPr lang="en-GB" b="1" dirty="0">
                <a:solidFill>
                  <a:srgbClr val="00B0F0"/>
                </a:solidFill>
                <a:latin typeface="+mn-lt"/>
              </a:rPr>
              <a:t>May </a:t>
            </a:r>
            <a:r>
              <a:rPr lang="en-GB" b="1" dirty="0" smtClean="0">
                <a:solidFill>
                  <a:srgbClr val="00B0F0"/>
                </a:solidFill>
                <a:latin typeface="+mn-lt"/>
              </a:rPr>
              <a:t>09 - Q4 [4 marks]</a:t>
            </a:r>
            <a:endParaRPr lang="en-GB" b="1" dirty="0">
              <a:solidFill>
                <a:srgbClr val="00B0F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dirty="0">
                <a:latin typeface="+mn-lt"/>
              </a:rPr>
              <a:t>A sector of a circle of radius 18.0cm has arc length 43.2cm. 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>
                <a:latin typeface="+mn-lt"/>
              </a:rPr>
              <a:t>(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) Find in radians the angle of the sector.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>
                <a:latin typeface="+mn-lt"/>
              </a:rPr>
              <a:t>(ii) Find this angle in degrees, giving your answer to the nearest degree.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154" y="873586"/>
            <a:ext cx="884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  <a:latin typeface="+mj-lt"/>
              </a:rPr>
              <a:t>Arcs and Sectors exam style questions</a:t>
            </a:r>
            <a:endParaRPr lang="en-GB" sz="36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8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4038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The diagram shows two circles, the radius of the larger one being the diameter of the smaller one. Prove that the arc lengths AB and A’B’ are equal.</a:t>
            </a:r>
          </a:p>
          <a:p>
            <a:pPr eaLnBrk="1" hangingPunct="1">
              <a:spcBef>
                <a:spcPct val="50000"/>
              </a:spcBef>
            </a:pPr>
            <a:endParaRPr lang="en-GB" sz="2400"/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4419600" y="990600"/>
          <a:ext cx="4067175" cy="3973513"/>
        </p:xfrm>
        <a:graphic>
          <a:graphicData uri="http://schemas.openxmlformats.org/presentationml/2006/ole">
            <p:oleObj spid="_x0000_s7186" name="PBrush" r:id="rId3" imgW="3304762" imgH="32285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053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648071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  <a:latin typeface="+mn-lt"/>
              </a:rPr>
              <a:t>Session content check</a:t>
            </a:r>
            <a:br>
              <a:rPr lang="en-GB" sz="3600" b="1" dirty="0" smtClean="0">
                <a:solidFill>
                  <a:srgbClr val="00B0F0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6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632848" cy="4104456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trigonometry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Graphs of trig functions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Solving trig equations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Transformations 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Radians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Arcs &amp; sectors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764704"/>
            <a:ext cx="8229600" cy="648072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MEI Core 2 May 09 - Q5 [5 marks ]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50" y="1412776"/>
            <a:ext cx="850802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845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634082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AQA Core 2 - Jan 12, Q8 [10 marks]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648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0917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78694"/>
            <a:ext cx="8229600" cy="70609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MEI Core 2 Jan 09 - Q4 [3 marks]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79512" y="1455167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n-lt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𝑠𝑖𝑛</m:t>
                    </m:r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=−0.5</m:t>
                    </m:r>
                  </m:oMath>
                </a14:m>
                <a:r>
                  <a:rPr lang="en-GB" dirty="0" smtClean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°&lt;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&lt;180°</m:t>
                    </m:r>
                  </m:oMath>
                </a14:m>
                <a:endParaRPr lang="en-GB" dirty="0"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55167"/>
                <a:ext cx="806489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34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68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06686"/>
            <a:ext cx="8229600" cy="70609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MEI Core 2 Jan 09 - Q11(</a:t>
            </a:r>
            <a:r>
              <a:rPr lang="en-GB" sz="3600" b="1" dirty="0" err="1" smtClean="0">
                <a:solidFill>
                  <a:srgbClr val="00B0F0"/>
                </a:solidFill>
              </a:rPr>
              <a:t>i</a:t>
            </a:r>
            <a:r>
              <a:rPr lang="en-GB" sz="3600" b="1" dirty="0" smtClean="0">
                <a:solidFill>
                  <a:srgbClr val="00B0F0"/>
                </a:solidFill>
              </a:rPr>
              <a:t>) [6 marks]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5932"/>
            <a:ext cx="3376712" cy="212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856"/>
            <a:ext cx="7832010" cy="120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65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760438"/>
            <a:ext cx="8229600" cy="868362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MEI Core 2 Jan 09 - Q11(ii) [6 marks]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9917"/>
            <a:ext cx="7668344" cy="450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50640"/>
            <a:ext cx="8229600" cy="51812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MEI Core 2 Jun 08 - Q7 [5 marks]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331"/>
            <a:ext cx="7349242" cy="140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780294"/>
            <a:ext cx="2322189" cy="214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4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648071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  <a:latin typeface="+mn-lt"/>
              </a:rPr>
              <a:t>Session Content</a:t>
            </a:r>
            <a:br>
              <a:rPr lang="en-GB" sz="3600" b="1" dirty="0" smtClean="0">
                <a:solidFill>
                  <a:srgbClr val="00B0F0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6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632848" cy="4104456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trigonometry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Graphs of trig functions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Solving trig equations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Transformations 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Radians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Arcs &amp; sectors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NB: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 is content based on chapter 10 in the AS core textbook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363272" cy="70609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Edexcel Core 2 - Jun 11, Q5 [7 marks]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840760" cy="3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4340"/>
            <a:ext cx="1951977" cy="240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36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648072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OCR Core </a:t>
            </a:r>
            <a:r>
              <a:rPr lang="en-GB" sz="3600" b="1" dirty="0">
                <a:solidFill>
                  <a:srgbClr val="00B0F0"/>
                </a:solidFill>
              </a:rPr>
              <a:t>2 </a:t>
            </a:r>
            <a:r>
              <a:rPr lang="en-GB" sz="3600" b="1" dirty="0" smtClean="0">
                <a:solidFill>
                  <a:srgbClr val="00B0F0"/>
                </a:solidFill>
              </a:rPr>
              <a:t>Jun 11 - Q9 [11 </a:t>
            </a:r>
            <a:r>
              <a:rPr lang="en-GB" sz="3600" b="1" dirty="0">
                <a:solidFill>
                  <a:srgbClr val="00B0F0"/>
                </a:solidFill>
              </a:rPr>
              <a:t>marks</a:t>
            </a:r>
            <a:r>
              <a:rPr lang="en-GB" sz="3600" b="1" dirty="0" smtClean="0">
                <a:solidFill>
                  <a:srgbClr val="00B0F0"/>
                </a:solidFill>
              </a:rPr>
              <a:t>]</a:t>
            </a:r>
            <a:endParaRPr lang="en-GB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3668"/>
            <a:ext cx="78376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952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06686"/>
            <a:ext cx="8229600" cy="70609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GCSE recap: </a:t>
            </a:r>
            <a:r>
              <a:rPr lang="en-GB" sz="3600" b="1" dirty="0">
                <a:solidFill>
                  <a:srgbClr val="00B0F0"/>
                </a:solidFill>
              </a:rPr>
              <a:t>E</a:t>
            </a:r>
            <a:r>
              <a:rPr lang="en-GB" sz="3600" b="1" dirty="0" smtClean="0">
                <a:solidFill>
                  <a:srgbClr val="00B0F0"/>
                </a:solidFill>
              </a:rPr>
              <a:t>xact values</a:t>
            </a:r>
          </a:p>
        </p:txBody>
      </p:sp>
      <p:graphicFrame>
        <p:nvGraphicFramePr>
          <p:cNvPr id="3076" name="Object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70609165"/>
              </p:ext>
            </p:extLst>
          </p:nvPr>
        </p:nvGraphicFramePr>
        <p:xfrm>
          <a:off x="304800" y="1491952"/>
          <a:ext cx="2587625" cy="5105400"/>
        </p:xfrm>
        <a:graphic>
          <a:graphicData uri="http://schemas.openxmlformats.org/presentationml/2006/ole">
            <p:oleObj spid="_x0000_s2075" name="PBrush" r:id="rId3" imgW="2133898" imgH="4210638" progId="PBrush">
              <p:embed/>
            </p:oleObj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7085880"/>
              </p:ext>
            </p:extLst>
          </p:nvPr>
        </p:nvGraphicFramePr>
        <p:xfrm>
          <a:off x="3059832" y="1628800"/>
          <a:ext cx="590465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1188132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0°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30°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45°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60°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90°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sin</a:t>
                      </a:r>
                      <a:r>
                        <a:rPr lang="en-GB" sz="2400" baseline="0" dirty="0" smtClean="0">
                          <a:latin typeface="+mn-lt"/>
                        </a:rPr>
                        <a:t> </a:t>
                      </a:r>
                      <a:r>
                        <a:rPr lang="en-GB" sz="2400" baseline="0" dirty="0" smtClean="0">
                          <a:latin typeface="+mn-lt"/>
                          <a:ea typeface="Cambria Math"/>
                        </a:rPr>
                        <a:t>𝜃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latin typeface="+mn-lt"/>
                        </a:rPr>
                        <a:t>cos</a:t>
                      </a:r>
                      <a:r>
                        <a:rPr lang="en-GB" sz="2400" baseline="0" dirty="0" smtClean="0">
                          <a:latin typeface="+mn-lt"/>
                        </a:rPr>
                        <a:t> </a:t>
                      </a:r>
                      <a:r>
                        <a:rPr lang="en-GB" sz="2400" baseline="0" dirty="0" smtClean="0">
                          <a:latin typeface="+mn-lt"/>
                          <a:ea typeface="Cambria Math"/>
                        </a:rPr>
                        <a:t>𝜃</a:t>
                      </a:r>
                      <a:endParaRPr lang="en-GB" sz="24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+mn-lt"/>
                        </a:rPr>
                        <a:t>tan </a:t>
                      </a:r>
                      <a:r>
                        <a:rPr lang="en-GB" sz="2400" baseline="0" dirty="0" smtClean="0">
                          <a:latin typeface="+mn-lt"/>
                          <a:ea typeface="Cambria Math"/>
                        </a:rPr>
                        <a:t>𝜃</a:t>
                      </a:r>
                      <a:endParaRPr lang="en-GB" sz="24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58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712968" cy="114300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GCSE recap: </a:t>
            </a:r>
            <a:br>
              <a:rPr lang="en-GB" sz="3600" b="1" dirty="0" smtClean="0">
                <a:solidFill>
                  <a:srgbClr val="00B0F0"/>
                </a:solidFill>
              </a:rPr>
            </a:br>
            <a:r>
              <a:rPr lang="en-GB" sz="3600" b="1" dirty="0">
                <a:solidFill>
                  <a:srgbClr val="00B0F0"/>
                </a:solidFill>
              </a:rPr>
              <a:t>	</a:t>
            </a:r>
            <a:r>
              <a:rPr lang="en-GB" sz="3600" b="1" dirty="0" smtClean="0">
                <a:solidFill>
                  <a:srgbClr val="00B0F0"/>
                </a:solidFill>
              </a:rPr>
              <a:t>Area of a triangle &amp; the sine rule</a:t>
            </a:r>
          </a:p>
        </p:txBody>
      </p:sp>
      <p:graphicFrame>
        <p:nvGraphicFramePr>
          <p:cNvPr id="4099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7654410"/>
              </p:ext>
            </p:extLst>
          </p:nvPr>
        </p:nvGraphicFramePr>
        <p:xfrm>
          <a:off x="107504" y="2096690"/>
          <a:ext cx="3886200" cy="2484438"/>
        </p:xfrm>
        <a:graphic>
          <a:graphicData uri="http://schemas.openxmlformats.org/presentationml/2006/ole">
            <p:oleObj spid="_x0000_s3092" name="PBrush" r:id="rId3" imgW="3486637" imgH="22285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79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712968" cy="114300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GCSE recap: The cosine rule</a:t>
            </a:r>
          </a:p>
        </p:txBody>
      </p:sp>
      <p:graphicFrame>
        <p:nvGraphicFramePr>
          <p:cNvPr id="4099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1473675"/>
              </p:ext>
            </p:extLst>
          </p:nvPr>
        </p:nvGraphicFramePr>
        <p:xfrm>
          <a:off x="107504" y="2096690"/>
          <a:ext cx="3886200" cy="2484438"/>
        </p:xfrm>
        <a:graphic>
          <a:graphicData uri="http://schemas.openxmlformats.org/presentationml/2006/ole">
            <p:oleObj spid="_x0000_s11279" name="PBrush" r:id="rId3" imgW="3486637" imgH="22285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025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712968" cy="792088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How long do you think </a:t>
            </a:r>
            <a:r>
              <a:rPr lang="en-GB" sz="3600" b="1" i="1" dirty="0" smtClean="0">
                <a:solidFill>
                  <a:srgbClr val="00B0F0"/>
                </a:solidFill>
              </a:rPr>
              <a:t>x</a:t>
            </a:r>
            <a:r>
              <a:rPr lang="en-GB" sz="3600" b="1" dirty="0" smtClean="0">
                <a:solidFill>
                  <a:srgbClr val="00B0F0"/>
                </a:solidFill>
              </a:rPr>
              <a:t> is?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536" y="1844824"/>
            <a:ext cx="3744416" cy="1944216"/>
            <a:chOff x="1403648" y="2780928"/>
            <a:chExt cx="3744416" cy="1944216"/>
          </a:xfrm>
        </p:grpSpPr>
        <p:sp>
          <p:nvSpPr>
            <p:cNvPr id="12" name="Arc 11"/>
            <p:cNvSpPr/>
            <p:nvPr/>
          </p:nvSpPr>
          <p:spPr bwMode="auto">
            <a:xfrm>
              <a:off x="1835696" y="3861048"/>
              <a:ext cx="216024" cy="80344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1403648" y="2780928"/>
              <a:ext cx="2088232" cy="14401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491880" y="2780928"/>
              <a:ext cx="1512168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403648" y="4221088"/>
              <a:ext cx="360040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4211960" y="318335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6 cm</a:t>
              </a:r>
              <a:endParaRPr lang="en-GB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0365" y="4263479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8 cm</a:t>
              </a:r>
              <a:endParaRPr lang="en-GB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3452" y="3759423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40º</a:t>
              </a:r>
              <a:endParaRPr lang="en-GB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59732" y="3140968"/>
              <a:ext cx="32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x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9552" y="3863576"/>
            <a:ext cx="226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Not to scale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229600" cy="759296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rgbClr val="00B0F0"/>
                </a:solidFill>
              </a:rPr>
              <a:t>The ambiguous case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4008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9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439472" cy="10961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600" dirty="0" smtClean="0">
                <a:latin typeface="Vijaya" pitchFamily="34" charset="0"/>
                <a:cs typeface="Vijaya" pitchFamily="34" charset="0"/>
              </a:rPr>
              <a:t>	</a:t>
            </a:r>
            <a:r>
              <a:rPr lang="en-GB" sz="2400" dirty="0" smtClean="0">
                <a:solidFill>
                  <a:schemeClr val="tx1"/>
                </a:solidFill>
                <a:cs typeface="Vijaya" pitchFamily="34" charset="0"/>
              </a:rPr>
              <a:t>Why does my calculator say that sin 150</a:t>
            </a:r>
            <a:r>
              <a:rPr lang="en-GB" sz="2400" dirty="0" smtClean="0">
                <a:solidFill>
                  <a:schemeClr val="tx1"/>
                </a:solidFill>
                <a:cs typeface="Vijaya" pitchFamily="34" charset="0"/>
                <a:sym typeface="Euclid Symbol" pitchFamily="18" charset="2"/>
              </a:rPr>
              <a:t> is 0.5 when you can’t have a right-angled triangle with an angle of 150?</a:t>
            </a:r>
          </a:p>
        </p:txBody>
      </p:sp>
    </p:spTree>
    <p:extLst>
      <p:ext uri="{BB962C8B-B14F-4D97-AF65-F5344CB8AC3E}">
        <p14:creationId xmlns:p14="http://schemas.microsoft.com/office/powerpoint/2010/main" xmlns="" val="4306266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417</Words>
  <Application>Microsoft Office PowerPoint</Application>
  <PresentationFormat>On-screen Show (4:3)</PresentationFormat>
  <Paragraphs>84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Blank Presentation</vt:lpstr>
      <vt:lpstr>PBrush</vt:lpstr>
      <vt:lpstr>Equation</vt:lpstr>
      <vt:lpstr>Slide 1</vt:lpstr>
      <vt:lpstr>AS Core Maths - TAM Online Session 8: Trigonometry</vt:lpstr>
      <vt:lpstr>Session Content   </vt:lpstr>
      <vt:lpstr>GCSE recap: Exact values</vt:lpstr>
      <vt:lpstr>GCSE recap:   Area of a triangle &amp; the sine rule</vt:lpstr>
      <vt:lpstr>GCSE recap: The cosine rule</vt:lpstr>
      <vt:lpstr>How long do you think x is?</vt:lpstr>
      <vt:lpstr>The ambiguous case</vt:lpstr>
      <vt:lpstr>Slide 9</vt:lpstr>
      <vt:lpstr>Extending the domain: circular functions</vt:lpstr>
      <vt:lpstr>Trigonometric identities</vt:lpstr>
      <vt:lpstr>If x is obtuse and sin x =0.4, find cos x  and tan x </vt:lpstr>
      <vt:lpstr>Slide 13</vt:lpstr>
      <vt:lpstr>Core 2 Jun 07 - Q8 [5 marks]</vt:lpstr>
      <vt:lpstr>Transformations</vt:lpstr>
      <vt:lpstr>Transformations</vt:lpstr>
      <vt:lpstr>Find the equations</vt:lpstr>
      <vt:lpstr>Radians</vt:lpstr>
      <vt:lpstr>Radians and degrees</vt:lpstr>
      <vt:lpstr>Arc length and area of sector</vt:lpstr>
      <vt:lpstr>Slide 21</vt:lpstr>
      <vt:lpstr>Slide 22</vt:lpstr>
      <vt:lpstr>Session content check   </vt:lpstr>
      <vt:lpstr>MEI Core 2 May 09 - Q5 [5 marks ]</vt:lpstr>
      <vt:lpstr>AQA Core 2 - Jan 12, Q8 [10 marks]</vt:lpstr>
      <vt:lpstr>MEI Core 2 Jan 09 - Q4 [3 marks]</vt:lpstr>
      <vt:lpstr>MEI Core 2 Jan 09 - Q11(i) [6 marks]</vt:lpstr>
      <vt:lpstr>MEI Core 2 Jan 09 - Q11(ii) [6 marks]</vt:lpstr>
      <vt:lpstr>MEI Core 2 Jun 08 - Q7 [5 marks]</vt:lpstr>
      <vt:lpstr>Edexcel Core 2 - Jun 11, Q5 [7 marks]</vt:lpstr>
      <vt:lpstr>OCR Core 2 Jun 11 - Q9 [11 marks]</vt:lpstr>
    </vt:vector>
  </TitlesOfParts>
  <Company>Rumba Graphic Design Ltd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 PowerPoint Template</dc:title>
  <dc:creator>Simon Rees</dc:creator>
  <cp:lastModifiedBy>begum.y</cp:lastModifiedBy>
  <cp:revision>41</cp:revision>
  <cp:lastPrinted>2013-09-04T12:19:33Z</cp:lastPrinted>
  <dcterms:created xsi:type="dcterms:W3CDTF">2012-04-23T14:18:00Z</dcterms:created>
  <dcterms:modified xsi:type="dcterms:W3CDTF">2013-09-14T12:04:10Z</dcterms:modified>
</cp:coreProperties>
</file>